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9" r:id="rId5"/>
    <p:sldId id="261" r:id="rId6"/>
    <p:sldId id="258" r:id="rId7"/>
    <p:sldId id="262" r:id="rId8"/>
    <p:sldId id="265" r:id="rId9"/>
    <p:sldId id="263" r:id="rId10"/>
    <p:sldId id="264" r:id="rId11"/>
    <p:sldId id="268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A9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53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FD10-30C5-4CDD-B12A-D67FFAB52151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2E9FA-078B-42CC-A7ED-1593BA3998F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5300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FD10-30C5-4CDD-B12A-D67FFAB52151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2E9FA-078B-42CC-A7ED-1593BA3998F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0031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FD10-30C5-4CDD-B12A-D67FFAB52151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2E9FA-078B-42CC-A7ED-1593BA3998F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5152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FD10-30C5-4CDD-B12A-D67FFAB52151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2E9FA-078B-42CC-A7ED-1593BA3998F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376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FD10-30C5-4CDD-B12A-D67FFAB52151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2E9FA-078B-42CC-A7ED-1593BA3998F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4724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FD10-30C5-4CDD-B12A-D67FFAB52151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2E9FA-078B-42CC-A7ED-1593BA3998F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8897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FD10-30C5-4CDD-B12A-D67FFAB52151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2E9FA-078B-42CC-A7ED-1593BA3998F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7299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FD10-30C5-4CDD-B12A-D67FFAB52151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2E9FA-078B-42CC-A7ED-1593BA3998F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094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FD10-30C5-4CDD-B12A-D67FFAB52151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2E9FA-078B-42CC-A7ED-1593BA3998F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5669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FD10-30C5-4CDD-B12A-D67FFAB52151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2E9FA-078B-42CC-A7ED-1593BA3998F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4543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7FD10-30C5-4CDD-B12A-D67FFAB52151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2E9FA-078B-42CC-A7ED-1593BA3998F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8742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7FD10-30C5-4CDD-B12A-D67FFAB52151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2E9FA-078B-42CC-A7ED-1593BA3998F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7608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79214"/>
            <a:ext cx="5716588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5281847"/>
              </p:ext>
            </p:extLst>
          </p:nvPr>
        </p:nvGraphicFramePr>
        <p:xfrm>
          <a:off x="674701" y="2276872"/>
          <a:ext cx="7750546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264"/>
                <a:gridCol w="5374282"/>
              </a:tblGrid>
              <a:tr h="64008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Název školy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</a:rPr>
                        <a:t>Základní škola a mateřská škola, Jetřichov,                                           okres Náchod</a:t>
                      </a:r>
                      <a:endParaRPr lang="cs-CZ" sz="80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Autor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Hana Krejčová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Datum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14. 11. 2012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smtClean="0">
                          <a:effectLst/>
                        </a:rPr>
                        <a:t>VY_52_INOVACE_4_povrch </a:t>
                      </a:r>
                      <a:r>
                        <a:rPr lang="cs-CZ" sz="1800" kern="1200" dirty="0" smtClean="0">
                          <a:effectLst/>
                        </a:rPr>
                        <a:t>ČR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CZ.1.07/1.4.00/21.0835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3855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04665"/>
            <a:ext cx="7772400" cy="648072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Anotace: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268760"/>
            <a:ext cx="7848872" cy="4752528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Materiál slouží ke shrnutí informací o povrchu ČR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Nezbytnou pomůckou je mapa ČR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Žáci pracují převážně samostatně na počítačích nebo společně s interaktivní tabulí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Výsledkem by měla být dobrá orientace žáků v mapě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Přechod mezi jednotlivými snímky se děje kliknutím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45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Povrch České republiky </a:t>
            </a:r>
            <a:r>
              <a:rPr lang="cs-CZ" sz="1200" dirty="0" smtClean="0"/>
              <a:t>– </a:t>
            </a:r>
            <a:r>
              <a:rPr lang="cs-CZ" sz="2800" b="1" dirty="0" smtClean="0"/>
              <a:t>pohraniční</a:t>
            </a:r>
            <a:r>
              <a:rPr lang="cs-CZ" sz="2400" b="1" dirty="0" smtClean="0"/>
              <a:t> </a:t>
            </a:r>
            <a:r>
              <a:rPr lang="cs-CZ" sz="2800" b="1" dirty="0" smtClean="0"/>
              <a:t>pohoří</a:t>
            </a:r>
            <a:r>
              <a:rPr lang="cs-CZ" sz="1200" dirty="0" smtClean="0"/>
              <a:t/>
            </a:r>
            <a:br>
              <a:rPr lang="cs-CZ" sz="1200" dirty="0" smtClean="0"/>
            </a:br>
            <a:endParaRPr lang="cs-CZ" sz="1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1340768"/>
            <a:ext cx="7632848" cy="4298032"/>
          </a:xfrm>
        </p:spPr>
        <p:txBody>
          <a:bodyPr>
            <a:normAutofit/>
          </a:bodyPr>
          <a:lstStyle/>
          <a:p>
            <a:pPr algn="l"/>
            <a:endParaRPr lang="cs-CZ" sz="1200" dirty="0">
              <a:solidFill>
                <a:schemeClr val="tx1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0151028"/>
              </p:ext>
            </p:extLst>
          </p:nvPr>
        </p:nvGraphicFramePr>
        <p:xfrm>
          <a:off x="755576" y="1412776"/>
          <a:ext cx="7632849" cy="496855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168352"/>
                <a:gridCol w="3744416"/>
                <a:gridCol w="720081"/>
              </a:tblGrid>
              <a:tr h="488054">
                <a:tc>
                  <a:txBody>
                    <a:bodyPr/>
                    <a:lstStyle/>
                    <a:p>
                      <a:r>
                        <a:rPr lang="cs-CZ" sz="2000" b="0" dirty="0" smtClean="0"/>
                        <a:t>Krkonoše</a:t>
                      </a:r>
                      <a:endParaRPr lang="cs-CZ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/>
                        <a:t>Sněžka    1602 m. n. m.</a:t>
                      </a:r>
                      <a:endParaRPr lang="cs-CZ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1</a:t>
                      </a:r>
                      <a:endParaRPr lang="cs-CZ" b="0" dirty="0"/>
                    </a:p>
                  </a:txBody>
                  <a:tcPr/>
                </a:tc>
              </a:tr>
              <a:tr h="560062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Jizerské hory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Smrk 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</a:tr>
              <a:tr h="560062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Lužické hory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Luž 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</a:tr>
              <a:tr h="560062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Krušné hory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Klínovec</a:t>
                      </a:r>
                      <a:r>
                        <a:rPr lang="cs-CZ" sz="2000" baseline="0" dirty="0" smtClean="0"/>
                        <a:t> 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</a:tr>
              <a:tr h="560062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Český les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Čerchov 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</a:tr>
              <a:tr h="560062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Šumava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Plechý 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</a:tr>
              <a:tr h="560062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Beskydy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Lysá hora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</a:tr>
              <a:tr h="560062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Jeseníky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Praděd 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</a:tr>
              <a:tr h="560062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Orlické hory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Velká Deštná 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2691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 smtClean="0"/>
              <a:t>vnitrozemská</a:t>
            </a:r>
            <a:r>
              <a:rPr lang="cs-CZ" sz="2400" b="1" dirty="0" smtClean="0"/>
              <a:t> </a:t>
            </a:r>
            <a:r>
              <a:rPr lang="cs-CZ" sz="2800" b="1" dirty="0" smtClean="0"/>
              <a:t>pohoří</a:t>
            </a:r>
            <a:endParaRPr lang="cs-CZ" sz="28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2924944"/>
            <a:ext cx="7704856" cy="2785864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algn="l"/>
            <a:endParaRPr lang="cs-CZ" sz="1600" dirty="0" smtClean="0"/>
          </a:p>
          <a:p>
            <a:pPr algn="l"/>
            <a:endParaRPr lang="cs-CZ" sz="16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796216"/>
              </p:ext>
            </p:extLst>
          </p:nvPr>
        </p:nvGraphicFramePr>
        <p:xfrm>
          <a:off x="827584" y="1772816"/>
          <a:ext cx="7632849" cy="20882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4376"/>
                <a:gridCol w="3384376"/>
                <a:gridCol w="864097"/>
              </a:tblGrid>
              <a:tr h="689691"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České středohoří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Milešovka 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69927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Brdy </a:t>
                      </a:r>
                      <a:endParaRPr lang="cs-CZ" sz="20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Tok </a:t>
                      </a:r>
                      <a:endParaRPr lang="cs-CZ" sz="20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69927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Českomoravská vrchovina</a:t>
                      </a:r>
                      <a:endParaRPr lang="cs-CZ" sz="20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Javořice </a:t>
                      </a:r>
                      <a:endParaRPr lang="cs-CZ" sz="20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884785"/>
            <a:ext cx="3240000" cy="2159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172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81"/>
            <a:ext cx="7772400" cy="1080120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 smtClean="0"/>
              <a:t>nížiny</a:t>
            </a:r>
            <a:endParaRPr lang="cs-CZ" sz="28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4" name="Picture 2" descr="C:\Users\uživatel\AppData\Local\Microsoft\Windows\Temporary Internet Files\Content.IE5\Z4H4DLYH\MP90016375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3" y="4293096"/>
            <a:ext cx="3251022" cy="21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1275922"/>
              </p:ext>
            </p:extLst>
          </p:nvPr>
        </p:nvGraphicFramePr>
        <p:xfrm>
          <a:off x="813623" y="1484784"/>
          <a:ext cx="7560840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6084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Polabská nížina</a:t>
                      </a:r>
                    </a:p>
                    <a:p>
                      <a:endParaRPr lang="cs-CZ" sz="20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Hornomoravský úval</a:t>
                      </a:r>
                    </a:p>
                    <a:p>
                      <a:endParaRPr lang="cs-CZ" sz="20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Dolnomoravský úval</a:t>
                      </a:r>
                    </a:p>
                    <a:p>
                      <a:endParaRPr lang="cs-CZ" sz="20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Dyjskosvratecký úval</a:t>
                      </a:r>
                    </a:p>
                    <a:p>
                      <a:endParaRPr lang="cs-CZ" sz="20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474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692696"/>
            <a:ext cx="7776864" cy="576064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Zakresli s pomocí nástěnné mapy pohraniční i vnitrozemská pohoří – označ je číslem podle předchozí tabulky. V mapě si vyhledej i nejvyšší horu jednotlivých pohoří.</a:t>
            </a:r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4" name="Obrázek 3" descr="F:\mapa ČR bez měst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087724" y="296652"/>
            <a:ext cx="4968552" cy="77768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2246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1152127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Souhlasí tvoje odpovědi se správným řešením?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 descr="F:\mapa ČR bez měst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087724" y="152636"/>
            <a:ext cx="4968552" cy="777686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4801362" y="288429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21157" y="277632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07262" y="27331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192765" y="289971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008046" y="432445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674380" y="413978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847786" y="337157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68935" y="326905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446175" y="37704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626258" y="306896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207554" y="3747485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471918" y="403096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01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003232" cy="5904656"/>
          </a:xfrm>
        </p:spPr>
        <p:txBody>
          <a:bodyPr>
            <a:normAutofit/>
          </a:bodyPr>
          <a:lstStyle/>
          <a:p>
            <a:pPr algn="l"/>
            <a:r>
              <a:rPr lang="cs-CZ" sz="2700" dirty="0" smtClean="0"/>
              <a:t>Vyber </a:t>
            </a:r>
            <a:r>
              <a:rPr lang="cs-CZ" sz="2700" dirty="0"/>
              <a:t>správné informace do vět </a:t>
            </a:r>
            <a:br>
              <a:rPr lang="cs-CZ" sz="2700" dirty="0"/>
            </a:br>
            <a:r>
              <a:rPr lang="cs-CZ" sz="2700" dirty="0"/>
              <a:t>(správnou odpověď označ                            )</a:t>
            </a:r>
            <a:br>
              <a:rPr lang="cs-CZ" sz="2700" dirty="0"/>
            </a:br>
            <a:r>
              <a:rPr lang="cs-CZ" dirty="0"/>
              <a:t/>
            </a:r>
            <a:br>
              <a:rPr lang="cs-CZ" dirty="0"/>
            </a:br>
            <a:r>
              <a:rPr lang="cs-CZ" sz="2200" dirty="0"/>
              <a:t>Ve vyšších nadmořských výškách bude   tepleji   chladněji   </a:t>
            </a:r>
            <a:r>
              <a:rPr lang="cs-CZ" sz="2200" dirty="0" smtClean="0"/>
              <a:t>než</a:t>
            </a:r>
            <a:br>
              <a:rPr lang="cs-CZ" sz="2200" dirty="0" smtClean="0"/>
            </a:br>
            <a:r>
              <a:rPr lang="cs-CZ" sz="2200" dirty="0" smtClean="0"/>
              <a:t>v nížinách</a:t>
            </a:r>
            <a:r>
              <a:rPr lang="cs-CZ" sz="2200" dirty="0"/>
              <a:t>.</a:t>
            </a:r>
            <a:br>
              <a:rPr lang="cs-CZ" sz="2200" dirty="0"/>
            </a:br>
            <a:r>
              <a:rPr lang="cs-CZ" sz="2200" dirty="0"/>
              <a:t/>
            </a:r>
            <a:br>
              <a:rPr lang="cs-CZ" sz="2200" dirty="0"/>
            </a:br>
            <a:r>
              <a:rPr lang="cs-CZ" sz="2200" dirty="0"/>
              <a:t> 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V </a:t>
            </a:r>
            <a:r>
              <a:rPr lang="cs-CZ" sz="2200" dirty="0"/>
              <a:t>nížinách bude   větší   menší    hustota obyvatel</a:t>
            </a:r>
            <a:r>
              <a:rPr lang="cs-CZ" sz="2200" dirty="0" smtClean="0"/>
              <a:t>.</a:t>
            </a:r>
            <a:br>
              <a:rPr lang="cs-CZ" sz="2200" dirty="0" smtClean="0"/>
            </a:br>
            <a:r>
              <a:rPr lang="cs-CZ" sz="2200" dirty="0"/>
              <a:t/>
            </a:r>
            <a:br>
              <a:rPr lang="cs-CZ" sz="2200" dirty="0"/>
            </a:br>
            <a:r>
              <a:rPr lang="cs-CZ" sz="2200" dirty="0"/>
              <a:t/>
            </a:r>
            <a:br>
              <a:rPr lang="cs-CZ" sz="2200" dirty="0"/>
            </a:br>
            <a:r>
              <a:rPr lang="cs-CZ" sz="2200" dirty="0" smtClean="0"/>
              <a:t> </a:t>
            </a:r>
            <a:r>
              <a:rPr lang="cs-CZ" sz="2200" dirty="0"/>
              <a:t>Všemi nížinami v ČR   protéká    neprotéká   řeka.</a:t>
            </a:r>
            <a:br>
              <a:rPr lang="cs-CZ" sz="2200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4588008" y="980728"/>
            <a:ext cx="1656184" cy="50405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459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772400" cy="792088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/>
            </a:r>
            <a:br>
              <a:rPr lang="cs-CZ" dirty="0" smtClean="0"/>
            </a:br>
            <a:r>
              <a:rPr lang="cs-CZ" sz="3100" dirty="0" smtClean="0"/>
              <a:t>správné odpovědi: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683568" y="1730742"/>
            <a:ext cx="8064896" cy="4290546"/>
          </a:xfrm>
        </p:spPr>
        <p:txBody>
          <a:bodyPr/>
          <a:lstStyle/>
          <a:p>
            <a:pPr algn="l"/>
            <a:r>
              <a:rPr lang="cs-CZ" sz="2200" dirty="0">
                <a:solidFill>
                  <a:prstClr val="black"/>
                </a:solidFill>
                <a:ea typeface="+mj-ea"/>
                <a:cs typeface="+mj-cs"/>
              </a:rPr>
              <a:t>Ve vyšších nadmořských výškách bude   tepleji   chladněji   než</a:t>
            </a:r>
            <a:br>
              <a:rPr lang="cs-CZ" sz="2200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cs-CZ" sz="2200" dirty="0">
                <a:solidFill>
                  <a:prstClr val="black"/>
                </a:solidFill>
                <a:ea typeface="+mj-ea"/>
                <a:cs typeface="+mj-cs"/>
              </a:rPr>
              <a:t>v nížinách.</a:t>
            </a:r>
            <a:br>
              <a:rPr lang="cs-CZ" sz="2200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cs-CZ" sz="2200" dirty="0">
                <a:solidFill>
                  <a:prstClr val="black"/>
                </a:solidFill>
                <a:ea typeface="+mj-ea"/>
                <a:cs typeface="+mj-cs"/>
              </a:rPr>
              <a:t/>
            </a:r>
            <a:br>
              <a:rPr lang="cs-CZ" sz="2200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cs-CZ" sz="22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br>
              <a:rPr lang="cs-CZ" sz="2200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cs-CZ" sz="2200" dirty="0">
                <a:solidFill>
                  <a:prstClr val="black"/>
                </a:solidFill>
                <a:ea typeface="+mj-ea"/>
                <a:cs typeface="+mj-cs"/>
              </a:rPr>
              <a:t>V nížinách bude   větší   menší    hustota obyvatel.</a:t>
            </a:r>
            <a:br>
              <a:rPr lang="cs-CZ" sz="2200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cs-CZ" sz="2200" dirty="0">
                <a:solidFill>
                  <a:prstClr val="black"/>
                </a:solidFill>
                <a:ea typeface="+mj-ea"/>
                <a:cs typeface="+mj-cs"/>
              </a:rPr>
              <a:t/>
            </a:r>
            <a:br>
              <a:rPr lang="cs-CZ" sz="2200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cs-CZ" sz="2200" dirty="0">
                <a:solidFill>
                  <a:prstClr val="black"/>
                </a:solidFill>
                <a:ea typeface="+mj-ea"/>
                <a:cs typeface="+mj-cs"/>
              </a:rPr>
              <a:t/>
            </a:r>
            <a:br>
              <a:rPr lang="cs-CZ" sz="2200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cs-CZ" sz="2200" dirty="0">
                <a:solidFill>
                  <a:prstClr val="black"/>
                </a:solidFill>
                <a:ea typeface="+mj-ea"/>
                <a:cs typeface="+mj-cs"/>
              </a:rPr>
              <a:t> Všemi nížinami v ČR   protéká    neprotéká   řeka.</a:t>
            </a:r>
            <a:br>
              <a:rPr lang="cs-CZ" sz="2200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cs-CZ" sz="4400" dirty="0">
                <a:solidFill>
                  <a:prstClr val="black"/>
                </a:solidFill>
                <a:ea typeface="+mj-ea"/>
                <a:cs typeface="+mj-cs"/>
              </a:rPr>
              <a:t/>
            </a:r>
            <a:br>
              <a:rPr lang="cs-CZ" sz="4400" dirty="0">
                <a:solidFill>
                  <a:prstClr val="black"/>
                </a:solidFill>
                <a:ea typeface="+mj-ea"/>
                <a:cs typeface="+mj-cs"/>
              </a:rPr>
            </a:b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3059832" y="4077072"/>
            <a:ext cx="1224136" cy="432048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5940152" y="1729754"/>
            <a:ext cx="1290087" cy="432048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462426" y="3068960"/>
            <a:ext cx="1008112" cy="363982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2" name="Picture 2" descr="C:\Users\uživatel\AppData\Local\Microsoft\Windows\Temporary Internet Files\Content.IE5\P2JFCX7E\MC9004379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60648"/>
            <a:ext cx="1628130" cy="1551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584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764704"/>
            <a:ext cx="7772400" cy="4968551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A nakonec hádanka: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000" dirty="0"/>
              <a:t>Nacházím se v jednom z pohraničních pohoří.</a:t>
            </a:r>
            <a:br>
              <a:rPr lang="cs-CZ" sz="2000" dirty="0"/>
            </a:br>
            <a:r>
              <a:rPr lang="cs-CZ" sz="2000" dirty="0"/>
              <a:t>Pramení ve mně jedna z velkých řek.</a:t>
            </a:r>
            <a:br>
              <a:rPr lang="cs-CZ" sz="2000" dirty="0"/>
            </a:br>
            <a:r>
              <a:rPr lang="cs-CZ" sz="2000" dirty="0"/>
              <a:t>Najdeš mne na severu ČR.</a:t>
            </a:r>
            <a:br>
              <a:rPr lang="cs-CZ" sz="2000" dirty="0"/>
            </a:br>
            <a:r>
              <a:rPr lang="cs-CZ" sz="2000" dirty="0"/>
              <a:t>Ležím v národním parku.</a:t>
            </a:r>
            <a:br>
              <a:rPr lang="cs-CZ" sz="2000" dirty="0"/>
            </a:br>
            <a:r>
              <a:rPr lang="cs-CZ" sz="2000" dirty="0"/>
              <a:t>Mým vrcholkem prochází hranice se sousedním státem.</a:t>
            </a:r>
            <a:br>
              <a:rPr lang="cs-CZ" sz="2000" dirty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Už víš kdo jsem? 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Ještě ne? 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Tak poslední nápověda:   </a:t>
            </a:r>
            <a:r>
              <a:rPr lang="cs-CZ" sz="2000" dirty="0" smtClean="0"/>
              <a:t>jsem </a:t>
            </a:r>
            <a:r>
              <a:rPr lang="cs-CZ" sz="2000" dirty="0"/>
              <a:t>nejvyšší hora naší republiky. 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Jsem   _______________________</a:t>
            </a:r>
            <a:r>
              <a:rPr lang="cs-CZ" sz="2400" dirty="0"/>
              <a:t/>
            </a:r>
            <a:br>
              <a:rPr lang="cs-CZ" sz="2400" dirty="0"/>
            </a:b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5445224"/>
            <a:ext cx="6400800" cy="193576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pic>
        <p:nvPicPr>
          <p:cNvPr id="4098" name="Picture 2" descr="C:\Users\uživatel\AppData\Local\Microsoft\Windows\Temporary Internet Files\Content.IE5\9N5UTD13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875" y="620688"/>
            <a:ext cx="20101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9101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548680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Ano, jsem Sněžka. Nejvyšší hora Krkonoš i České republiky.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1700808"/>
            <a:ext cx="6400800" cy="393799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772816"/>
            <a:ext cx="5525332" cy="3904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5695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2979762"/>
          </a:xfrm>
        </p:spPr>
        <p:txBody>
          <a:bodyPr>
            <a:normAutofit/>
          </a:bodyPr>
          <a:lstStyle/>
          <a:p>
            <a:pPr lvl="0" algn="l">
              <a:spcBef>
                <a:spcPts val="0"/>
              </a:spcBef>
            </a:pPr>
            <a:r>
              <a:rPr lang="cs-CZ" sz="2000" dirty="0" smtClean="0"/>
              <a:t>Použité zdroje: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>
                <a:solidFill>
                  <a:prstClr val="black"/>
                </a:solidFill>
                <a:ea typeface="+mn-ea"/>
                <a:cs typeface="+mn-cs"/>
              </a:rPr>
              <a:t>Microsoft Office</a:t>
            </a:r>
            <a:br>
              <a:rPr lang="cs-CZ" sz="20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cs-CZ" sz="2000" dirty="0">
                <a:solidFill>
                  <a:prstClr val="black"/>
                </a:solidFill>
                <a:ea typeface="+mn-ea"/>
                <a:cs typeface="+mn-cs"/>
              </a:rPr>
              <a:t>AUTOR NEUVEDEN. </a:t>
            </a:r>
            <a:r>
              <a:rPr lang="cs-CZ" sz="2000" i="1" dirty="0">
                <a:solidFill>
                  <a:prstClr val="black"/>
                </a:solidFill>
                <a:ea typeface="+mn-ea"/>
                <a:cs typeface="+mn-cs"/>
              </a:rPr>
              <a:t>divy přírody</a:t>
            </a:r>
            <a:r>
              <a:rPr lang="cs-CZ" sz="2000" dirty="0">
                <a:solidFill>
                  <a:prstClr val="black"/>
                </a:solidFill>
                <a:ea typeface="+mn-ea"/>
                <a:cs typeface="+mn-cs"/>
              </a:rPr>
              <a:t> [online]. [cit. 30.1.2013]. Dostupný na WWW: http://www.quido.cz/priroda/krkonose.html </a:t>
            </a:r>
            <a:br>
              <a:rPr lang="cs-CZ" sz="20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cs-CZ" sz="2000" dirty="0" smtClean="0">
                <a:solidFill>
                  <a:prstClr val="black"/>
                </a:solidFill>
                <a:ea typeface="+mn-ea"/>
                <a:cs typeface="+mn-cs"/>
              </a:rPr>
              <a:t>vlastní zdroj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634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219</Words>
  <Application>Microsoft Office PowerPoint</Application>
  <PresentationFormat>Předvádění na obrazovce (4:3)</PresentationFormat>
  <Paragraphs>83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Anotace:</vt:lpstr>
      <vt:lpstr>Povrch České republiky – pohraniční pohoří </vt:lpstr>
      <vt:lpstr>vnitrozemská pohoří</vt:lpstr>
      <vt:lpstr>nížiny</vt:lpstr>
      <vt:lpstr>Prezentace aplikace PowerPoint</vt:lpstr>
      <vt:lpstr>Souhlasí tvoje odpovědi se správným řešením?</vt:lpstr>
      <vt:lpstr>Vyber správné informace do vět  (správnou odpověď označ                            )  Ve vyšších nadmořských výškách bude   tepleji   chladněji   než v nížinách.    V nížinách bude   větší   menší    hustota obyvatel.    Všemi nížinami v ČR   protéká    neprotéká   řeka.  </vt:lpstr>
      <vt:lpstr> správné odpovědi:  </vt:lpstr>
      <vt:lpstr>A nakonec hádanka:  Nacházím se v jednom z pohraničních pohoří. Pramení ve mně jedna z velkých řek. Najdeš mne na severu ČR. Ležím v národním parku. Mým vrcholkem prochází hranice se sousedním státem.  Už víš kdo jsem?   Ještě ne?   Tak poslední nápověda:   jsem nejvyšší hora naší republiky.  Jsem   _______________________ </vt:lpstr>
      <vt:lpstr>Ano, jsem Sněžka. Nejvyšší hora Krkonoš i České republiky.</vt:lpstr>
      <vt:lpstr>Použité zdroje:  Microsoft Office AUTOR NEUVEDEN. divy přírody [online]. [cit. 30.1.2013]. Dostupný na WWW: http://www.quido.cz/priroda/krkonose.html  vlastní zdroj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28</cp:revision>
  <dcterms:created xsi:type="dcterms:W3CDTF">2013-01-16T15:35:48Z</dcterms:created>
  <dcterms:modified xsi:type="dcterms:W3CDTF">2013-02-01T10:14:50Z</dcterms:modified>
</cp:coreProperties>
</file>