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AA0377-7E45-419E-BA5B-8E5C446BFA32}" type="doc">
      <dgm:prSet loTypeId="urn:microsoft.com/office/officeart/2005/8/layout/venn1" loCatId="relationship" qsTypeId="urn:microsoft.com/office/officeart/2005/8/quickstyle/simple1" qsCatId="simple" csTypeId="urn:microsoft.com/office/officeart/2005/8/colors/colorful4" csCatId="colorful"/>
      <dgm:spPr/>
      <dgm:t>
        <a:bodyPr/>
        <a:lstStyle/>
        <a:p>
          <a:endParaRPr lang="cs-CZ"/>
        </a:p>
      </dgm:t>
    </dgm:pt>
    <dgm:pt modelId="{1EC656F4-56CD-4219-8313-82D78FBDDE8E}">
      <dgm:prSet/>
      <dgm:spPr/>
      <dgm:t>
        <a:bodyPr/>
        <a:lstStyle/>
        <a:p>
          <a:pPr rtl="0"/>
          <a:r>
            <a:rPr lang="cs-CZ" b="1" dirty="0" smtClean="0"/>
            <a:t>přijímá a doručuje zásilky</a:t>
          </a:r>
          <a:endParaRPr lang="cs-CZ" b="1" dirty="0"/>
        </a:p>
      </dgm:t>
    </dgm:pt>
    <dgm:pt modelId="{C5B13CF2-2B2B-46A4-89D3-728CD7D925DD}" type="parTrans" cxnId="{CE984198-60B3-4C41-877F-8DB64FFDB3C9}">
      <dgm:prSet/>
      <dgm:spPr/>
      <dgm:t>
        <a:bodyPr/>
        <a:lstStyle/>
        <a:p>
          <a:endParaRPr lang="cs-CZ"/>
        </a:p>
      </dgm:t>
    </dgm:pt>
    <dgm:pt modelId="{B348CD6E-3274-4DFF-AA5C-81F2EEDC5C2C}" type="sibTrans" cxnId="{CE984198-60B3-4C41-877F-8DB64FFDB3C9}">
      <dgm:prSet/>
      <dgm:spPr/>
      <dgm:t>
        <a:bodyPr/>
        <a:lstStyle/>
        <a:p>
          <a:endParaRPr lang="cs-CZ"/>
        </a:p>
      </dgm:t>
    </dgm:pt>
    <dgm:pt modelId="{AE74F053-ACDF-4680-9C94-CACAFD80CD40}">
      <dgm:prSet/>
      <dgm:spPr/>
      <dgm:t>
        <a:bodyPr/>
        <a:lstStyle/>
        <a:p>
          <a:pPr rtl="0"/>
          <a:r>
            <a:rPr lang="cs-CZ" b="1" dirty="0" smtClean="0"/>
            <a:t>převádí peníze</a:t>
          </a:r>
          <a:endParaRPr lang="cs-CZ" b="1" dirty="0"/>
        </a:p>
      </dgm:t>
    </dgm:pt>
    <dgm:pt modelId="{98A33286-6CED-4647-96D8-DF43B0F8096C}" type="parTrans" cxnId="{D16FA984-623A-4A74-A7C1-72AD842877BF}">
      <dgm:prSet/>
      <dgm:spPr/>
      <dgm:t>
        <a:bodyPr/>
        <a:lstStyle/>
        <a:p>
          <a:endParaRPr lang="cs-CZ"/>
        </a:p>
      </dgm:t>
    </dgm:pt>
    <dgm:pt modelId="{963429E5-1FA4-437D-AE8C-255252688EFA}" type="sibTrans" cxnId="{D16FA984-623A-4A74-A7C1-72AD842877BF}">
      <dgm:prSet/>
      <dgm:spPr/>
      <dgm:t>
        <a:bodyPr/>
        <a:lstStyle/>
        <a:p>
          <a:endParaRPr lang="cs-CZ"/>
        </a:p>
      </dgm:t>
    </dgm:pt>
    <dgm:pt modelId="{2CB4E776-5F5B-4322-995D-F7ACEF4923A6}">
      <dgm:prSet/>
      <dgm:spPr/>
      <dgm:t>
        <a:bodyPr/>
        <a:lstStyle/>
        <a:p>
          <a:pPr rtl="0"/>
          <a:r>
            <a:rPr lang="cs-CZ" b="1" dirty="0" smtClean="0"/>
            <a:t>vydává známky</a:t>
          </a:r>
          <a:endParaRPr lang="cs-CZ" b="1" dirty="0"/>
        </a:p>
      </dgm:t>
    </dgm:pt>
    <dgm:pt modelId="{FE358BCA-2194-47DF-8A3F-3325FE293BC0}" type="parTrans" cxnId="{3E92FF18-CC50-44F8-871F-10121D4C7919}">
      <dgm:prSet/>
      <dgm:spPr/>
      <dgm:t>
        <a:bodyPr/>
        <a:lstStyle/>
        <a:p>
          <a:endParaRPr lang="cs-CZ"/>
        </a:p>
      </dgm:t>
    </dgm:pt>
    <dgm:pt modelId="{5147D22A-CD77-428E-BA0B-54C70C81BACA}" type="sibTrans" cxnId="{3E92FF18-CC50-44F8-871F-10121D4C7919}">
      <dgm:prSet/>
      <dgm:spPr/>
      <dgm:t>
        <a:bodyPr/>
        <a:lstStyle/>
        <a:p>
          <a:endParaRPr lang="cs-CZ"/>
        </a:p>
      </dgm:t>
    </dgm:pt>
    <dgm:pt modelId="{2D0B5DC0-C863-4F41-8214-A1D5310D937A}" type="pres">
      <dgm:prSet presAssocID="{97AA0377-7E45-419E-BA5B-8E5C446BFA32}" presName="compositeShape" presStyleCnt="0">
        <dgm:presLayoutVars>
          <dgm:chMax val="7"/>
          <dgm:dir/>
          <dgm:resizeHandles val="exact"/>
        </dgm:presLayoutVars>
      </dgm:prSet>
      <dgm:spPr/>
      <dgm:t>
        <a:bodyPr/>
        <a:lstStyle/>
        <a:p>
          <a:endParaRPr lang="cs-CZ"/>
        </a:p>
      </dgm:t>
    </dgm:pt>
    <dgm:pt modelId="{3DC033A0-BC81-4602-8749-37AF11DC4DD4}" type="pres">
      <dgm:prSet presAssocID="{1EC656F4-56CD-4219-8313-82D78FBDDE8E}" presName="circ1" presStyleLbl="vennNode1" presStyleIdx="0" presStyleCnt="3"/>
      <dgm:spPr/>
      <dgm:t>
        <a:bodyPr/>
        <a:lstStyle/>
        <a:p>
          <a:endParaRPr lang="cs-CZ"/>
        </a:p>
      </dgm:t>
    </dgm:pt>
    <dgm:pt modelId="{529CFAA6-2AE4-4BEA-A6F5-0E3C13205481}" type="pres">
      <dgm:prSet presAssocID="{1EC656F4-56CD-4219-8313-82D78FBDDE8E}" presName="circ1Tx" presStyleLbl="revTx" presStyleIdx="0" presStyleCnt="0">
        <dgm:presLayoutVars>
          <dgm:chMax val="0"/>
          <dgm:chPref val="0"/>
          <dgm:bulletEnabled val="1"/>
        </dgm:presLayoutVars>
      </dgm:prSet>
      <dgm:spPr/>
      <dgm:t>
        <a:bodyPr/>
        <a:lstStyle/>
        <a:p>
          <a:endParaRPr lang="cs-CZ"/>
        </a:p>
      </dgm:t>
    </dgm:pt>
    <dgm:pt modelId="{9B967E0E-FBA6-4795-AEBD-2A58E9475DC0}" type="pres">
      <dgm:prSet presAssocID="{AE74F053-ACDF-4680-9C94-CACAFD80CD40}" presName="circ2" presStyleLbl="vennNode1" presStyleIdx="1" presStyleCnt="3"/>
      <dgm:spPr/>
      <dgm:t>
        <a:bodyPr/>
        <a:lstStyle/>
        <a:p>
          <a:endParaRPr lang="cs-CZ"/>
        </a:p>
      </dgm:t>
    </dgm:pt>
    <dgm:pt modelId="{E5D826C4-811A-4FEE-9C39-EAD70AE7FAE1}" type="pres">
      <dgm:prSet presAssocID="{AE74F053-ACDF-4680-9C94-CACAFD80CD40}" presName="circ2Tx" presStyleLbl="revTx" presStyleIdx="0" presStyleCnt="0">
        <dgm:presLayoutVars>
          <dgm:chMax val="0"/>
          <dgm:chPref val="0"/>
          <dgm:bulletEnabled val="1"/>
        </dgm:presLayoutVars>
      </dgm:prSet>
      <dgm:spPr/>
      <dgm:t>
        <a:bodyPr/>
        <a:lstStyle/>
        <a:p>
          <a:endParaRPr lang="cs-CZ"/>
        </a:p>
      </dgm:t>
    </dgm:pt>
    <dgm:pt modelId="{571BA806-87B3-4AB8-96BB-58F2BC314C94}" type="pres">
      <dgm:prSet presAssocID="{2CB4E776-5F5B-4322-995D-F7ACEF4923A6}" presName="circ3" presStyleLbl="vennNode1" presStyleIdx="2" presStyleCnt="3"/>
      <dgm:spPr/>
      <dgm:t>
        <a:bodyPr/>
        <a:lstStyle/>
        <a:p>
          <a:endParaRPr lang="cs-CZ"/>
        </a:p>
      </dgm:t>
    </dgm:pt>
    <dgm:pt modelId="{CA7DA40C-3950-43AA-AF08-3A08B2E1B11C}" type="pres">
      <dgm:prSet presAssocID="{2CB4E776-5F5B-4322-995D-F7ACEF4923A6}" presName="circ3Tx" presStyleLbl="revTx" presStyleIdx="0" presStyleCnt="0">
        <dgm:presLayoutVars>
          <dgm:chMax val="0"/>
          <dgm:chPref val="0"/>
          <dgm:bulletEnabled val="1"/>
        </dgm:presLayoutVars>
      </dgm:prSet>
      <dgm:spPr/>
      <dgm:t>
        <a:bodyPr/>
        <a:lstStyle/>
        <a:p>
          <a:endParaRPr lang="cs-CZ"/>
        </a:p>
      </dgm:t>
    </dgm:pt>
  </dgm:ptLst>
  <dgm:cxnLst>
    <dgm:cxn modelId="{CE984198-60B3-4C41-877F-8DB64FFDB3C9}" srcId="{97AA0377-7E45-419E-BA5B-8E5C446BFA32}" destId="{1EC656F4-56CD-4219-8313-82D78FBDDE8E}" srcOrd="0" destOrd="0" parTransId="{C5B13CF2-2B2B-46A4-89D3-728CD7D925DD}" sibTransId="{B348CD6E-3274-4DFF-AA5C-81F2EEDC5C2C}"/>
    <dgm:cxn modelId="{CB66F686-151A-4612-A457-5B5BB42BA830}" type="presOf" srcId="{AE74F053-ACDF-4680-9C94-CACAFD80CD40}" destId="{9B967E0E-FBA6-4795-AEBD-2A58E9475DC0}" srcOrd="0" destOrd="0" presId="urn:microsoft.com/office/officeart/2005/8/layout/venn1"/>
    <dgm:cxn modelId="{5192C116-01C2-4DDD-BEA0-5FD839ECF39D}" type="presOf" srcId="{1EC656F4-56CD-4219-8313-82D78FBDDE8E}" destId="{529CFAA6-2AE4-4BEA-A6F5-0E3C13205481}" srcOrd="1" destOrd="0" presId="urn:microsoft.com/office/officeart/2005/8/layout/venn1"/>
    <dgm:cxn modelId="{F85640CD-ECA1-434B-A05B-CFE6D13A3173}" type="presOf" srcId="{AE74F053-ACDF-4680-9C94-CACAFD80CD40}" destId="{E5D826C4-811A-4FEE-9C39-EAD70AE7FAE1}" srcOrd="1" destOrd="0" presId="urn:microsoft.com/office/officeart/2005/8/layout/venn1"/>
    <dgm:cxn modelId="{D16FA984-623A-4A74-A7C1-72AD842877BF}" srcId="{97AA0377-7E45-419E-BA5B-8E5C446BFA32}" destId="{AE74F053-ACDF-4680-9C94-CACAFD80CD40}" srcOrd="1" destOrd="0" parTransId="{98A33286-6CED-4647-96D8-DF43B0F8096C}" sibTransId="{963429E5-1FA4-437D-AE8C-255252688EFA}"/>
    <dgm:cxn modelId="{2D6FC33F-E15D-4DB7-B321-48B0DD714812}" type="presOf" srcId="{2CB4E776-5F5B-4322-995D-F7ACEF4923A6}" destId="{CA7DA40C-3950-43AA-AF08-3A08B2E1B11C}" srcOrd="1" destOrd="0" presId="urn:microsoft.com/office/officeart/2005/8/layout/venn1"/>
    <dgm:cxn modelId="{86FCC2D3-4354-411A-A009-3185B21955B0}" type="presOf" srcId="{97AA0377-7E45-419E-BA5B-8E5C446BFA32}" destId="{2D0B5DC0-C863-4F41-8214-A1D5310D937A}" srcOrd="0" destOrd="0" presId="urn:microsoft.com/office/officeart/2005/8/layout/venn1"/>
    <dgm:cxn modelId="{3E92FF18-CC50-44F8-871F-10121D4C7919}" srcId="{97AA0377-7E45-419E-BA5B-8E5C446BFA32}" destId="{2CB4E776-5F5B-4322-995D-F7ACEF4923A6}" srcOrd="2" destOrd="0" parTransId="{FE358BCA-2194-47DF-8A3F-3325FE293BC0}" sibTransId="{5147D22A-CD77-428E-BA0B-54C70C81BACA}"/>
    <dgm:cxn modelId="{59B9EC64-C58E-4BAC-A3E1-45F3D55CF452}" type="presOf" srcId="{2CB4E776-5F5B-4322-995D-F7ACEF4923A6}" destId="{571BA806-87B3-4AB8-96BB-58F2BC314C94}" srcOrd="0" destOrd="0" presId="urn:microsoft.com/office/officeart/2005/8/layout/venn1"/>
    <dgm:cxn modelId="{D4AA544D-D4D8-4283-91B1-AC8F01160FB5}" type="presOf" srcId="{1EC656F4-56CD-4219-8313-82D78FBDDE8E}" destId="{3DC033A0-BC81-4602-8749-37AF11DC4DD4}" srcOrd="0" destOrd="0" presId="urn:microsoft.com/office/officeart/2005/8/layout/venn1"/>
    <dgm:cxn modelId="{D8E104CB-6846-471D-9D27-789EF07E0D02}" type="presParOf" srcId="{2D0B5DC0-C863-4F41-8214-A1D5310D937A}" destId="{3DC033A0-BC81-4602-8749-37AF11DC4DD4}" srcOrd="0" destOrd="0" presId="urn:microsoft.com/office/officeart/2005/8/layout/venn1"/>
    <dgm:cxn modelId="{EC3B8169-B368-45CB-8922-0B42839B00E7}" type="presParOf" srcId="{2D0B5DC0-C863-4F41-8214-A1D5310D937A}" destId="{529CFAA6-2AE4-4BEA-A6F5-0E3C13205481}" srcOrd="1" destOrd="0" presId="urn:microsoft.com/office/officeart/2005/8/layout/venn1"/>
    <dgm:cxn modelId="{2A7324F7-2470-476C-ADC9-E65ED4215889}" type="presParOf" srcId="{2D0B5DC0-C863-4F41-8214-A1D5310D937A}" destId="{9B967E0E-FBA6-4795-AEBD-2A58E9475DC0}" srcOrd="2" destOrd="0" presId="urn:microsoft.com/office/officeart/2005/8/layout/venn1"/>
    <dgm:cxn modelId="{83CA08E9-694C-4846-9400-429BF149B73C}" type="presParOf" srcId="{2D0B5DC0-C863-4F41-8214-A1D5310D937A}" destId="{E5D826C4-811A-4FEE-9C39-EAD70AE7FAE1}" srcOrd="3" destOrd="0" presId="urn:microsoft.com/office/officeart/2005/8/layout/venn1"/>
    <dgm:cxn modelId="{46DEC554-C018-4343-992D-1667A5276925}" type="presParOf" srcId="{2D0B5DC0-C863-4F41-8214-A1D5310D937A}" destId="{571BA806-87B3-4AB8-96BB-58F2BC314C94}" srcOrd="4" destOrd="0" presId="urn:microsoft.com/office/officeart/2005/8/layout/venn1"/>
    <dgm:cxn modelId="{6631831D-38D1-4B8E-8C56-26A7F93FFDE1}" type="presParOf" srcId="{2D0B5DC0-C863-4F41-8214-A1D5310D937A}" destId="{CA7DA40C-3950-43AA-AF08-3A08B2E1B11C}" srcOrd="5" destOrd="0" presId="urn:microsoft.com/office/officeart/2005/8/layout/venn1"/>
  </dgm:cxnLst>
  <dgm:bg>
    <a:solidFill>
      <a:schemeClr val="accent4">
        <a:lumMod val="40000"/>
        <a:lumOff val="6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AA0377-7E45-419E-BA5B-8E5C446BFA32}" type="doc">
      <dgm:prSet loTypeId="urn:microsoft.com/office/officeart/2005/8/layout/venn1" loCatId="relationship" qsTypeId="urn:microsoft.com/office/officeart/2005/8/quickstyle/simple1" qsCatId="simple" csTypeId="urn:microsoft.com/office/officeart/2005/8/colors/colorful4" csCatId="colorful" phldr="1"/>
      <dgm:spPr/>
      <dgm:t>
        <a:bodyPr/>
        <a:lstStyle/>
        <a:p>
          <a:endParaRPr lang="cs-CZ"/>
        </a:p>
      </dgm:t>
    </dgm:pt>
    <dgm:pt modelId="{1EC656F4-56CD-4219-8313-82D78FBDDE8E}">
      <dgm:prSet/>
      <dgm:spPr/>
      <dgm:t>
        <a:bodyPr/>
        <a:lstStyle/>
        <a:p>
          <a:pPr rtl="0"/>
          <a:endParaRPr lang="cs-CZ" b="1" dirty="0"/>
        </a:p>
      </dgm:t>
    </dgm:pt>
    <dgm:pt modelId="{C5B13CF2-2B2B-46A4-89D3-728CD7D925DD}" type="parTrans" cxnId="{CE984198-60B3-4C41-877F-8DB64FFDB3C9}">
      <dgm:prSet/>
      <dgm:spPr/>
      <dgm:t>
        <a:bodyPr/>
        <a:lstStyle/>
        <a:p>
          <a:endParaRPr lang="cs-CZ"/>
        </a:p>
      </dgm:t>
    </dgm:pt>
    <dgm:pt modelId="{B348CD6E-3274-4DFF-AA5C-81F2EEDC5C2C}" type="sibTrans" cxnId="{CE984198-60B3-4C41-877F-8DB64FFDB3C9}">
      <dgm:prSet/>
      <dgm:spPr/>
      <dgm:t>
        <a:bodyPr/>
        <a:lstStyle/>
        <a:p>
          <a:endParaRPr lang="cs-CZ"/>
        </a:p>
      </dgm:t>
    </dgm:pt>
    <dgm:pt modelId="{AE74F053-ACDF-4680-9C94-CACAFD80CD40}">
      <dgm:prSet/>
      <dgm:spPr/>
      <dgm:t>
        <a:bodyPr/>
        <a:lstStyle/>
        <a:p>
          <a:pPr rtl="0"/>
          <a:endParaRPr lang="cs-CZ" b="1" dirty="0"/>
        </a:p>
      </dgm:t>
    </dgm:pt>
    <dgm:pt modelId="{98A33286-6CED-4647-96D8-DF43B0F8096C}" type="parTrans" cxnId="{D16FA984-623A-4A74-A7C1-72AD842877BF}">
      <dgm:prSet/>
      <dgm:spPr/>
      <dgm:t>
        <a:bodyPr/>
        <a:lstStyle/>
        <a:p>
          <a:endParaRPr lang="cs-CZ"/>
        </a:p>
      </dgm:t>
    </dgm:pt>
    <dgm:pt modelId="{963429E5-1FA4-437D-AE8C-255252688EFA}" type="sibTrans" cxnId="{D16FA984-623A-4A74-A7C1-72AD842877BF}">
      <dgm:prSet/>
      <dgm:spPr/>
      <dgm:t>
        <a:bodyPr/>
        <a:lstStyle/>
        <a:p>
          <a:endParaRPr lang="cs-CZ"/>
        </a:p>
      </dgm:t>
    </dgm:pt>
    <dgm:pt modelId="{2CB4E776-5F5B-4322-995D-F7ACEF4923A6}">
      <dgm:prSet/>
      <dgm:spPr/>
      <dgm:t>
        <a:bodyPr/>
        <a:lstStyle/>
        <a:p>
          <a:pPr rtl="0"/>
          <a:endParaRPr lang="cs-CZ" b="1" dirty="0"/>
        </a:p>
      </dgm:t>
    </dgm:pt>
    <dgm:pt modelId="{FE358BCA-2194-47DF-8A3F-3325FE293BC0}" type="parTrans" cxnId="{3E92FF18-CC50-44F8-871F-10121D4C7919}">
      <dgm:prSet/>
      <dgm:spPr/>
      <dgm:t>
        <a:bodyPr/>
        <a:lstStyle/>
        <a:p>
          <a:endParaRPr lang="cs-CZ"/>
        </a:p>
      </dgm:t>
    </dgm:pt>
    <dgm:pt modelId="{5147D22A-CD77-428E-BA0B-54C70C81BACA}" type="sibTrans" cxnId="{3E92FF18-CC50-44F8-871F-10121D4C7919}">
      <dgm:prSet/>
      <dgm:spPr/>
      <dgm:t>
        <a:bodyPr/>
        <a:lstStyle/>
        <a:p>
          <a:endParaRPr lang="cs-CZ"/>
        </a:p>
      </dgm:t>
    </dgm:pt>
    <dgm:pt modelId="{2D0B5DC0-C863-4F41-8214-A1D5310D937A}" type="pres">
      <dgm:prSet presAssocID="{97AA0377-7E45-419E-BA5B-8E5C446BFA32}" presName="compositeShape" presStyleCnt="0">
        <dgm:presLayoutVars>
          <dgm:chMax val="7"/>
          <dgm:dir/>
          <dgm:resizeHandles val="exact"/>
        </dgm:presLayoutVars>
      </dgm:prSet>
      <dgm:spPr/>
      <dgm:t>
        <a:bodyPr/>
        <a:lstStyle/>
        <a:p>
          <a:endParaRPr lang="cs-CZ"/>
        </a:p>
      </dgm:t>
    </dgm:pt>
    <dgm:pt modelId="{3DC033A0-BC81-4602-8749-37AF11DC4DD4}" type="pres">
      <dgm:prSet presAssocID="{1EC656F4-56CD-4219-8313-82D78FBDDE8E}" presName="circ1" presStyleLbl="vennNode1" presStyleIdx="0" presStyleCnt="3"/>
      <dgm:spPr/>
      <dgm:t>
        <a:bodyPr/>
        <a:lstStyle/>
        <a:p>
          <a:endParaRPr lang="cs-CZ"/>
        </a:p>
      </dgm:t>
    </dgm:pt>
    <dgm:pt modelId="{529CFAA6-2AE4-4BEA-A6F5-0E3C13205481}" type="pres">
      <dgm:prSet presAssocID="{1EC656F4-56CD-4219-8313-82D78FBDDE8E}" presName="circ1Tx" presStyleLbl="revTx" presStyleIdx="0" presStyleCnt="0">
        <dgm:presLayoutVars>
          <dgm:chMax val="0"/>
          <dgm:chPref val="0"/>
          <dgm:bulletEnabled val="1"/>
        </dgm:presLayoutVars>
      </dgm:prSet>
      <dgm:spPr/>
      <dgm:t>
        <a:bodyPr/>
        <a:lstStyle/>
        <a:p>
          <a:endParaRPr lang="cs-CZ"/>
        </a:p>
      </dgm:t>
    </dgm:pt>
    <dgm:pt modelId="{9B967E0E-FBA6-4795-AEBD-2A58E9475DC0}" type="pres">
      <dgm:prSet presAssocID="{AE74F053-ACDF-4680-9C94-CACAFD80CD40}" presName="circ2" presStyleLbl="vennNode1" presStyleIdx="1" presStyleCnt="3"/>
      <dgm:spPr/>
      <dgm:t>
        <a:bodyPr/>
        <a:lstStyle/>
        <a:p>
          <a:endParaRPr lang="cs-CZ"/>
        </a:p>
      </dgm:t>
    </dgm:pt>
    <dgm:pt modelId="{E5D826C4-811A-4FEE-9C39-EAD70AE7FAE1}" type="pres">
      <dgm:prSet presAssocID="{AE74F053-ACDF-4680-9C94-CACAFD80CD40}" presName="circ2Tx" presStyleLbl="revTx" presStyleIdx="0" presStyleCnt="0">
        <dgm:presLayoutVars>
          <dgm:chMax val="0"/>
          <dgm:chPref val="0"/>
          <dgm:bulletEnabled val="1"/>
        </dgm:presLayoutVars>
      </dgm:prSet>
      <dgm:spPr/>
      <dgm:t>
        <a:bodyPr/>
        <a:lstStyle/>
        <a:p>
          <a:endParaRPr lang="cs-CZ"/>
        </a:p>
      </dgm:t>
    </dgm:pt>
    <dgm:pt modelId="{571BA806-87B3-4AB8-96BB-58F2BC314C94}" type="pres">
      <dgm:prSet presAssocID="{2CB4E776-5F5B-4322-995D-F7ACEF4923A6}" presName="circ3" presStyleLbl="vennNode1" presStyleIdx="2" presStyleCnt="3"/>
      <dgm:spPr/>
      <dgm:t>
        <a:bodyPr/>
        <a:lstStyle/>
        <a:p>
          <a:endParaRPr lang="cs-CZ"/>
        </a:p>
      </dgm:t>
    </dgm:pt>
    <dgm:pt modelId="{CA7DA40C-3950-43AA-AF08-3A08B2E1B11C}" type="pres">
      <dgm:prSet presAssocID="{2CB4E776-5F5B-4322-995D-F7ACEF4923A6}" presName="circ3Tx" presStyleLbl="revTx" presStyleIdx="0" presStyleCnt="0">
        <dgm:presLayoutVars>
          <dgm:chMax val="0"/>
          <dgm:chPref val="0"/>
          <dgm:bulletEnabled val="1"/>
        </dgm:presLayoutVars>
      </dgm:prSet>
      <dgm:spPr/>
      <dgm:t>
        <a:bodyPr/>
        <a:lstStyle/>
        <a:p>
          <a:endParaRPr lang="cs-CZ"/>
        </a:p>
      </dgm:t>
    </dgm:pt>
  </dgm:ptLst>
  <dgm:cxnLst>
    <dgm:cxn modelId="{641DBC9E-9B3C-430E-830C-C765F16310BD}" type="presOf" srcId="{AE74F053-ACDF-4680-9C94-CACAFD80CD40}" destId="{E5D826C4-811A-4FEE-9C39-EAD70AE7FAE1}" srcOrd="1" destOrd="0" presId="urn:microsoft.com/office/officeart/2005/8/layout/venn1"/>
    <dgm:cxn modelId="{F5E229B9-956D-4B3B-B2FE-475E3F8CAB96}" type="presOf" srcId="{2CB4E776-5F5B-4322-995D-F7ACEF4923A6}" destId="{CA7DA40C-3950-43AA-AF08-3A08B2E1B11C}" srcOrd="1" destOrd="0" presId="urn:microsoft.com/office/officeart/2005/8/layout/venn1"/>
    <dgm:cxn modelId="{CE984198-60B3-4C41-877F-8DB64FFDB3C9}" srcId="{97AA0377-7E45-419E-BA5B-8E5C446BFA32}" destId="{1EC656F4-56CD-4219-8313-82D78FBDDE8E}" srcOrd="0" destOrd="0" parTransId="{C5B13CF2-2B2B-46A4-89D3-728CD7D925DD}" sibTransId="{B348CD6E-3274-4DFF-AA5C-81F2EEDC5C2C}"/>
    <dgm:cxn modelId="{D16FA984-623A-4A74-A7C1-72AD842877BF}" srcId="{97AA0377-7E45-419E-BA5B-8E5C446BFA32}" destId="{AE74F053-ACDF-4680-9C94-CACAFD80CD40}" srcOrd="1" destOrd="0" parTransId="{98A33286-6CED-4647-96D8-DF43B0F8096C}" sibTransId="{963429E5-1FA4-437D-AE8C-255252688EFA}"/>
    <dgm:cxn modelId="{86223FBD-6368-43C8-88CA-1A0A24E8D70A}" type="presOf" srcId="{97AA0377-7E45-419E-BA5B-8E5C446BFA32}" destId="{2D0B5DC0-C863-4F41-8214-A1D5310D937A}" srcOrd="0" destOrd="0" presId="urn:microsoft.com/office/officeart/2005/8/layout/venn1"/>
    <dgm:cxn modelId="{FF7914A7-2256-49E2-A4AC-88496B6EF604}" type="presOf" srcId="{2CB4E776-5F5B-4322-995D-F7ACEF4923A6}" destId="{571BA806-87B3-4AB8-96BB-58F2BC314C94}" srcOrd="0" destOrd="0" presId="urn:microsoft.com/office/officeart/2005/8/layout/venn1"/>
    <dgm:cxn modelId="{3E92FF18-CC50-44F8-871F-10121D4C7919}" srcId="{97AA0377-7E45-419E-BA5B-8E5C446BFA32}" destId="{2CB4E776-5F5B-4322-995D-F7ACEF4923A6}" srcOrd="2" destOrd="0" parTransId="{FE358BCA-2194-47DF-8A3F-3325FE293BC0}" sibTransId="{5147D22A-CD77-428E-BA0B-54C70C81BACA}"/>
    <dgm:cxn modelId="{4B0A7AD1-74AB-4BB2-B853-FDE58AA147D2}" type="presOf" srcId="{AE74F053-ACDF-4680-9C94-CACAFD80CD40}" destId="{9B967E0E-FBA6-4795-AEBD-2A58E9475DC0}" srcOrd="0" destOrd="0" presId="urn:microsoft.com/office/officeart/2005/8/layout/venn1"/>
    <dgm:cxn modelId="{2F733DBE-EE04-42DF-900B-6DE2979EF4E8}" type="presOf" srcId="{1EC656F4-56CD-4219-8313-82D78FBDDE8E}" destId="{3DC033A0-BC81-4602-8749-37AF11DC4DD4}" srcOrd="0" destOrd="0" presId="urn:microsoft.com/office/officeart/2005/8/layout/venn1"/>
    <dgm:cxn modelId="{F32F7FF8-CF08-4EB9-B882-DBE186C8E0EA}" type="presOf" srcId="{1EC656F4-56CD-4219-8313-82D78FBDDE8E}" destId="{529CFAA6-2AE4-4BEA-A6F5-0E3C13205481}" srcOrd="1" destOrd="0" presId="urn:microsoft.com/office/officeart/2005/8/layout/venn1"/>
    <dgm:cxn modelId="{022D89A6-CD9B-4452-A685-28331ACD3D44}" type="presParOf" srcId="{2D0B5DC0-C863-4F41-8214-A1D5310D937A}" destId="{3DC033A0-BC81-4602-8749-37AF11DC4DD4}" srcOrd="0" destOrd="0" presId="urn:microsoft.com/office/officeart/2005/8/layout/venn1"/>
    <dgm:cxn modelId="{4F41E1A9-C58A-4981-A04F-5B279F693FE9}" type="presParOf" srcId="{2D0B5DC0-C863-4F41-8214-A1D5310D937A}" destId="{529CFAA6-2AE4-4BEA-A6F5-0E3C13205481}" srcOrd="1" destOrd="0" presId="urn:microsoft.com/office/officeart/2005/8/layout/venn1"/>
    <dgm:cxn modelId="{6DCFBB3E-1397-40BC-8AF9-28AD451F5F69}" type="presParOf" srcId="{2D0B5DC0-C863-4F41-8214-A1D5310D937A}" destId="{9B967E0E-FBA6-4795-AEBD-2A58E9475DC0}" srcOrd="2" destOrd="0" presId="urn:microsoft.com/office/officeart/2005/8/layout/venn1"/>
    <dgm:cxn modelId="{1D24F5B5-14F4-4CE4-9490-7BD1B7FA7CA0}" type="presParOf" srcId="{2D0B5DC0-C863-4F41-8214-A1D5310D937A}" destId="{E5D826C4-811A-4FEE-9C39-EAD70AE7FAE1}" srcOrd="3" destOrd="0" presId="urn:microsoft.com/office/officeart/2005/8/layout/venn1"/>
    <dgm:cxn modelId="{B57F56D7-E4F5-4D00-A77A-7C6F09937C5F}" type="presParOf" srcId="{2D0B5DC0-C863-4F41-8214-A1D5310D937A}" destId="{571BA806-87B3-4AB8-96BB-58F2BC314C94}" srcOrd="4" destOrd="0" presId="urn:microsoft.com/office/officeart/2005/8/layout/venn1"/>
    <dgm:cxn modelId="{D9D7B18F-40D7-4F7E-8ACF-B56D664295FA}" type="presParOf" srcId="{2D0B5DC0-C863-4F41-8214-A1D5310D937A}" destId="{CA7DA40C-3950-43AA-AF08-3A08B2E1B11C}" srcOrd="5" destOrd="0" presId="urn:microsoft.com/office/officeart/2005/8/layout/venn1"/>
  </dgm:cxnLst>
  <dgm:bg>
    <a:solidFill>
      <a:schemeClr val="accent4">
        <a:lumMod val="40000"/>
        <a:lumOff val="6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033A0-BC81-4602-8749-37AF11DC4DD4}">
      <dsp:nvSpPr>
        <dsp:cNvPr id="0" name=""/>
        <dsp:cNvSpPr/>
      </dsp:nvSpPr>
      <dsp:spPr>
        <a:xfrm>
          <a:off x="2757011" y="56574"/>
          <a:ext cx="2715577" cy="2715577"/>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289050" rtl="0">
            <a:lnSpc>
              <a:spcPct val="90000"/>
            </a:lnSpc>
            <a:spcBef>
              <a:spcPct val="0"/>
            </a:spcBef>
            <a:spcAft>
              <a:spcPct val="35000"/>
            </a:spcAft>
          </a:pPr>
          <a:r>
            <a:rPr lang="cs-CZ" sz="2900" b="1" kern="1200" dirty="0" smtClean="0"/>
            <a:t>přijímá a doručuje zásilky</a:t>
          </a:r>
          <a:endParaRPr lang="cs-CZ" sz="2900" b="1" kern="1200" dirty="0"/>
        </a:p>
      </dsp:txBody>
      <dsp:txXfrm>
        <a:off x="3119088" y="531800"/>
        <a:ext cx="1991423" cy="1222010"/>
      </dsp:txXfrm>
    </dsp:sp>
    <dsp:sp modelId="{9B967E0E-FBA6-4795-AEBD-2A58E9475DC0}">
      <dsp:nvSpPr>
        <dsp:cNvPr id="0" name=""/>
        <dsp:cNvSpPr/>
      </dsp:nvSpPr>
      <dsp:spPr>
        <a:xfrm>
          <a:off x="3736882" y="1753810"/>
          <a:ext cx="2715577" cy="2715577"/>
        </a:xfrm>
        <a:prstGeom prst="ellipse">
          <a:avLst/>
        </a:prstGeom>
        <a:solidFill>
          <a:schemeClr val="accent4">
            <a:alpha val="50000"/>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289050" rtl="0">
            <a:lnSpc>
              <a:spcPct val="90000"/>
            </a:lnSpc>
            <a:spcBef>
              <a:spcPct val="0"/>
            </a:spcBef>
            <a:spcAft>
              <a:spcPct val="35000"/>
            </a:spcAft>
          </a:pPr>
          <a:r>
            <a:rPr lang="cs-CZ" sz="2900" b="1" kern="1200" dirty="0" smtClean="0"/>
            <a:t>převádí peníze</a:t>
          </a:r>
          <a:endParaRPr lang="cs-CZ" sz="2900" b="1" kern="1200" dirty="0"/>
        </a:p>
      </dsp:txBody>
      <dsp:txXfrm>
        <a:off x="4567396" y="2455334"/>
        <a:ext cx="1629346" cy="1493567"/>
      </dsp:txXfrm>
    </dsp:sp>
    <dsp:sp modelId="{571BA806-87B3-4AB8-96BB-58F2BC314C94}">
      <dsp:nvSpPr>
        <dsp:cNvPr id="0" name=""/>
        <dsp:cNvSpPr/>
      </dsp:nvSpPr>
      <dsp:spPr>
        <a:xfrm>
          <a:off x="1777140" y="1753810"/>
          <a:ext cx="2715577" cy="2715577"/>
        </a:xfrm>
        <a:prstGeom prst="ellipse">
          <a:avLst/>
        </a:prstGeom>
        <a:solidFill>
          <a:schemeClr val="accent4">
            <a:alpha val="50000"/>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289050" rtl="0">
            <a:lnSpc>
              <a:spcPct val="90000"/>
            </a:lnSpc>
            <a:spcBef>
              <a:spcPct val="0"/>
            </a:spcBef>
            <a:spcAft>
              <a:spcPct val="35000"/>
            </a:spcAft>
          </a:pPr>
          <a:r>
            <a:rPr lang="cs-CZ" sz="2900" b="1" kern="1200" dirty="0" smtClean="0"/>
            <a:t>vydává známky</a:t>
          </a:r>
          <a:endParaRPr lang="cs-CZ" sz="2900" b="1" kern="1200" dirty="0"/>
        </a:p>
      </dsp:txBody>
      <dsp:txXfrm>
        <a:off x="2032857" y="2455334"/>
        <a:ext cx="1629346" cy="14935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033A0-BC81-4602-8749-37AF11DC4DD4}">
      <dsp:nvSpPr>
        <dsp:cNvPr id="0" name=""/>
        <dsp:cNvSpPr/>
      </dsp:nvSpPr>
      <dsp:spPr>
        <a:xfrm>
          <a:off x="2757011" y="56574"/>
          <a:ext cx="2715577" cy="2715577"/>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889250" rtl="0">
            <a:lnSpc>
              <a:spcPct val="90000"/>
            </a:lnSpc>
            <a:spcBef>
              <a:spcPct val="0"/>
            </a:spcBef>
            <a:spcAft>
              <a:spcPct val="35000"/>
            </a:spcAft>
          </a:pPr>
          <a:endParaRPr lang="cs-CZ" sz="6500" b="1" kern="1200" dirty="0"/>
        </a:p>
      </dsp:txBody>
      <dsp:txXfrm>
        <a:off x="3119088" y="531800"/>
        <a:ext cx="1991423" cy="1222010"/>
      </dsp:txXfrm>
    </dsp:sp>
    <dsp:sp modelId="{9B967E0E-FBA6-4795-AEBD-2A58E9475DC0}">
      <dsp:nvSpPr>
        <dsp:cNvPr id="0" name=""/>
        <dsp:cNvSpPr/>
      </dsp:nvSpPr>
      <dsp:spPr>
        <a:xfrm>
          <a:off x="3736882" y="1753810"/>
          <a:ext cx="2715577" cy="2715577"/>
        </a:xfrm>
        <a:prstGeom prst="ellipse">
          <a:avLst/>
        </a:prstGeom>
        <a:solidFill>
          <a:schemeClr val="accent4">
            <a:alpha val="50000"/>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889250" rtl="0">
            <a:lnSpc>
              <a:spcPct val="90000"/>
            </a:lnSpc>
            <a:spcBef>
              <a:spcPct val="0"/>
            </a:spcBef>
            <a:spcAft>
              <a:spcPct val="35000"/>
            </a:spcAft>
          </a:pPr>
          <a:endParaRPr lang="cs-CZ" sz="6500" b="1" kern="1200" dirty="0"/>
        </a:p>
      </dsp:txBody>
      <dsp:txXfrm>
        <a:off x="4567396" y="2455334"/>
        <a:ext cx="1629346" cy="1493567"/>
      </dsp:txXfrm>
    </dsp:sp>
    <dsp:sp modelId="{571BA806-87B3-4AB8-96BB-58F2BC314C94}">
      <dsp:nvSpPr>
        <dsp:cNvPr id="0" name=""/>
        <dsp:cNvSpPr/>
      </dsp:nvSpPr>
      <dsp:spPr>
        <a:xfrm>
          <a:off x="1777140" y="1753810"/>
          <a:ext cx="2715577" cy="2715577"/>
        </a:xfrm>
        <a:prstGeom prst="ellipse">
          <a:avLst/>
        </a:prstGeom>
        <a:solidFill>
          <a:schemeClr val="accent4">
            <a:alpha val="50000"/>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889250" rtl="0">
            <a:lnSpc>
              <a:spcPct val="90000"/>
            </a:lnSpc>
            <a:spcBef>
              <a:spcPct val="0"/>
            </a:spcBef>
            <a:spcAft>
              <a:spcPct val="35000"/>
            </a:spcAft>
          </a:pPr>
          <a:endParaRPr lang="cs-CZ" sz="6500" b="1" kern="1200" dirty="0"/>
        </a:p>
      </dsp:txBody>
      <dsp:txXfrm>
        <a:off x="2032857" y="2455334"/>
        <a:ext cx="1629346" cy="1493567"/>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7DE307B9-1717-4E70-9197-6F017143B877}"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64E70CA-4BD7-4014-8CAA-B3461A9F5F73}"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DE307B9-1717-4E70-9197-6F017143B877}"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64E70CA-4BD7-4014-8CAA-B3461A9F5F73}"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7DE307B9-1717-4E70-9197-6F017143B877}"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64E70CA-4BD7-4014-8CAA-B3461A9F5F73}"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7DE307B9-1717-4E70-9197-6F017143B877}"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64E70CA-4BD7-4014-8CAA-B3461A9F5F73}"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DE307B9-1717-4E70-9197-6F017143B877}" type="datetimeFigureOut">
              <a:rPr lang="cs-CZ" smtClean="0"/>
              <a:pPr/>
              <a:t>25.1.2013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64E70CA-4BD7-4014-8CAA-B3461A9F5F73}"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7DE307B9-1717-4E70-9197-6F017143B877}" type="datetimeFigureOut">
              <a:rPr lang="cs-CZ" smtClean="0"/>
              <a:pPr/>
              <a:t>25.1.2013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64E70CA-4BD7-4014-8CAA-B3461A9F5F73}"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DE307B9-1717-4E70-9197-6F017143B877}" type="datetimeFigureOut">
              <a:rPr lang="cs-CZ" smtClean="0"/>
              <a:pPr/>
              <a:t>25.1.2013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64E70CA-4BD7-4014-8CAA-B3461A9F5F73}"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7DE307B9-1717-4E70-9197-6F017143B877}"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64E70CA-4BD7-4014-8CAA-B3461A9F5F73}"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7DE307B9-1717-4E70-9197-6F017143B877}"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64E70CA-4BD7-4014-8CAA-B3461A9F5F73}"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DE307B9-1717-4E70-9197-6F017143B877}"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64E70CA-4BD7-4014-8CAA-B3461A9F5F73}"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DE307B9-1717-4E70-9197-6F017143B877}"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64E70CA-4BD7-4014-8CAA-B3461A9F5F73}"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E307B9-1717-4E70-9197-6F017143B877}" type="datetimeFigureOut">
              <a:rPr lang="cs-CZ" smtClean="0"/>
              <a:pPr/>
              <a:t>25.1.2013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4E70CA-4BD7-4014-8CAA-B3461A9F5F7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Layout" Target="../diagrams/layout2.xml"/><Relationship Id="rId7" Type="http://schemas.openxmlformats.org/officeDocument/2006/relationships/image" Target="../media/image3.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office.microsoft.com/klipar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1998" y="404664"/>
            <a:ext cx="6986587"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Nadpis 1"/>
          <p:cNvSpPr>
            <a:spLocks noGrp="1"/>
          </p:cNvSpPr>
          <p:nvPr>
            <p:ph type="ctrTitle"/>
          </p:nvPr>
        </p:nvSpPr>
        <p:spPr/>
        <p:txBody>
          <a:bodyPr>
            <a:normAutofit fontScale="90000"/>
          </a:bodyPr>
          <a:lstStyle/>
          <a:p>
            <a:r>
              <a:rPr lang="cs-CZ" dirty="0" smtClean="0"/>
              <a:t>Pošta</a:t>
            </a:r>
            <a:r>
              <a:rPr lang="cs-CZ" dirty="0"/>
              <a:t/>
            </a:r>
            <a:br>
              <a:rPr lang="cs-CZ" dirty="0"/>
            </a:br>
            <a:r>
              <a:rPr lang="cs-CZ" dirty="0" smtClean="0"/>
              <a:t>VY_32_INOVACE_1B_06</a:t>
            </a:r>
            <a:br>
              <a:rPr lang="cs-CZ" dirty="0" smtClean="0"/>
            </a:br>
            <a:r>
              <a:rPr lang="cs-CZ" sz="3100" dirty="0" smtClean="0"/>
              <a:t>Číslo projektu: CZ.1.07/1.4.00/21.1101</a:t>
            </a:r>
            <a:endParaRPr lang="cs-CZ" dirty="0"/>
          </a:p>
        </p:txBody>
      </p:sp>
      <p:sp>
        <p:nvSpPr>
          <p:cNvPr id="6" name="Podnadpis 2"/>
          <p:cNvSpPr>
            <a:spLocks noGrp="1"/>
          </p:cNvSpPr>
          <p:nvPr>
            <p:ph type="subTitle" idx="1"/>
          </p:nvPr>
        </p:nvSpPr>
        <p:spPr/>
        <p:txBody>
          <a:bodyPr/>
          <a:lstStyle/>
          <a:p>
            <a:r>
              <a:rPr lang="cs-CZ" dirty="0"/>
              <a:t>Sada </a:t>
            </a:r>
            <a:r>
              <a:rPr lang="cs-CZ" dirty="0" smtClean="0"/>
              <a:t>2</a:t>
            </a:r>
            <a:endParaRPr lang="cs-CZ" dirty="0"/>
          </a:p>
          <a:p>
            <a:r>
              <a:rPr lang="cs-CZ" dirty="0" smtClean="0"/>
              <a:t>Člověk a společnost</a:t>
            </a:r>
            <a:endParaRPr lang="cs-CZ" dirty="0"/>
          </a:p>
          <a:p>
            <a:r>
              <a:rPr lang="cs-CZ" dirty="0"/>
              <a:t>MŠ, ZŠ a </a:t>
            </a:r>
            <a:r>
              <a:rPr lang="cs-CZ" dirty="0" err="1"/>
              <a:t>PrŠ</a:t>
            </a:r>
            <a:r>
              <a:rPr lang="cs-CZ" dirty="0"/>
              <a:t> Trhové Sviny</a:t>
            </a:r>
          </a:p>
          <a:p>
            <a:endParaRPr lang="cs-CZ" dirty="0"/>
          </a:p>
        </p:txBody>
      </p:sp>
    </p:spTree>
    <p:extLst>
      <p:ext uri="{BB962C8B-B14F-4D97-AF65-F5344CB8AC3E}">
        <p14:creationId xmlns:p14="http://schemas.microsoft.com/office/powerpoint/2010/main" val="13012006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3319262039"/>
              </p:ext>
            </p:extLst>
          </p:nvPr>
        </p:nvGraphicFramePr>
        <p:xfrm>
          <a:off x="518161" y="869746"/>
          <a:ext cx="8280920" cy="5683756"/>
        </p:xfrm>
        <a:graphic>
          <a:graphicData uri="http://schemas.openxmlformats.org/drawingml/2006/table">
            <a:tbl>
              <a:tblPr firstRow="1" firstCol="1" bandRow="1">
                <a:tableStyleId>{5940675A-B579-460E-94D1-54222C63F5DA}</a:tableStyleId>
              </a:tblPr>
              <a:tblGrid>
                <a:gridCol w="2304256"/>
                <a:gridCol w="5976664"/>
              </a:tblGrid>
              <a:tr h="266208">
                <a:tc>
                  <a:txBody>
                    <a:bodyPr/>
                    <a:lstStyle/>
                    <a:p>
                      <a:pPr>
                        <a:lnSpc>
                          <a:spcPct val="115000"/>
                        </a:lnSpc>
                        <a:spcAft>
                          <a:spcPts val="0"/>
                        </a:spcAft>
                      </a:pPr>
                      <a:r>
                        <a:rPr lang="cs-CZ" sz="1400" dirty="0" smtClean="0">
                          <a:effectLst/>
                          <a:latin typeface="Times New Roman" pitchFamily="18" charset="0"/>
                          <a:cs typeface="Times New Roman" pitchFamily="18" charset="0"/>
                        </a:rPr>
                        <a:t>Anotace</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gn="just"/>
                      <a:r>
                        <a:rPr lang="cs-CZ" sz="1200" b="0" dirty="0" smtClean="0">
                          <a:solidFill>
                            <a:schemeClr val="tx1"/>
                          </a:solidFill>
                          <a:effectLst/>
                          <a:latin typeface="Times New Roman" pitchFamily="18" charset="0"/>
                          <a:ea typeface="Calibri"/>
                          <a:cs typeface="Times New Roman" pitchFamily="18" charset="0"/>
                        </a:rPr>
                        <a:t>Žáci si prohlížejí obrázek</a:t>
                      </a:r>
                      <a:r>
                        <a:rPr lang="cs-CZ" sz="1200" b="0" baseline="0" dirty="0" smtClean="0">
                          <a:solidFill>
                            <a:schemeClr val="tx1"/>
                          </a:solidFill>
                          <a:effectLst/>
                          <a:latin typeface="Times New Roman" pitchFamily="18" charset="0"/>
                          <a:ea typeface="Calibri"/>
                          <a:cs typeface="Times New Roman" pitchFamily="18" charset="0"/>
                        </a:rPr>
                        <a:t> poštovní schránky (obrázek se objeví po kliknutí myší na obrázek slunce). </a:t>
                      </a:r>
                      <a:r>
                        <a:rPr lang="cs-CZ" sz="1200" b="0" dirty="0" smtClean="0">
                          <a:solidFill>
                            <a:schemeClr val="tx1"/>
                          </a:solidFill>
                          <a:effectLst/>
                          <a:latin typeface="Times New Roman" pitchFamily="18" charset="0"/>
                          <a:ea typeface="Calibri"/>
                          <a:cs typeface="Times New Roman" pitchFamily="18" charset="0"/>
                        </a:rPr>
                        <a:t>Žáci pomocí</a:t>
                      </a:r>
                      <a:r>
                        <a:rPr lang="cs-CZ" sz="1200" b="0" baseline="0" dirty="0" smtClean="0">
                          <a:solidFill>
                            <a:schemeClr val="tx1"/>
                          </a:solidFill>
                          <a:effectLst/>
                          <a:latin typeface="Times New Roman" pitchFamily="18" charset="0"/>
                          <a:ea typeface="Calibri"/>
                          <a:cs typeface="Times New Roman" pitchFamily="18" charset="0"/>
                        </a:rPr>
                        <a:t> přehledného diagramu studují, jaké služby nabízí pošta (diagram se objeví po kliknutí myší na nadpis pošta). Poté zapisují  poštovní služby skrytým pera (nápovědou jsou jim  příslušné obrázky). Skrytým perem spojují výrazy adresát a odesílatel s příslušnými definicemi. Žáci si prohlížejí, jak vypadá příklad adresy a na jeho základě zapisují svou vlastní adresu,  žáci skrytým perem rozepisují zkratku PSČ, pro kontrolu pracují s interaktivním cvičením (po kliknutí myší na červený „</a:t>
                      </a:r>
                      <a:r>
                        <a:rPr lang="cs-CZ" sz="1200" b="0" baseline="0" dirty="0" err="1" smtClean="0">
                          <a:solidFill>
                            <a:schemeClr val="tx1"/>
                          </a:solidFill>
                          <a:effectLst/>
                          <a:latin typeface="Times New Roman" pitchFamily="18" charset="0"/>
                          <a:ea typeface="Calibri"/>
                          <a:cs typeface="Times New Roman" pitchFamily="18" charset="0"/>
                        </a:rPr>
                        <a:t>smajlík</a:t>
                      </a:r>
                      <a:r>
                        <a:rPr lang="cs-CZ" sz="1200" b="0" baseline="0" dirty="0" smtClean="0">
                          <a:solidFill>
                            <a:schemeClr val="tx1"/>
                          </a:solidFill>
                          <a:effectLst/>
                          <a:latin typeface="Times New Roman" pitchFamily="18" charset="0"/>
                          <a:ea typeface="Calibri"/>
                          <a:cs typeface="Times New Roman" pitchFamily="18" charset="0"/>
                        </a:rPr>
                        <a:t>“ se výrazy samy seřadí). V závěrečném opakování škrtají chybné odpovědi skrytým perem.</a:t>
                      </a:r>
                      <a:endParaRPr lang="cs-CZ" sz="1200" b="0" dirty="0">
                        <a:solidFill>
                          <a:schemeClr val="tx1"/>
                        </a:solidFill>
                        <a:effectLst/>
                        <a:latin typeface="Times New Roman" pitchFamily="18" charset="0"/>
                        <a:ea typeface="Calibri"/>
                        <a:cs typeface="Times New Roman" pitchFamily="18" charset="0"/>
                      </a:endParaRPr>
                    </a:p>
                  </a:txBody>
                  <a:tcPr marL="8466" marR="8466" marT="8466" marB="8466" anchor="ctr"/>
                </a:tc>
              </a:tr>
              <a:tr h="597888">
                <a:tc>
                  <a:txBody>
                    <a:bodyPr/>
                    <a:lstStyle/>
                    <a:p>
                      <a:pPr>
                        <a:lnSpc>
                          <a:spcPct val="115000"/>
                        </a:lnSpc>
                        <a:spcAft>
                          <a:spcPts val="0"/>
                        </a:spcAft>
                      </a:pPr>
                      <a:r>
                        <a:rPr lang="cs-CZ" sz="1400" dirty="0" smtClean="0">
                          <a:effectLst/>
                          <a:latin typeface="Times New Roman" pitchFamily="18" charset="0"/>
                          <a:cs typeface="Times New Roman" pitchFamily="18" charset="0"/>
                        </a:rPr>
                        <a:t>Autor</a:t>
                      </a:r>
                      <a:endParaRPr lang="cs-CZ" sz="1400" dirty="0">
                        <a:effectLst/>
                        <a:latin typeface="Times New Roman" pitchFamily="18" charset="0"/>
                        <a:cs typeface="Times New Roman" pitchFamily="18" charset="0"/>
                      </a:endParaRPr>
                    </a:p>
                    <a:p>
                      <a:pPr>
                        <a:lnSpc>
                          <a:spcPct val="115000"/>
                        </a:lnSpc>
                        <a:spcAft>
                          <a:spcPts val="0"/>
                        </a:spcAft>
                      </a:pPr>
                      <a:r>
                        <a:rPr lang="cs-CZ" sz="1400" dirty="0">
                          <a:effectLst/>
                          <a:latin typeface="Times New Roman" pitchFamily="18" charset="0"/>
                          <a:cs typeface="Times New Roman" pitchFamily="18" charset="0"/>
                        </a:rPr>
                        <a:t>Období vytvoření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Mgr.</a:t>
                      </a:r>
                      <a:r>
                        <a:rPr lang="cs-CZ" sz="1400" baseline="0" dirty="0" smtClean="0">
                          <a:effectLst/>
                          <a:latin typeface="Times New Roman" pitchFamily="18" charset="0"/>
                          <a:cs typeface="Times New Roman" pitchFamily="18" charset="0"/>
                        </a:rPr>
                        <a:t> Naděžda Korcová</a:t>
                      </a:r>
                      <a:endParaRPr lang="cs-CZ" sz="1400" dirty="0">
                        <a:effectLst/>
                        <a:latin typeface="Times New Roman" pitchFamily="18" charset="0"/>
                        <a:cs typeface="Times New Roman" pitchFamily="18" charset="0"/>
                      </a:endParaRPr>
                    </a:p>
                    <a:p>
                      <a:pPr>
                        <a:lnSpc>
                          <a:spcPct val="115000"/>
                        </a:lnSpc>
                        <a:spcAft>
                          <a:spcPts val="1000"/>
                        </a:spcAft>
                      </a:pPr>
                      <a:r>
                        <a:rPr lang="cs-CZ" sz="1400" dirty="0" smtClean="0">
                          <a:effectLst/>
                          <a:latin typeface="Times New Roman" pitchFamily="18" charset="0"/>
                          <a:cs typeface="Times New Roman" pitchFamily="18" charset="0"/>
                        </a:rPr>
                        <a:t> Srpen</a:t>
                      </a:r>
                      <a:r>
                        <a:rPr lang="cs-CZ" sz="1400" baseline="0" dirty="0" smtClean="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2011</a:t>
                      </a:r>
                      <a:endParaRPr lang="cs-CZ" sz="1400" dirty="0">
                        <a:effectLst/>
                        <a:latin typeface="Times New Roman" pitchFamily="18" charset="0"/>
                        <a:ea typeface="Calibri"/>
                        <a:cs typeface="Times New Roman" pitchFamily="18" charset="0"/>
                      </a:endParaRPr>
                    </a:p>
                  </a:txBody>
                  <a:tcPr marL="8466" marR="8466" marT="8466" marB="8466" anchor="ctr"/>
                </a:tc>
              </a:tr>
              <a:tr h="315056">
                <a:tc>
                  <a:txBody>
                    <a:bodyPr/>
                    <a:lstStyle/>
                    <a:p>
                      <a:pPr>
                        <a:lnSpc>
                          <a:spcPct val="115000"/>
                        </a:lnSpc>
                        <a:spcAft>
                          <a:spcPts val="0"/>
                        </a:spcAft>
                      </a:pPr>
                      <a:r>
                        <a:rPr lang="cs-CZ" sz="1400" dirty="0">
                          <a:effectLst/>
                          <a:latin typeface="Times New Roman" pitchFamily="18" charset="0"/>
                          <a:cs typeface="Times New Roman" pitchFamily="18" charset="0"/>
                        </a:rPr>
                        <a:t>Speciální vzdělávací potřeby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baseline="0" dirty="0" smtClean="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ADHD</a:t>
                      </a:r>
                      <a:r>
                        <a:rPr lang="cs-CZ" sz="1400" dirty="0">
                          <a:effectLst/>
                          <a:latin typeface="Times New Roman" pitchFamily="18" charset="0"/>
                          <a:cs typeface="Times New Roman" pitchFamily="18" charset="0"/>
                        </a:rPr>
                        <a:t>, dyslexie, dysgrafie</a:t>
                      </a:r>
                      <a:r>
                        <a:rPr lang="cs-CZ" sz="1400" dirty="0" smtClean="0">
                          <a:effectLst/>
                          <a:latin typeface="Times New Roman" pitchFamily="18" charset="0"/>
                          <a:cs typeface="Times New Roman" pitchFamily="18" charset="0"/>
                        </a:rPr>
                        <a:t>,</a:t>
                      </a:r>
                      <a:r>
                        <a:rPr lang="cs-CZ" sz="1400" baseline="0" dirty="0" smtClean="0">
                          <a:effectLst/>
                          <a:latin typeface="Times New Roman" pitchFamily="18" charset="0"/>
                          <a:cs typeface="Times New Roman" pitchFamily="18" charset="0"/>
                        </a:rPr>
                        <a:t> dysortografie, dyskalkulie </a:t>
                      </a:r>
                      <a:endParaRPr lang="cs-CZ" sz="1400" dirty="0">
                        <a:effectLst/>
                        <a:latin typeface="Times New Roman" pitchFamily="18" charset="0"/>
                        <a:cs typeface="Times New Roman" pitchFamily="18" charset="0"/>
                      </a:endParaRPr>
                    </a:p>
                  </a:txBody>
                  <a:tcPr marL="8466" marR="8466" marT="8466" marB="8466" anchor="ctr"/>
                </a:tc>
              </a:tr>
              <a:tr h="830276">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effectLst/>
                          <a:latin typeface="Times New Roman" pitchFamily="18" charset="0"/>
                          <a:cs typeface="Times New Roman" pitchFamily="18" charset="0"/>
                        </a:rPr>
                        <a:t>Vzdělávací oblast</a:t>
                      </a:r>
                      <a:endParaRPr lang="cs-CZ" sz="1400" dirty="0" smtClean="0">
                        <a:solidFill>
                          <a:schemeClr val="tx1"/>
                        </a:solidFill>
                        <a:effectLst/>
                        <a:latin typeface="Times New Roman" pitchFamily="18" charset="0"/>
                        <a:cs typeface="Times New Roman" pitchFamily="18" charset="0"/>
                      </a:endParaRPr>
                    </a:p>
                    <a:p>
                      <a:pPr>
                        <a:lnSpc>
                          <a:spcPct val="115000"/>
                        </a:lnSpc>
                        <a:spcAft>
                          <a:spcPts val="0"/>
                        </a:spcAft>
                      </a:pPr>
                      <a:r>
                        <a:rPr lang="cs-CZ" sz="1400" dirty="0" smtClean="0">
                          <a:effectLst/>
                          <a:latin typeface="Times New Roman" pitchFamily="18" charset="0"/>
                          <a:cs typeface="Times New Roman" pitchFamily="18" charset="0"/>
                        </a:rPr>
                        <a:t>Vzdělávací obor</a:t>
                      </a:r>
                      <a:endParaRPr lang="cs-CZ" sz="1400" dirty="0">
                        <a:effectLst/>
                        <a:latin typeface="Times New Roman" pitchFamily="18" charset="0"/>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Člověk a společnost</a:t>
                      </a:r>
                    </a:p>
                    <a:p>
                      <a:pPr>
                        <a:lnSpc>
                          <a:spcPct val="115000"/>
                        </a:lnSpc>
                        <a:spcAft>
                          <a:spcPts val="1000"/>
                        </a:spcAft>
                      </a:pPr>
                      <a:r>
                        <a:rPr lang="cs-CZ" sz="1400" dirty="0" smtClean="0">
                          <a:effectLst/>
                          <a:latin typeface="Times New Roman" pitchFamily="18" charset="0"/>
                          <a:cs typeface="Times New Roman" pitchFamily="18" charset="0"/>
                        </a:rPr>
                        <a:t> Občanská výchova</a:t>
                      </a:r>
                      <a:endParaRPr lang="cs-CZ" sz="1400" dirty="0">
                        <a:effectLst/>
                        <a:latin typeface="Times New Roman" pitchFamily="18" charset="0"/>
                        <a:cs typeface="Times New Roman" pitchFamily="18" charset="0"/>
                      </a:endParaRPr>
                    </a:p>
                  </a:txBody>
                  <a:tcPr marL="8466" marR="8466" marT="8466" marB="8466" anchor="ctr"/>
                </a:tc>
              </a:tr>
              <a:tr h="437389">
                <a:tc>
                  <a:txBody>
                    <a:bodyPr/>
                    <a:lstStyle/>
                    <a:p>
                      <a:pPr>
                        <a:lnSpc>
                          <a:spcPct val="115000"/>
                        </a:lnSpc>
                        <a:spcAft>
                          <a:spcPts val="0"/>
                        </a:spcAft>
                      </a:pPr>
                      <a:r>
                        <a:rPr lang="cs-CZ" sz="1400" dirty="0" smtClean="0">
                          <a:effectLst/>
                          <a:latin typeface="Times New Roman" pitchFamily="18" charset="0"/>
                          <a:cs typeface="Times New Roman" pitchFamily="18" charset="0"/>
                        </a:rPr>
                        <a:t>Druh učebního</a:t>
                      </a:r>
                      <a:r>
                        <a:rPr lang="cs-CZ" sz="1400" baseline="0" dirty="0" smtClean="0">
                          <a:effectLst/>
                          <a:latin typeface="Times New Roman" pitchFamily="18" charset="0"/>
                          <a:cs typeface="Times New Roman" pitchFamily="18" charset="0"/>
                        </a:rPr>
                        <a:t>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Interaktivní DUM</a:t>
                      </a:r>
                      <a:endParaRPr lang="cs-CZ" sz="1400" dirty="0">
                        <a:effectLst/>
                        <a:latin typeface="Times New Roman" pitchFamily="18" charset="0"/>
                        <a:ea typeface="Calibri"/>
                        <a:cs typeface="Times New Roman" pitchFamily="18" charset="0"/>
                      </a:endParaRPr>
                    </a:p>
                  </a:txBody>
                  <a:tcPr marL="8466" marR="8466" marT="8466" marB="8466" anchor="ctr"/>
                </a:tc>
              </a:tr>
              <a:tr h="399083">
                <a:tc>
                  <a:txBody>
                    <a:bodyPr/>
                    <a:lstStyle/>
                    <a:p>
                      <a:pPr>
                        <a:lnSpc>
                          <a:spcPct val="115000"/>
                        </a:lnSpc>
                        <a:spcAft>
                          <a:spcPts val="0"/>
                        </a:spcAft>
                      </a:pPr>
                      <a:r>
                        <a:rPr lang="cs-CZ" sz="1400" dirty="0">
                          <a:effectLst/>
                          <a:latin typeface="Times New Roman" pitchFamily="18" charset="0"/>
                          <a:cs typeface="Times New Roman" pitchFamily="18" charset="0"/>
                        </a:rPr>
                        <a:t>Druh interaktivity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Využití interaktivní tabule a práce s</a:t>
                      </a:r>
                      <a:r>
                        <a:rPr lang="cs-CZ" sz="1400" baseline="0" dirty="0" smtClean="0">
                          <a:effectLst/>
                          <a:latin typeface="Times New Roman" pitchFamily="18" charset="0"/>
                          <a:cs typeface="Times New Roman" pitchFamily="18" charset="0"/>
                        </a:rPr>
                        <a:t> </a:t>
                      </a:r>
                      <a:r>
                        <a:rPr lang="cs-CZ" sz="1400" baseline="0" dirty="0" smtClean="0">
                          <a:effectLst/>
                          <a:latin typeface="Times New Roman" pitchFamily="18" charset="0"/>
                          <a:cs typeface="Times New Roman" pitchFamily="18" charset="0"/>
                        </a:rPr>
                        <a:t>PC</a:t>
                      </a:r>
                    </a:p>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latin typeface="Times New Roman" pitchFamily="18" charset="0"/>
                          <a:cs typeface="Times New Roman" pitchFamily="18" charset="0"/>
                        </a:rPr>
                        <a:t>Možnost dopisovat rukopisné poznámky přes skrytá tlačítka v rámci nového  softwaru</a:t>
                      </a:r>
                      <a:endParaRPr lang="cs-CZ" sz="1200" dirty="0" smtClean="0">
                        <a:latin typeface="Times New Roman" pitchFamily="18" charset="0"/>
                        <a:cs typeface="Times New Roman" pitchFamily="18" charset="0"/>
                      </a:endParaRPr>
                    </a:p>
                  </a:txBody>
                  <a:tcPr marL="8466" marR="8466" marT="8466" marB="8466" anchor="ctr"/>
                </a:tc>
              </a:tr>
              <a:tr h="360040">
                <a:tc>
                  <a:txBody>
                    <a:bodyPr/>
                    <a:lstStyle/>
                    <a:p>
                      <a:pPr>
                        <a:lnSpc>
                          <a:spcPct val="115000"/>
                        </a:lnSpc>
                        <a:spcAft>
                          <a:spcPts val="0"/>
                        </a:spcAft>
                      </a:pPr>
                      <a:r>
                        <a:rPr lang="cs-CZ" sz="1400" dirty="0">
                          <a:effectLst/>
                          <a:latin typeface="Times New Roman" pitchFamily="18" charset="0"/>
                          <a:cs typeface="Times New Roman" pitchFamily="18" charset="0"/>
                        </a:rPr>
                        <a:t>Cílová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Žák </a:t>
                      </a:r>
                      <a:r>
                        <a:rPr lang="cs-CZ" sz="1400" kern="1200" dirty="0" smtClean="0">
                          <a:effectLst/>
                          <a:latin typeface="Times New Roman" pitchFamily="18" charset="0"/>
                          <a:cs typeface="Times New Roman" pitchFamily="18" charset="0"/>
                        </a:rPr>
                        <a:t>s lehkým mentálním postižením</a:t>
                      </a:r>
                      <a:endParaRPr lang="cs-CZ" sz="1400" dirty="0">
                        <a:effectLst/>
                        <a:latin typeface="Times New Roman" pitchFamily="18" charset="0"/>
                        <a:cs typeface="Times New Roman" pitchFamily="18" charset="0"/>
                      </a:endParaRPr>
                    </a:p>
                  </a:txBody>
                  <a:tcPr marL="8466" marR="8466" marT="8466" marB="8466" anchor="ctr"/>
                </a:tc>
              </a:tr>
              <a:tr h="345284">
                <a:tc>
                  <a:txBody>
                    <a:bodyPr/>
                    <a:lstStyle/>
                    <a:p>
                      <a:pPr>
                        <a:lnSpc>
                          <a:spcPct val="115000"/>
                        </a:lnSpc>
                        <a:spcAft>
                          <a:spcPts val="0"/>
                        </a:spcAft>
                      </a:pPr>
                      <a:r>
                        <a:rPr lang="cs-CZ" sz="1400" dirty="0">
                          <a:effectLst/>
                          <a:latin typeface="Times New Roman" pitchFamily="18" charset="0"/>
                          <a:cs typeface="Times New Roman" pitchFamily="18" charset="0"/>
                        </a:rPr>
                        <a:t>Stupeň a typ vzdělávání</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kern="1200" dirty="0" smtClean="0">
                          <a:effectLst/>
                          <a:latin typeface="Times New Roman" pitchFamily="18" charset="0"/>
                          <a:cs typeface="Times New Roman" pitchFamily="18" charset="0"/>
                        </a:rPr>
                        <a:t> Základní škola praktická – 2. stupeň </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a:effectLst/>
                          <a:latin typeface="Times New Roman" pitchFamily="18" charset="0"/>
                          <a:cs typeface="Times New Roman" pitchFamily="18" charset="0"/>
                        </a:rPr>
                        <a:t>Typická věková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13 – 15 let, 7. ročník</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smtClean="0">
                          <a:solidFill>
                            <a:schemeClr val="tx1"/>
                          </a:solidFill>
                          <a:effectLst/>
                          <a:latin typeface="Times New Roman" pitchFamily="18" charset="0"/>
                          <a:ea typeface="Calibri"/>
                          <a:cs typeface="Times New Roman" pitchFamily="18" charset="0"/>
                        </a:rPr>
                        <a:t>Přílohy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ea typeface="Calibri"/>
                          <a:cs typeface="Times New Roman" pitchFamily="18" charset="0"/>
                        </a:rPr>
                        <a:t> Pracovní list v MS Word</a:t>
                      </a:r>
                      <a:endParaRPr lang="cs-CZ" sz="1400" dirty="0">
                        <a:effectLst/>
                        <a:latin typeface="Times New Roman" pitchFamily="18" charset="0"/>
                        <a:ea typeface="Calibri"/>
                        <a:cs typeface="Times New Roman" pitchFamily="18" charset="0"/>
                      </a:endParaRPr>
                    </a:p>
                  </a:txBody>
                  <a:tcPr marL="8466" marR="8466" marT="8466" marB="8466" anchor="ctr"/>
                </a:tc>
              </a:tr>
            </a:tbl>
          </a:graphicData>
        </a:graphic>
      </p:graphicFrame>
      <p:sp>
        <p:nvSpPr>
          <p:cNvPr id="3" name="TextovéPole 2"/>
          <p:cNvSpPr txBox="1"/>
          <p:nvPr/>
        </p:nvSpPr>
        <p:spPr>
          <a:xfrm>
            <a:off x="518161" y="478331"/>
            <a:ext cx="8280920" cy="369332"/>
          </a:xfrm>
          <a:prstGeom prst="rect">
            <a:avLst/>
          </a:prstGeom>
          <a:noFill/>
        </p:spPr>
        <p:txBody>
          <a:bodyPr wrap="square" rtlCol="0">
            <a:spAutoFit/>
          </a:bodyPr>
          <a:lstStyle/>
          <a:p>
            <a:r>
              <a:rPr lang="cs-CZ" dirty="0">
                <a:latin typeface="Times New Roman" pitchFamily="18" charset="0"/>
                <a:cs typeface="Times New Roman" pitchFamily="18" charset="0"/>
              </a:rPr>
              <a:t>Identifikátor materiálu: III/2 Inovace a zkvalitnění výuky </a:t>
            </a:r>
            <a:r>
              <a:rPr lang="cs-CZ" dirty="0" smtClean="0">
                <a:latin typeface="Times New Roman" pitchFamily="18" charset="0"/>
                <a:cs typeface="Times New Roman" pitchFamily="18" charset="0"/>
              </a:rPr>
              <a:t>prostřednictvím </a:t>
            </a:r>
            <a:r>
              <a:rPr lang="cs-CZ" dirty="0">
                <a:latin typeface="Times New Roman" pitchFamily="18" charset="0"/>
                <a:cs typeface="Times New Roman" pitchFamily="18" charset="0"/>
              </a:rPr>
              <a:t>ICT, </a:t>
            </a:r>
            <a:r>
              <a:rPr lang="cs-CZ" dirty="0" smtClean="0">
                <a:latin typeface="Times New Roman" pitchFamily="18" charset="0"/>
                <a:cs typeface="Times New Roman" pitchFamily="18" charset="0"/>
              </a:rPr>
              <a:t>06</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val="25327908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6336704"/>
          </a:xfrm>
          <a:ln/>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Autofit/>
          </a:bodyPr>
          <a:lstStyle/>
          <a:p>
            <a:r>
              <a:rPr lang="cs-CZ" sz="8000" b="1" dirty="0" smtClean="0">
                <a:effectLst>
                  <a:outerShdw blurRad="38100" dist="38100" dir="2700000" algn="tl">
                    <a:srgbClr val="000000">
                      <a:alpha val="43137"/>
                    </a:srgbClr>
                  </a:outerShdw>
                </a:effectLst>
              </a:rPr>
              <a:t>Pošta</a:t>
            </a:r>
            <a:endParaRPr lang="cs-CZ" sz="8000" b="1"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Pošta</a:t>
            </a:r>
            <a:endParaRPr lang="cs-CZ" b="1" dirty="0"/>
          </a:p>
        </p:txBody>
      </p:sp>
      <p:sp>
        <p:nvSpPr>
          <p:cNvPr id="3" name="Zástupný symbol pro obsah 2"/>
          <p:cNvSpPr>
            <a:spLocks noGrp="1"/>
          </p:cNvSpPr>
          <p:nvPr>
            <p:ph idx="1"/>
          </p:nvPr>
        </p:nvSpPr>
        <p:spPr>
          <a:effectLst>
            <a:glow rad="228600">
              <a:schemeClr val="accent5">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dirty="0" smtClean="0"/>
              <a:t>Pošta</a:t>
            </a:r>
          </a:p>
          <a:p>
            <a:endParaRPr lang="cs-CZ" dirty="0"/>
          </a:p>
        </p:txBody>
      </p:sp>
      <p:pic>
        <p:nvPicPr>
          <p:cNvPr id="1028" name="Picture 4" descr="C:\Temp\Dočasné soubory Internetu\Content.IE5\OU1G3C6J\MC900433831[1].png"/>
          <p:cNvPicPr>
            <a:picLocks noChangeAspect="1" noChangeArrowheads="1"/>
          </p:cNvPicPr>
          <p:nvPr/>
        </p:nvPicPr>
        <p:blipFill>
          <a:blip r:embed="rId3" cstate="print"/>
          <a:srcRect/>
          <a:stretch>
            <a:fillRect/>
          </a:stretch>
        </p:blipFill>
        <p:spPr bwMode="auto">
          <a:xfrm>
            <a:off x="2483768" y="1700808"/>
            <a:ext cx="4536504" cy="4536504"/>
          </a:xfrm>
          <a:prstGeom prst="rect">
            <a:avLst/>
          </a:prstGeom>
          <a:noFill/>
        </p:spPr>
      </p:pic>
      <p:sp>
        <p:nvSpPr>
          <p:cNvPr id="6" name="Slunce 5"/>
          <p:cNvSpPr/>
          <p:nvPr/>
        </p:nvSpPr>
        <p:spPr>
          <a:xfrm>
            <a:off x="539552" y="2852936"/>
            <a:ext cx="1944216" cy="1728192"/>
          </a:xfrm>
          <a:prstGeom prst="su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Klikni na mě!</a:t>
            </a:r>
            <a:endParaRPr lang="cs-CZ" dirty="0">
              <a:solidFill>
                <a:schemeClr val="tx1"/>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additive="base">
                                        <p:cTn id="7" dur="5000" fill="hold"/>
                                        <p:tgtEl>
                                          <p:spTgt spid="1028"/>
                                        </p:tgtEl>
                                        <p:attrNameLst>
                                          <p:attrName>ppt_x</p:attrName>
                                        </p:attrNameLst>
                                      </p:cBhvr>
                                      <p:tavLst>
                                        <p:tav tm="0">
                                          <p:val>
                                            <p:strVal val="0-#ppt_w/2"/>
                                          </p:val>
                                        </p:tav>
                                        <p:tav tm="100000">
                                          <p:val>
                                            <p:strVal val="#ppt_x"/>
                                          </p:val>
                                        </p:tav>
                                      </p:tavLst>
                                    </p:anim>
                                    <p:anim calcmode="lin" valueType="num">
                                      <p:cBhvr additive="base">
                                        <p:cTn id="8" dur="5000" fill="hold"/>
                                        <p:tgtEl>
                                          <p:spTgt spid="1028"/>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Poštovní služby </a:t>
            </a:r>
            <a:endParaRPr lang="cs-CZ" b="1" dirty="0"/>
          </a:p>
        </p:txBody>
      </p:sp>
      <p:graphicFrame>
        <p:nvGraphicFramePr>
          <p:cNvPr id="8" name="Zástupný symbol pro obsah 7"/>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0" fill="hold"/>
                                        <p:tgtEl>
                                          <p:spTgt spid="8"/>
                                        </p:tgtEl>
                                        <p:attrNameLst>
                                          <p:attrName>ppt_x</p:attrName>
                                        </p:attrNameLst>
                                      </p:cBhvr>
                                      <p:tavLst>
                                        <p:tav tm="0">
                                          <p:val>
                                            <p:strVal val="#ppt_x"/>
                                          </p:val>
                                        </p:tav>
                                        <p:tav tm="100000">
                                          <p:val>
                                            <p:strVal val="#ppt_x"/>
                                          </p:val>
                                        </p:tav>
                                      </p:tavLst>
                                    </p:anim>
                                    <p:anim calcmode="lin" valueType="num">
                                      <p:cBhvr additive="base">
                                        <p:cTn id="8" dur="5000" fill="hold"/>
                                        <p:tgtEl>
                                          <p:spTgt spid="8"/>
                                        </p:tgtEl>
                                        <p:attrNameLst>
                                          <p:attrName>ppt_y</p:attrName>
                                        </p:attrNameLst>
                                      </p:cBhvr>
                                      <p:tavLst>
                                        <p:tav tm="0">
                                          <p:val>
                                            <p:strVal val="1+#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2"/>
                  </p:tgtEl>
                </p:cond>
              </p:nextCondLst>
            </p:seq>
          </p:childTnLst>
        </p:cTn>
      </p:par>
    </p:tnLst>
    <p:bldLst>
      <p:bldGraphic spid="8"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fontScale="90000"/>
          </a:bodyPr>
          <a:lstStyle/>
          <a:p>
            <a:r>
              <a:rPr lang="cs-CZ" b="1" dirty="0" smtClean="0"/>
              <a:t>Jaké jsou základní poštovní služby?</a:t>
            </a:r>
            <a:endParaRPr lang="cs-CZ" b="1" dirty="0"/>
          </a:p>
        </p:txBody>
      </p:sp>
      <p:graphicFrame>
        <p:nvGraphicFramePr>
          <p:cNvPr id="8" name="Zástupný symbol pro obsah 7"/>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C:\Temp\Dočasné soubory Internetu\Content.IE5\9WDJNZ9T\MC900440401[1].png"/>
          <p:cNvPicPr>
            <a:picLocks noChangeAspect="1" noChangeArrowheads="1"/>
          </p:cNvPicPr>
          <p:nvPr/>
        </p:nvPicPr>
        <p:blipFill>
          <a:blip r:embed="rId7" cstate="print"/>
          <a:srcRect/>
          <a:stretch>
            <a:fillRect/>
          </a:stretch>
        </p:blipFill>
        <p:spPr bwMode="auto">
          <a:xfrm>
            <a:off x="827584" y="1772816"/>
            <a:ext cx="1616149" cy="1616149"/>
          </a:xfrm>
          <a:prstGeom prst="rect">
            <a:avLst/>
          </a:prstGeom>
          <a:noFill/>
        </p:spPr>
      </p:pic>
      <p:pic>
        <p:nvPicPr>
          <p:cNvPr id="2051" name="Picture 3" descr="C:\Temp\Dočasné soubory Internetu\Content.IE5\9WDJNZ9T\MP900423613[1].jpg"/>
          <p:cNvPicPr>
            <a:picLocks noChangeAspect="1" noChangeArrowheads="1"/>
          </p:cNvPicPr>
          <p:nvPr/>
        </p:nvPicPr>
        <p:blipFill>
          <a:blip r:embed="rId8" cstate="print"/>
          <a:srcRect/>
          <a:stretch>
            <a:fillRect/>
          </a:stretch>
        </p:blipFill>
        <p:spPr bwMode="auto">
          <a:xfrm>
            <a:off x="6444208" y="1772816"/>
            <a:ext cx="2072430" cy="1628800"/>
          </a:xfrm>
          <a:prstGeom prst="rect">
            <a:avLst/>
          </a:prstGeom>
          <a:noFill/>
        </p:spPr>
      </p:pic>
      <p:pic>
        <p:nvPicPr>
          <p:cNvPr id="2052" name="Picture 4" descr="C:\Temp\Dočasné soubory Internetu\Content.IE5\IDFH0175\MP900309382[1].jpg"/>
          <p:cNvPicPr>
            <a:picLocks noChangeAspect="1" noChangeArrowheads="1"/>
          </p:cNvPicPr>
          <p:nvPr/>
        </p:nvPicPr>
        <p:blipFill>
          <a:blip r:embed="rId9" cstate="print"/>
          <a:srcRect/>
          <a:stretch>
            <a:fillRect/>
          </a:stretch>
        </p:blipFill>
        <p:spPr bwMode="auto">
          <a:xfrm>
            <a:off x="467544" y="4509120"/>
            <a:ext cx="1728191" cy="1576192"/>
          </a:xfrm>
          <a:prstGeom prst="rect">
            <a:avLst/>
          </a:prstGeom>
          <a:noFill/>
        </p:spPr>
      </p:pic>
      <p:sp>
        <p:nvSpPr>
          <p:cNvPr id="9" name="Šipka doleva 8"/>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Adresát a odesílatel</a:t>
            </a:r>
            <a:endParaRPr lang="cs-CZ" b="1" dirty="0"/>
          </a:p>
        </p:txBody>
      </p:sp>
      <p:sp>
        <p:nvSpPr>
          <p:cNvPr id="3" name="Zástupný symbol pro obsah 2"/>
          <p:cNvSpPr>
            <a:spLocks noGrp="1"/>
          </p:cNvSpPr>
          <p:nvPr>
            <p:ph idx="1"/>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fontScale="92500" lnSpcReduction="10000"/>
          </a:bodyPr>
          <a:lstStyle/>
          <a:p>
            <a:endParaRPr lang="cs-CZ" dirty="0" smtClean="0"/>
          </a:p>
          <a:p>
            <a:r>
              <a:rPr lang="cs-CZ" dirty="0" smtClean="0"/>
              <a:t>Adresát			je člověk, který odesílá 					zásilky</a:t>
            </a:r>
          </a:p>
          <a:p>
            <a:pPr>
              <a:buNone/>
            </a:pPr>
            <a:r>
              <a:rPr lang="cs-CZ" sz="4800" dirty="0" smtClean="0"/>
              <a:t>	</a:t>
            </a:r>
          </a:p>
          <a:p>
            <a:r>
              <a:rPr lang="cs-CZ" dirty="0" smtClean="0"/>
              <a:t>Odesílatel		je člověk, který zásilky 					přijímá</a:t>
            </a:r>
          </a:p>
          <a:p>
            <a:endParaRPr lang="cs-CZ" dirty="0" smtClean="0"/>
          </a:p>
          <a:p>
            <a:endParaRPr lang="cs-CZ" dirty="0" smtClean="0"/>
          </a:p>
          <a:p>
            <a:pPr>
              <a:buNone/>
            </a:pPr>
            <a:r>
              <a:rPr lang="cs-CZ" sz="2400" dirty="0" smtClean="0"/>
              <a:t>(Spoj skrytým perem!)</a:t>
            </a:r>
          </a:p>
          <a:p>
            <a:endParaRPr lang="cs-CZ" dirty="0"/>
          </a:p>
        </p:txBody>
      </p:sp>
      <p:sp>
        <p:nvSpPr>
          <p:cNvPr id="6" name="Šipka doleva 5"/>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Adresa</a:t>
            </a:r>
            <a:endParaRPr lang="cs-CZ" b="1" dirty="0"/>
          </a:p>
        </p:txBody>
      </p:sp>
      <p:sp>
        <p:nvSpPr>
          <p:cNvPr id="3" name="Zástupný symbol pro obsah 2"/>
          <p:cNvSpPr>
            <a:spLocks noGrp="1"/>
          </p:cNvSpPr>
          <p:nvPr>
            <p:ph idx="1"/>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lgn="ctr">
              <a:buNone/>
            </a:pPr>
            <a:endParaRPr lang="cs-CZ" sz="4000" dirty="0" smtClean="0"/>
          </a:p>
          <a:p>
            <a:pPr>
              <a:buNone/>
            </a:pPr>
            <a:r>
              <a:rPr lang="cs-CZ" sz="4000" dirty="0" smtClean="0"/>
              <a:t>			Pan</a:t>
            </a:r>
          </a:p>
          <a:p>
            <a:pPr>
              <a:buNone/>
            </a:pPr>
            <a:r>
              <a:rPr lang="cs-CZ" sz="4000" dirty="0" smtClean="0"/>
              <a:t>			Jaroslav Vodník</a:t>
            </a:r>
          </a:p>
          <a:p>
            <a:pPr>
              <a:buNone/>
            </a:pPr>
            <a:r>
              <a:rPr lang="cs-CZ" sz="4000" dirty="0" smtClean="0"/>
              <a:t>			Říční 32</a:t>
            </a:r>
          </a:p>
          <a:p>
            <a:pPr>
              <a:buNone/>
            </a:pPr>
            <a:r>
              <a:rPr lang="cs-CZ" sz="4000" dirty="0" smtClean="0"/>
              <a:t>  			375 25 </a:t>
            </a:r>
            <a:r>
              <a:rPr lang="cs-CZ" sz="4000" dirty="0" err="1" smtClean="0"/>
              <a:t>Rybníkov</a:t>
            </a:r>
            <a:endParaRPr lang="cs-CZ" sz="4000"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Adresa</a:t>
            </a:r>
            <a:endParaRPr lang="cs-CZ" b="1" dirty="0"/>
          </a:p>
        </p:txBody>
      </p:sp>
      <p:sp>
        <p:nvSpPr>
          <p:cNvPr id="3" name="Zástupný symbol pro obsah 2"/>
          <p:cNvSpPr>
            <a:spLocks noGrp="1"/>
          </p:cNvSpPr>
          <p:nvPr>
            <p:ph idx="1"/>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r>
              <a:rPr lang="cs-CZ" sz="2800" dirty="0" smtClean="0"/>
              <a:t>Napiš svou adresu skrytým perem.</a:t>
            </a:r>
          </a:p>
          <a:p>
            <a:pPr>
              <a:buNone/>
            </a:pPr>
            <a:r>
              <a:rPr lang="cs-CZ" sz="2800" dirty="0" smtClean="0"/>
              <a:t>	</a:t>
            </a:r>
          </a:p>
          <a:p>
            <a:pPr>
              <a:buNone/>
            </a:pPr>
            <a:r>
              <a:rPr lang="cs-CZ" sz="2800" dirty="0" smtClean="0"/>
              <a:t>	________</a:t>
            </a:r>
          </a:p>
          <a:p>
            <a:pPr>
              <a:buNone/>
            </a:pPr>
            <a:r>
              <a:rPr lang="cs-CZ" sz="2800" dirty="0" smtClean="0"/>
              <a:t>	__________________</a:t>
            </a:r>
          </a:p>
          <a:p>
            <a:pPr>
              <a:buNone/>
            </a:pPr>
            <a:r>
              <a:rPr lang="cs-CZ" sz="2800" dirty="0" smtClean="0"/>
              <a:t>	__________________</a:t>
            </a:r>
          </a:p>
          <a:p>
            <a:pPr>
              <a:buNone/>
            </a:pPr>
            <a:r>
              <a:rPr lang="cs-CZ" sz="2800" dirty="0" smtClean="0"/>
              <a:t>	__________________</a:t>
            </a:r>
          </a:p>
        </p:txBody>
      </p:sp>
      <p:sp>
        <p:nvSpPr>
          <p:cNvPr id="6" name="Šipka doleva 5"/>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PSČ</a:t>
            </a:r>
            <a:endParaRPr lang="cs-CZ" b="1" dirty="0"/>
          </a:p>
        </p:txBody>
      </p:sp>
      <p:sp>
        <p:nvSpPr>
          <p:cNvPr id="3" name="Zástupný symbol pro obsah 2"/>
          <p:cNvSpPr>
            <a:spLocks noGrp="1"/>
          </p:cNvSpPr>
          <p:nvPr>
            <p:ph idx="1"/>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lnSpcReduction="10000"/>
          </a:bodyPr>
          <a:lstStyle/>
          <a:p>
            <a:endParaRPr lang="cs-CZ" dirty="0" smtClean="0"/>
          </a:p>
          <a:p>
            <a:r>
              <a:rPr lang="cs-CZ" dirty="0" smtClean="0"/>
              <a:t>Co znamená zkratka PSČ?</a:t>
            </a:r>
          </a:p>
          <a:p>
            <a:pPr>
              <a:buNone/>
            </a:pPr>
            <a:r>
              <a:rPr lang="cs-CZ" dirty="0" smtClean="0"/>
              <a:t>P</a:t>
            </a:r>
          </a:p>
          <a:p>
            <a:pPr>
              <a:buNone/>
            </a:pPr>
            <a:r>
              <a:rPr lang="cs-CZ" dirty="0" smtClean="0"/>
              <a:t>S</a:t>
            </a:r>
          </a:p>
          <a:p>
            <a:pPr>
              <a:buNone/>
            </a:pPr>
            <a:r>
              <a:rPr lang="cs-CZ" dirty="0" smtClean="0"/>
              <a:t>Č</a:t>
            </a:r>
          </a:p>
          <a:p>
            <a:endParaRPr lang="cs-CZ" dirty="0" smtClean="0"/>
          </a:p>
          <a:p>
            <a:endParaRPr lang="cs-CZ" dirty="0" smtClean="0"/>
          </a:p>
          <a:p>
            <a:pPr>
              <a:buNone/>
            </a:pPr>
            <a:r>
              <a:rPr lang="cs-CZ" sz="2400" dirty="0" smtClean="0"/>
              <a:t>(Svou odpověď zapiš skrytým perem.)</a:t>
            </a:r>
          </a:p>
          <a:p>
            <a:endParaRPr lang="cs-CZ" dirty="0"/>
          </a:p>
        </p:txBody>
      </p:sp>
      <p:sp>
        <p:nvSpPr>
          <p:cNvPr id="6" name="Šipka doleva 5"/>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PSČ</a:t>
            </a:r>
            <a:endParaRPr lang="cs-CZ" b="1" dirty="0"/>
          </a:p>
        </p:txBody>
      </p:sp>
      <p:sp>
        <p:nvSpPr>
          <p:cNvPr id="3" name="Zástupný symbol pro obsah 2"/>
          <p:cNvSpPr>
            <a:spLocks noGrp="1"/>
          </p:cNvSpPr>
          <p:nvPr>
            <p:ph idx="1"/>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lnSpcReduction="10000"/>
          </a:bodyPr>
          <a:lstStyle/>
          <a:p>
            <a:pPr>
              <a:buNone/>
            </a:pPr>
            <a:r>
              <a:rPr lang="cs-CZ" sz="4000" dirty="0" smtClean="0"/>
              <a:t>P</a:t>
            </a:r>
          </a:p>
          <a:p>
            <a:pPr>
              <a:buNone/>
            </a:pPr>
            <a:r>
              <a:rPr lang="cs-CZ" sz="4000" dirty="0" smtClean="0"/>
              <a:t>S</a:t>
            </a:r>
          </a:p>
          <a:p>
            <a:pPr>
              <a:buNone/>
            </a:pPr>
            <a:r>
              <a:rPr lang="cs-CZ" sz="4000" dirty="0" smtClean="0"/>
              <a:t>Č</a:t>
            </a:r>
          </a:p>
          <a:p>
            <a:pPr>
              <a:buNone/>
            </a:pPr>
            <a:endParaRPr lang="cs-CZ" dirty="0" smtClean="0"/>
          </a:p>
          <a:p>
            <a:pPr>
              <a:buNone/>
            </a:pPr>
            <a:endParaRPr lang="cs-CZ" dirty="0" smtClean="0"/>
          </a:p>
          <a:p>
            <a:pPr>
              <a:buNone/>
            </a:pPr>
            <a:endParaRPr lang="cs-CZ" sz="2400" dirty="0" smtClean="0"/>
          </a:p>
          <a:p>
            <a:pPr>
              <a:buNone/>
            </a:pPr>
            <a:r>
              <a:rPr lang="cs-CZ" sz="2400" dirty="0" smtClean="0"/>
              <a:t>Klikni myší na </a:t>
            </a:r>
          </a:p>
          <a:p>
            <a:pPr>
              <a:buNone/>
            </a:pPr>
            <a:r>
              <a:rPr lang="cs-CZ" sz="2400" dirty="0" smtClean="0"/>
              <a:t>červené kolečko!</a:t>
            </a:r>
            <a:endParaRPr lang="cs-CZ" sz="2400" dirty="0"/>
          </a:p>
        </p:txBody>
      </p:sp>
      <p:sp>
        <p:nvSpPr>
          <p:cNvPr id="6" name="Zaoblený obdélník 5"/>
          <p:cNvSpPr/>
          <p:nvPr/>
        </p:nvSpPr>
        <p:spPr>
          <a:xfrm>
            <a:off x="971600" y="4149080"/>
            <a:ext cx="2160240" cy="698376"/>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b="1" dirty="0" smtClean="0"/>
              <a:t>směrovací</a:t>
            </a:r>
            <a:endParaRPr lang="cs-CZ" b="1" dirty="0"/>
          </a:p>
        </p:txBody>
      </p:sp>
      <p:sp>
        <p:nvSpPr>
          <p:cNvPr id="7" name="Zaoblený obdélník 6"/>
          <p:cNvSpPr/>
          <p:nvPr/>
        </p:nvSpPr>
        <p:spPr>
          <a:xfrm>
            <a:off x="3203848" y="5157192"/>
            <a:ext cx="2160240" cy="698376"/>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b="1" dirty="0" smtClean="0"/>
              <a:t>poštovní</a:t>
            </a:r>
            <a:endParaRPr lang="cs-CZ" b="1" dirty="0"/>
          </a:p>
        </p:txBody>
      </p:sp>
      <p:sp>
        <p:nvSpPr>
          <p:cNvPr id="8" name="Zaoblený obdélník 7"/>
          <p:cNvSpPr/>
          <p:nvPr/>
        </p:nvSpPr>
        <p:spPr>
          <a:xfrm>
            <a:off x="5796136" y="4365104"/>
            <a:ext cx="2088232" cy="626368"/>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b="1" dirty="0" smtClean="0"/>
              <a:t>číslo</a:t>
            </a:r>
            <a:endParaRPr lang="cs-CZ" b="1" dirty="0"/>
          </a:p>
        </p:txBody>
      </p:sp>
      <p:sp>
        <p:nvSpPr>
          <p:cNvPr id="9" name="Veselý obličej 8"/>
          <p:cNvSpPr/>
          <p:nvPr/>
        </p:nvSpPr>
        <p:spPr>
          <a:xfrm>
            <a:off x="7452320" y="1772816"/>
            <a:ext cx="914400" cy="914400"/>
          </a:xfrm>
          <a:prstGeom prst="smileyFace">
            <a:avLst>
              <a:gd name="adj" fmla="val 465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0.11042 0.0118 L -0.22031 -0.50255 " pathEditMode="relative" rAng="0" ptsTypes="AA">
                                      <p:cBhvr>
                                        <p:cTn id="6" dur="2000" fill="hold"/>
                                        <p:tgtEl>
                                          <p:spTgt spid="7"/>
                                        </p:tgtEl>
                                        <p:attrNameLst>
                                          <p:attrName>ppt_x</p:attrName>
                                          <p:attrName>ppt_y</p:attrName>
                                        </p:attrNameLst>
                                      </p:cBhvr>
                                      <p:rCtr x="-16500" y="-25700"/>
                                    </p:animMotion>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grpId="0" nodeType="clickEffect">
                                  <p:stCondLst>
                                    <p:cond delay="0"/>
                                  </p:stCondLst>
                                  <p:iterate type="lt">
                                    <p:tmPct val="10000"/>
                                  </p:iterate>
                                  <p:childTnLst>
                                    <p:animMotion origin="layout" path="M 4.44444E-6 1.11111E-6 L -0.00782 -0.25185 " pathEditMode="relative" ptsTypes="AA">
                                      <p:cBhvr>
                                        <p:cTn id="10" dur="2000" fill="hold"/>
                                        <p:tgtEl>
                                          <p:spTgt spid="6"/>
                                        </p:tgtEl>
                                        <p:attrNameLst>
                                          <p:attrName>ppt_x</p:attrName>
                                          <p:attrName>ppt_y</p:attrName>
                                        </p:attrNameLst>
                                      </p:cBhvr>
                                    </p:animMotion>
                                  </p:childTnLst>
                                  <p:subTnLst>
                                    <p:audio>
                                      <p:cMediaNode>
                                        <p:cTn display="0" masterRel="sameClick">
                                          <p:stCondLst>
                                            <p:cond evt="begin" delay="0">
                                              <p:tn val="9"/>
                                            </p:cond>
                                          </p:stCondLst>
                                          <p:endCondLst>
                                            <p:cond evt="onStopAudio" delay="0">
                                              <p:tgtEl>
                                                <p:sldTgt/>
                                              </p:tgtEl>
                                            </p:cond>
                                          </p:endCondLst>
                                        </p:cTn>
                                        <p:tgtEl>
                                          <p:sndTgt r:embed="rId2" name="chimes.wav"/>
                                        </p:tgtEl>
                                      </p:cMediaNode>
                                    </p:audio>
                                  </p:subTnLst>
                                </p:cTn>
                              </p:par>
                            </p:childTnLst>
                          </p:cTn>
                        </p:par>
                      </p:childTnLst>
                    </p:cTn>
                  </p:par>
                  <p:par>
                    <p:cTn id="11" fill="hold">
                      <p:stCondLst>
                        <p:cond delay="indefinite"/>
                      </p:stCondLst>
                      <p:childTnLst>
                        <p:par>
                          <p:cTn id="12" fill="hold">
                            <p:stCondLst>
                              <p:cond delay="0"/>
                            </p:stCondLst>
                            <p:childTnLst>
                              <p:par>
                                <p:cTn id="13" presetID="0" presetClass="path" presetSubtype="0" accel="50000" decel="50000" fill="hold" grpId="0" nodeType="clickEffect">
                                  <p:stCondLst>
                                    <p:cond delay="0"/>
                                  </p:stCondLst>
                                  <p:childTnLst>
                                    <p:animMotion origin="layout" path="M 3.88889E-6 2.22222E-6 L -0.54341 -0.16806 " pathEditMode="relative" ptsTypes="AA">
                                      <p:cBhvr>
                                        <p:cTn id="14" dur="2000" fill="hold"/>
                                        <p:tgtEl>
                                          <p:spTgt spid="8"/>
                                        </p:tgtEl>
                                        <p:attrNameLst>
                                          <p:attrName>ppt_x</p:attrName>
                                          <p:attrName>ppt_y</p:attrName>
                                        </p:attrNameLst>
                                      </p:cBhvr>
                                    </p:animMotion>
                                  </p:childTnLst>
                                </p:cTn>
                              </p:par>
                            </p:childTnLst>
                          </p:cTn>
                        </p:par>
                      </p:childTnLst>
                    </p:cTn>
                  </p:par>
                </p:childTnLst>
              </p:cTn>
              <p:nextCondLst>
                <p:cond evt="onClick" delay="0">
                  <p:tgtEl>
                    <p:spTgt spid="9"/>
                  </p:tgtEl>
                </p:cond>
              </p:nextCondLst>
            </p:seq>
          </p:childTnLst>
        </p:cTn>
      </p:par>
    </p:tnLst>
    <p:bldLst>
      <p:bldP spid="6" grpId="0" animBg="1"/>
      <p:bldP spid="7"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Listonoš</a:t>
            </a:r>
            <a:endParaRPr lang="cs-CZ" b="1" dirty="0"/>
          </a:p>
        </p:txBody>
      </p:sp>
      <p:sp>
        <p:nvSpPr>
          <p:cNvPr id="3" name="Zástupný symbol pro obsah 2"/>
          <p:cNvSpPr>
            <a:spLocks noGrp="1"/>
          </p:cNvSpPr>
          <p:nvPr>
            <p:ph idx="1"/>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r>
              <a:rPr lang="cs-CZ" sz="4000" dirty="0" smtClean="0"/>
              <a:t>Dopisy, noviny a balíky doručuje listonoš.</a:t>
            </a:r>
          </a:p>
          <a:p>
            <a:pPr>
              <a:buNone/>
            </a:pPr>
            <a:r>
              <a:rPr lang="cs-CZ" sz="4000" dirty="0" smtClean="0"/>
              <a:t>			</a:t>
            </a:r>
          </a:p>
        </p:txBody>
      </p:sp>
      <p:pic>
        <p:nvPicPr>
          <p:cNvPr id="1026" name="Picture 2" descr="C:\Temp\Dočasné soubory Internetu\Content.IE5\AHIPWXPW\MC900424162[1].wmf"/>
          <p:cNvPicPr>
            <a:picLocks noChangeAspect="1" noChangeArrowheads="1"/>
          </p:cNvPicPr>
          <p:nvPr/>
        </p:nvPicPr>
        <p:blipFill>
          <a:blip r:embed="rId3" cstate="print"/>
          <a:srcRect/>
          <a:stretch>
            <a:fillRect/>
          </a:stretch>
        </p:blipFill>
        <p:spPr bwMode="auto">
          <a:xfrm>
            <a:off x="3491880" y="2564904"/>
            <a:ext cx="2639541" cy="3483230"/>
          </a:xfrm>
          <a:prstGeom prst="rect">
            <a:avLst/>
          </a:prstGeom>
          <a:noFill/>
        </p:spPr>
      </p:pic>
      <p:sp>
        <p:nvSpPr>
          <p:cNvPr id="5" name="Slunce 4"/>
          <p:cNvSpPr/>
          <p:nvPr/>
        </p:nvSpPr>
        <p:spPr>
          <a:xfrm>
            <a:off x="1115616" y="3356992"/>
            <a:ext cx="1944216" cy="1728192"/>
          </a:xfrm>
          <a:prstGeom prst="su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Klikni na mě!</a:t>
            </a:r>
            <a:endParaRPr lang="cs-CZ" dirty="0">
              <a:solidFill>
                <a:schemeClr val="tx1"/>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checkerboard(across)">
                                      <p:cBhvr>
                                        <p:cTn id="7" dur="5000"/>
                                        <p:tgtEl>
                                          <p:spTgt spid="1026"/>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ln/>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r>
              <a:rPr lang="cs-CZ" b="1" dirty="0" smtClean="0"/>
              <a:t>Opakování</a:t>
            </a:r>
            <a:endParaRPr lang="cs-CZ" sz="2700" b="1" dirty="0"/>
          </a:p>
        </p:txBody>
      </p:sp>
      <p:sp>
        <p:nvSpPr>
          <p:cNvPr id="3" name="Zástupný symbol pro obsah 2"/>
          <p:cNvSpPr>
            <a:spLocks noGrp="1"/>
          </p:cNvSpPr>
          <p:nvPr>
            <p:ph idx="1"/>
          </p:nvPr>
        </p:nvSpPr>
        <p:spPr>
          <a:xfrm>
            <a:off x="611560" y="1556792"/>
            <a:ext cx="8229600" cy="5112568"/>
          </a:xfrm>
          <a:ln/>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r>
              <a:rPr lang="cs-CZ" sz="2800" dirty="0" smtClean="0"/>
              <a:t>Balíky doručuje:		a, policie</a:t>
            </a:r>
          </a:p>
          <a:p>
            <a:pPr lvl="8">
              <a:buNone/>
            </a:pPr>
            <a:r>
              <a:rPr lang="cs-CZ" sz="2800" dirty="0" smtClean="0"/>
              <a:t>b, listonoš</a:t>
            </a:r>
          </a:p>
          <a:p>
            <a:pPr lvl="4">
              <a:buNone/>
            </a:pPr>
            <a:r>
              <a:rPr lang="cs-CZ" sz="1600" dirty="0" smtClean="0"/>
              <a:t>			</a:t>
            </a:r>
          </a:p>
          <a:p>
            <a:r>
              <a:rPr lang="cs-CZ" sz="2800" dirty="0" smtClean="0"/>
              <a:t>Adresát balíky:		a, přijímá</a:t>
            </a:r>
          </a:p>
          <a:p>
            <a:pPr lvl="8">
              <a:buNone/>
            </a:pPr>
            <a:r>
              <a:rPr lang="cs-CZ" sz="2800" dirty="0" smtClean="0"/>
              <a:t>b, odesílá</a:t>
            </a:r>
          </a:p>
          <a:p>
            <a:endParaRPr lang="cs-CZ" sz="2800" dirty="0" smtClean="0"/>
          </a:p>
          <a:p>
            <a:r>
              <a:rPr lang="cs-CZ" sz="2800" dirty="0" smtClean="0"/>
              <a:t>Odesílatel balíky:	a, přijímá</a:t>
            </a:r>
          </a:p>
          <a:p>
            <a:pPr lvl="8">
              <a:buNone/>
            </a:pPr>
            <a:r>
              <a:rPr lang="cs-CZ" sz="2800" dirty="0" smtClean="0"/>
              <a:t> b, odesílá</a:t>
            </a:r>
          </a:p>
          <a:p>
            <a:pPr>
              <a:buNone/>
            </a:pPr>
            <a:r>
              <a:rPr lang="cs-CZ" dirty="0" smtClean="0"/>
              <a:t>(</a:t>
            </a:r>
            <a:r>
              <a:rPr lang="cs-CZ" sz="2400" dirty="0" smtClean="0"/>
              <a:t>Špatné odpovědi škrtni skrytým perem.)</a:t>
            </a:r>
          </a:p>
          <a:p>
            <a:pPr>
              <a:buNone/>
            </a:pPr>
            <a:endParaRPr lang="cs-CZ" sz="4400" dirty="0" smtClean="0"/>
          </a:p>
          <a:p>
            <a:pPr>
              <a:buNone/>
            </a:pPr>
            <a:endParaRPr lang="cs-CZ" b="1" dirty="0" smtClean="0"/>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
        <p:nvSpPr>
          <p:cNvPr id="6" name="Šipka doleva 5"/>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836712"/>
            <a:ext cx="8568952" cy="5632311"/>
          </a:xfrm>
          <a:prstGeom prst="rect">
            <a:avLst/>
          </a:prstGeom>
          <a:noFill/>
        </p:spPr>
        <p:txBody>
          <a:bodyPr wrap="square" rtlCol="0">
            <a:spAutoFit/>
          </a:bodyPr>
          <a:lstStyle/>
          <a:p>
            <a:r>
              <a:rPr lang="cs-CZ" dirty="0" smtClean="0"/>
              <a:t>Zdroje obrázků:</a:t>
            </a:r>
          </a:p>
          <a:p>
            <a:endParaRPr lang="cs-CZ" dirty="0" smtClean="0">
              <a:hlinkClick r:id="rId2"/>
            </a:endParaRPr>
          </a:p>
          <a:p>
            <a:r>
              <a:rPr lang="cs-CZ" dirty="0" smtClean="0">
                <a:hlinkClick r:id="rId2"/>
              </a:rPr>
              <a:t>http://office.</a:t>
            </a:r>
            <a:r>
              <a:rPr lang="cs-CZ" dirty="0" err="1" smtClean="0">
                <a:hlinkClick r:id="rId2"/>
              </a:rPr>
              <a:t>microsoft.com</a:t>
            </a:r>
            <a:r>
              <a:rPr lang="cs-CZ" dirty="0" smtClean="0">
                <a:hlinkClick r:id="rId2"/>
              </a:rPr>
              <a:t>/klipart</a:t>
            </a: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r>
              <a:rPr lang="cs-CZ" dirty="0" smtClean="0"/>
              <a:t> </a:t>
            </a:r>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
        <p:nvSpPr>
          <p:cNvPr id="3" name="Obdélník 2"/>
          <p:cNvSpPr/>
          <p:nvPr/>
        </p:nvSpPr>
        <p:spPr>
          <a:xfrm>
            <a:off x="611560" y="3068960"/>
            <a:ext cx="8208912" cy="646331"/>
          </a:xfrm>
          <a:prstGeom prst="rect">
            <a:avLst/>
          </a:prstGeom>
        </p:spPr>
        <p:txBody>
          <a:bodyPr wrap="square">
            <a:spAutoFit/>
          </a:bodyPr>
          <a:lstStyle/>
          <a:p>
            <a:endParaRPr lang="cs-CZ" b="1" dirty="0" smtClean="0"/>
          </a:p>
          <a:p>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345</Words>
  <Application>Microsoft Office PowerPoint</Application>
  <PresentationFormat>Předvádění na obrazovce (4:3)</PresentationFormat>
  <Paragraphs>118</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Motiv sady Office</vt:lpstr>
      <vt:lpstr>Pošta VY_32_INOVACE_1B_06 Číslo projektu: CZ.1.07/1.4.00/21.1101</vt:lpstr>
      <vt:lpstr>Prezentace aplikace PowerPoint</vt:lpstr>
      <vt:lpstr>Pošta</vt:lpstr>
      <vt:lpstr>Pošta</vt:lpstr>
      <vt:lpstr>Poštovní služby </vt:lpstr>
      <vt:lpstr>Jaké jsou základní poštovní služby?</vt:lpstr>
      <vt:lpstr>Adresát a odesílatel</vt:lpstr>
      <vt:lpstr>Adresa</vt:lpstr>
      <vt:lpstr>Adresa</vt:lpstr>
      <vt:lpstr>PSČ</vt:lpstr>
      <vt:lpstr>PSČ</vt:lpstr>
      <vt:lpstr>Listonoš</vt:lpstr>
      <vt:lpstr>Opakování</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Pošta VY_32_INOVACE_1B_06 Číslo projektu: CZ.1.07/1.5.00/34.1056</dc:title>
  <dc:creator>Iva</dc:creator>
  <cp:lastModifiedBy>uzivatel</cp:lastModifiedBy>
  <cp:revision>4</cp:revision>
  <dcterms:created xsi:type="dcterms:W3CDTF">2011-08-08T04:23:05Z</dcterms:created>
  <dcterms:modified xsi:type="dcterms:W3CDTF">2013-01-25T10:53:14Z</dcterms:modified>
</cp:coreProperties>
</file>