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87C98C12-4BBD-4675-9D71-BCE930DCB000}"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33B560-7B47-4A4F-8B77-263C397701E5}"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7C98C12-4BBD-4675-9D71-BCE930DCB000}"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33B560-7B47-4A4F-8B77-263C397701E5}"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87C98C12-4BBD-4675-9D71-BCE930DCB000}"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33B560-7B47-4A4F-8B77-263C397701E5}"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7C98C12-4BBD-4675-9D71-BCE930DCB000}"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33B560-7B47-4A4F-8B77-263C397701E5}"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7C98C12-4BBD-4675-9D71-BCE930DCB000}" type="datetimeFigureOut">
              <a:rPr lang="cs-CZ" smtClean="0"/>
              <a:pPr/>
              <a:t>25.1.2013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A33B560-7B47-4A4F-8B77-263C397701E5}"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87C98C12-4BBD-4675-9D71-BCE930DCB000}" type="datetimeFigureOut">
              <a:rPr lang="cs-CZ" smtClean="0"/>
              <a:pPr/>
              <a:t>25.1.2013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A33B560-7B47-4A4F-8B77-263C397701E5}"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7C98C12-4BBD-4675-9D71-BCE930DCB000}" type="datetimeFigureOut">
              <a:rPr lang="cs-CZ" smtClean="0"/>
              <a:pPr/>
              <a:t>25.1.2013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A33B560-7B47-4A4F-8B77-263C397701E5}"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87C98C12-4BBD-4675-9D71-BCE930DCB000}"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33B560-7B47-4A4F-8B77-263C397701E5}"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87C98C12-4BBD-4675-9D71-BCE930DCB000}"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33B560-7B47-4A4F-8B77-263C397701E5}"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7C98C12-4BBD-4675-9D71-BCE930DCB000}"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33B560-7B47-4A4F-8B77-263C397701E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7C98C12-4BBD-4675-9D71-BCE930DCB000}"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33B560-7B47-4A4F-8B77-263C397701E5}"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C98C12-4BBD-4675-9D71-BCE930DCB000}" type="datetimeFigureOut">
              <a:rPr lang="cs-CZ" smtClean="0"/>
              <a:pPr/>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33B560-7B47-4A4F-8B77-263C397701E5}"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office.microsoft.com/klipar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Státní svátky a významné dny</a:t>
            </a:r>
            <a:r>
              <a:rPr lang="cs-CZ" dirty="0"/>
              <a:t/>
            </a:r>
            <a:br>
              <a:rPr lang="cs-CZ" dirty="0"/>
            </a:br>
            <a:r>
              <a:rPr lang="cs-CZ" dirty="0" smtClean="0"/>
              <a:t>VY_32_INOVACE_1B_07</a:t>
            </a:r>
            <a:br>
              <a:rPr lang="cs-CZ" dirty="0" smtClean="0"/>
            </a:br>
            <a:r>
              <a:rPr lang="cs-CZ" sz="3100" dirty="0" smtClean="0"/>
              <a:t>Číslo projektu</a:t>
            </a:r>
            <a:r>
              <a:rPr lang="cs-CZ" sz="3100" smtClean="0"/>
              <a:t>: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2</a:t>
            </a:r>
            <a:endParaRPr lang="cs-CZ" dirty="0"/>
          </a:p>
          <a:p>
            <a:r>
              <a:rPr lang="cs-CZ" dirty="0" smtClean="0"/>
              <a:t>Člověk a společnost</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560022933"/>
              </p:ext>
            </p:extLst>
          </p:nvPr>
        </p:nvGraphicFramePr>
        <p:xfrm>
          <a:off x="485176" y="847663"/>
          <a:ext cx="8280920" cy="5683756"/>
        </p:xfrm>
        <a:graphic>
          <a:graphicData uri="http://schemas.openxmlformats.org/drawingml/2006/table">
            <a:tbl>
              <a:tblPr firstRow="1" firstCol="1" bandRow="1">
                <a:tableStyleId>{5940675A-B579-460E-94D1-54222C63F5DA}</a:tableStyleId>
              </a:tblPr>
              <a:tblGrid>
                <a:gridCol w="2304256"/>
                <a:gridCol w="5976664"/>
              </a:tblGrid>
              <a:tr h="266208">
                <a:tc>
                  <a:txBody>
                    <a:bodyPr/>
                    <a:lstStyle/>
                    <a:p>
                      <a:pPr>
                        <a:lnSpc>
                          <a:spcPct val="115000"/>
                        </a:lnSpc>
                        <a:spcAft>
                          <a:spcPts val="0"/>
                        </a:spcAft>
                      </a:pPr>
                      <a:r>
                        <a:rPr lang="cs-CZ" sz="1400" dirty="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200" b="0" dirty="0" smtClean="0">
                          <a:solidFill>
                            <a:schemeClr val="tx1"/>
                          </a:solidFill>
                          <a:effectLst/>
                          <a:latin typeface="Times New Roman" pitchFamily="18" charset="0"/>
                          <a:ea typeface="Calibri"/>
                          <a:cs typeface="Times New Roman" pitchFamily="18" charset="0"/>
                        </a:rPr>
                        <a:t>Žáci získávají</a:t>
                      </a:r>
                      <a:r>
                        <a:rPr lang="cs-CZ" sz="1200" b="0" baseline="0" dirty="0" smtClean="0">
                          <a:solidFill>
                            <a:schemeClr val="tx1"/>
                          </a:solidFill>
                          <a:effectLst/>
                          <a:latin typeface="Times New Roman" pitchFamily="18" charset="0"/>
                          <a:ea typeface="Calibri"/>
                          <a:cs typeface="Times New Roman" pitchFamily="18" charset="0"/>
                        </a:rPr>
                        <a:t> informace státních svátcích a významných dnech v roce – Nový rok, Hromnice, 8. května (žáci pomocí skrytého pera počítají, kolik let trvala 2. světová válka), 5. července 863 (žáci mají za úkol poznat jména věrozvěstů, mrak se správnými jmény dolétne na vyhrazené místo, ostatní zmizí), 6. července 1415 (žáci mají za úkol určit místo, kde byl upálen Jan Hus, obdélník se správnou odpovědí doletí na vyhrazené místo, ostatní zmizí), 28. září 935 (žáci mají za úkol poznat, kdo zavraždil sv. Václava, elipsa se správnou odpovědí se zvětší, ostatní zmizí), 5. prosince, 24. prosince (žáci mají za úkol napsat jména Ježíškových rodičů do vyhrazeného prostoru).</a:t>
                      </a:r>
                      <a:endParaRPr lang="cs-CZ" sz="12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a:effectLst/>
                          <a:latin typeface="Times New Roman" pitchFamily="18" charset="0"/>
                          <a:cs typeface="Times New Roman" pitchFamily="18" charset="0"/>
                        </a:rPr>
                        <a:t>Autor</a:t>
                      </a: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Mgr.</a:t>
                      </a:r>
                      <a:r>
                        <a:rPr lang="cs-CZ" sz="1400" baseline="0" dirty="0" smtClean="0">
                          <a:effectLst/>
                          <a:latin typeface="Times New Roman" pitchFamily="18" charset="0"/>
                          <a:cs typeface="Times New Roman" pitchFamily="18" charset="0"/>
                        </a:rPr>
                        <a:t> Naděžda Korcová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Srpen 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dyskalkulie</a:t>
                      </a:r>
                      <a:endParaRPr lang="cs-CZ" sz="1400" dirty="0">
                        <a:effectLst/>
                        <a:latin typeface="Times New Roman" pitchFamily="18" charset="0"/>
                        <a:cs typeface="Times New Roman" pitchFamily="18" charset="0"/>
                      </a:endParaRPr>
                    </a:p>
                  </a:txBody>
                  <a:tcPr marL="8466" marR="8466" marT="8466" marB="8466" anchor="ctr"/>
                </a:tc>
              </a:tr>
              <a:tr h="830276">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Člověk a společnost</a:t>
                      </a:r>
                    </a:p>
                    <a:p>
                      <a:pPr>
                        <a:lnSpc>
                          <a:spcPct val="115000"/>
                        </a:lnSpc>
                        <a:spcAft>
                          <a:spcPts val="1000"/>
                        </a:spcAft>
                      </a:pPr>
                      <a:r>
                        <a:rPr lang="cs-CZ" sz="1400" dirty="0" smtClean="0">
                          <a:effectLst/>
                          <a:latin typeface="Times New Roman" pitchFamily="18" charset="0"/>
                          <a:cs typeface="Times New Roman" pitchFamily="18" charset="0"/>
                        </a:rPr>
                        <a:t> Občanská výchova</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a:t>
                      </a:r>
                      <a:r>
                        <a:rPr lang="cs-CZ" sz="1400" baseline="0" dirty="0" smtClean="0">
                          <a:effectLst/>
                          <a:latin typeface="Times New Roman" pitchFamily="18" charset="0"/>
                          <a:cs typeface="Times New Roman" pitchFamily="18" charset="0"/>
                        </a:rPr>
                        <a:t>PC</a:t>
                      </a:r>
                    </a:p>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latin typeface="Times New Roman" pitchFamily="18" charset="0"/>
                          <a:cs typeface="Times New Roman" pitchFamily="18" charset="0"/>
                        </a:rPr>
                        <a:t>Možnost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a:effectLst/>
                          <a:latin typeface="Times New Roman" pitchFamily="18" charset="0"/>
                          <a:cs typeface="Times New Roman" pitchFamily="18" charset="0"/>
                        </a:rPr>
                        <a:t> </a:t>
                      </a:r>
                      <a:r>
                        <a:rPr lang="cs-CZ" sz="1400" smtClean="0">
                          <a:effectLst/>
                          <a:latin typeface="Times New Roman" pitchFamily="18" charset="0"/>
                          <a:cs typeface="Times New Roman" pitchFamily="18" charset="0"/>
                        </a:rPr>
                        <a:t>Žák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13 – 15 let, 7. ročník</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smtClean="0">
                          <a:solidFill>
                            <a:schemeClr val="tx1"/>
                          </a:solidFill>
                          <a:effectLst/>
                          <a:latin typeface="Times New Roman" pitchFamily="18" charset="0"/>
                          <a:ea typeface="Calibri"/>
                          <a:cs typeface="Times New Roman" pitchFamily="18" charset="0"/>
                        </a:rPr>
                        <a:t>Přílohy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ea typeface="Calibri"/>
                          <a:cs typeface="Times New Roman" pitchFamily="18" charset="0"/>
                        </a:rPr>
                        <a:t> Pracovní list v MS Word</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18161" y="300048"/>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a:t>
            </a:r>
            <a:r>
              <a:rPr lang="cs-CZ" dirty="0" smtClean="0">
                <a:latin typeface="Times New Roman" pitchFamily="18" charset="0"/>
                <a:cs typeface="Times New Roman" pitchFamily="18" charset="0"/>
              </a:rPr>
              <a:t>ICT</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07</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ln/>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noAutofit/>
          </a:bodyPr>
          <a:lstStyle/>
          <a:p>
            <a:r>
              <a:rPr lang="cs-CZ" sz="8800" b="1" dirty="0" smtClean="0">
                <a:effectLst>
                  <a:outerShdw blurRad="38100" dist="38100" dir="2700000" algn="tl">
                    <a:srgbClr val="000000">
                      <a:alpha val="43137"/>
                    </a:srgbClr>
                  </a:outerShdw>
                </a:effectLst>
              </a:rPr>
              <a:t>Státní svátky</a:t>
            </a:r>
            <a:br>
              <a:rPr lang="cs-CZ" sz="8800" b="1" dirty="0" smtClean="0">
                <a:effectLst>
                  <a:outerShdw blurRad="38100" dist="38100" dir="2700000" algn="tl">
                    <a:srgbClr val="000000">
                      <a:alpha val="43137"/>
                    </a:srgbClr>
                  </a:outerShdw>
                </a:effectLst>
              </a:rPr>
            </a:br>
            <a:r>
              <a:rPr lang="cs-CZ" sz="8800" b="1" dirty="0" smtClean="0">
                <a:effectLst>
                  <a:outerShdw blurRad="38100" dist="38100" dir="2700000" algn="tl">
                    <a:srgbClr val="000000">
                      <a:alpha val="43137"/>
                    </a:srgbClr>
                  </a:outerShdw>
                </a:effectLst>
              </a:rPr>
              <a:t>a významné dny</a:t>
            </a:r>
            <a:endParaRPr lang="cs-CZ" sz="88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lstStyle/>
          <a:p>
            <a:r>
              <a:rPr lang="cs-CZ" b="1" dirty="0" smtClean="0"/>
              <a:t>1. ledna</a:t>
            </a:r>
            <a:endParaRPr lang="cs-CZ" b="1" dirty="0"/>
          </a:p>
        </p:txBody>
      </p:sp>
      <p:sp>
        <p:nvSpPr>
          <p:cNvPr id="3" name="Zástupný symbol pro obsah 2"/>
          <p:cNvSpPr>
            <a:spLocks noGrp="1"/>
          </p:cNvSpPr>
          <p:nvPr>
            <p:ph idx="1"/>
          </p:nvPr>
        </p:nvSpPr>
        <p:spPr>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normAutofit/>
          </a:bodyPr>
          <a:lstStyle/>
          <a:p>
            <a:r>
              <a:rPr lang="cs-CZ" sz="5400" b="1" dirty="0" smtClean="0"/>
              <a:t>1. ledna </a:t>
            </a:r>
            <a:r>
              <a:rPr lang="cs-CZ" sz="5400" dirty="0" smtClean="0"/>
              <a:t>je první dne v novém roce – </a:t>
            </a:r>
            <a:r>
              <a:rPr lang="cs-CZ" sz="5400" b="1" dirty="0" smtClean="0"/>
              <a:t>Nový rok</a:t>
            </a:r>
            <a:r>
              <a:rPr lang="cs-CZ" sz="5400" dirty="0" smtClean="0"/>
              <a:t>.</a:t>
            </a:r>
          </a:p>
          <a:p>
            <a:r>
              <a:rPr lang="cs-CZ" sz="5400" dirty="0" smtClean="0"/>
              <a:t>1. ledna 1993 byl dnem obnovy českého státu.</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lstStyle/>
          <a:p>
            <a:r>
              <a:rPr lang="cs-CZ" b="1" dirty="0" smtClean="0"/>
              <a:t>2. února</a:t>
            </a:r>
            <a:endParaRPr lang="cs-CZ" b="1" dirty="0"/>
          </a:p>
        </p:txBody>
      </p:sp>
      <p:sp>
        <p:nvSpPr>
          <p:cNvPr id="3" name="Zástupný symbol pro obsah 2"/>
          <p:cNvSpPr>
            <a:spLocks noGrp="1"/>
          </p:cNvSpPr>
          <p:nvPr>
            <p:ph idx="1"/>
          </p:nvPr>
        </p:nvSpPr>
        <p:spPr>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normAutofit/>
          </a:bodyPr>
          <a:lstStyle/>
          <a:p>
            <a:r>
              <a:rPr lang="cs-CZ" sz="4000" b="1" dirty="0" smtClean="0"/>
              <a:t>Hromnice</a:t>
            </a:r>
          </a:p>
          <a:p>
            <a:r>
              <a:rPr lang="cs-CZ" sz="4000" dirty="0" smtClean="0"/>
              <a:t>V tento den se světí svíčky, tzv.</a:t>
            </a:r>
          </a:p>
          <a:p>
            <a:pPr>
              <a:buNone/>
            </a:pPr>
            <a:r>
              <a:rPr lang="cs-CZ" sz="4000" dirty="0" smtClean="0"/>
              <a:t>„hromničky“, které člověka </a:t>
            </a:r>
          </a:p>
          <a:p>
            <a:pPr>
              <a:buNone/>
            </a:pPr>
            <a:r>
              <a:rPr lang="cs-CZ" sz="4000" dirty="0" smtClean="0"/>
              <a:t>mají ochránit v době, kdy zuří </a:t>
            </a:r>
          </a:p>
          <a:p>
            <a:pPr>
              <a:buNone/>
            </a:pPr>
            <a:r>
              <a:rPr lang="cs-CZ" sz="4000" dirty="0" smtClean="0"/>
              <a:t>bouřky.</a:t>
            </a:r>
          </a:p>
        </p:txBody>
      </p:sp>
      <p:pic>
        <p:nvPicPr>
          <p:cNvPr id="1029" name="Picture 5" descr="C:\Temp\Dočasné soubory Internetu\Content.IE5\OU1G3C6J\MP900289872[1].jpg"/>
          <p:cNvPicPr>
            <a:picLocks noChangeAspect="1" noChangeArrowheads="1"/>
          </p:cNvPicPr>
          <p:nvPr/>
        </p:nvPicPr>
        <p:blipFill>
          <a:blip r:embed="rId3" cstate="print"/>
          <a:srcRect/>
          <a:stretch>
            <a:fillRect/>
          </a:stretch>
        </p:blipFill>
        <p:spPr bwMode="auto">
          <a:xfrm>
            <a:off x="7020272" y="2924944"/>
            <a:ext cx="1634120" cy="3225552"/>
          </a:xfrm>
          <a:prstGeom prst="rect">
            <a:avLst/>
          </a:prstGeom>
          <a:noFill/>
        </p:spPr>
      </p:pic>
      <p:sp>
        <p:nvSpPr>
          <p:cNvPr id="6" name="Slunce 5"/>
          <p:cNvSpPr/>
          <p:nvPr/>
        </p:nvSpPr>
        <p:spPr>
          <a:xfrm>
            <a:off x="3347864" y="4365104"/>
            <a:ext cx="1944216" cy="1728192"/>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Klikni na mě!</a:t>
            </a:r>
            <a:endParaRPr lang="cs-CZ"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29"/>
                                        </p:tgtEl>
                                        <p:attrNameLst>
                                          <p:attrName>style.visibility</p:attrName>
                                        </p:attrNameLst>
                                      </p:cBhvr>
                                      <p:to>
                                        <p:strVal val="visible"/>
                                      </p:to>
                                    </p:set>
                                    <p:animEffect transition="in" filter="dissolve">
                                      <p:cBhvr>
                                        <p:cTn id="7" dur="5000"/>
                                        <p:tgtEl>
                                          <p:spTgt spid="1029"/>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lstStyle/>
          <a:p>
            <a:r>
              <a:rPr lang="cs-CZ" b="1" dirty="0" smtClean="0"/>
              <a:t>8. května 1945 </a:t>
            </a:r>
            <a:endParaRPr lang="cs-CZ" b="1" dirty="0"/>
          </a:p>
        </p:txBody>
      </p:sp>
      <p:sp>
        <p:nvSpPr>
          <p:cNvPr id="3" name="Zástupný symbol pro obsah 2"/>
          <p:cNvSpPr>
            <a:spLocks noGrp="1"/>
          </p:cNvSpPr>
          <p:nvPr>
            <p:ph idx="1"/>
          </p:nvPr>
        </p:nvSpPr>
        <p:spPr>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normAutofit/>
          </a:bodyPr>
          <a:lstStyle/>
          <a:p>
            <a:r>
              <a:rPr lang="cs-CZ" sz="3600" dirty="0" smtClean="0"/>
              <a:t>8. května se oslavuje konec 2. světové války, která začala v roce 1939.</a:t>
            </a:r>
          </a:p>
          <a:p>
            <a:r>
              <a:rPr lang="cs-CZ" sz="3600" dirty="0" smtClean="0"/>
              <a:t>Jak dlouho trvala?</a:t>
            </a:r>
          </a:p>
          <a:p>
            <a:pPr algn="ctr">
              <a:buNone/>
            </a:pPr>
            <a:r>
              <a:rPr lang="cs-CZ" sz="4000" dirty="0" smtClean="0"/>
              <a:t>____</a:t>
            </a:r>
          </a:p>
          <a:p>
            <a:pPr algn="ctr">
              <a:buNone/>
            </a:pPr>
            <a:r>
              <a:rPr lang="cs-CZ" sz="4000" dirty="0" smtClean="0"/>
              <a:t>____</a:t>
            </a:r>
          </a:p>
          <a:p>
            <a:pPr algn="ctr">
              <a:buNone/>
            </a:pPr>
            <a:r>
              <a:rPr lang="cs-CZ" sz="4000" dirty="0" smtClean="0"/>
              <a:t>____</a:t>
            </a:r>
          </a:p>
        </p:txBody>
      </p:sp>
      <p:sp>
        <p:nvSpPr>
          <p:cNvPr id="5" name="Šipka doleva 4"/>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pic>
        <p:nvPicPr>
          <p:cNvPr id="1026" name="Picture 2" descr="C:\Temp\Dočasné soubory Internetu\Content.IE5\JU2LUQQP\MC900415190[1].wmf"/>
          <p:cNvPicPr>
            <a:picLocks noChangeAspect="1" noChangeArrowheads="1"/>
          </p:cNvPicPr>
          <p:nvPr/>
        </p:nvPicPr>
        <p:blipFill>
          <a:blip r:embed="rId2" cstate="print"/>
          <a:srcRect/>
          <a:stretch>
            <a:fillRect/>
          </a:stretch>
        </p:blipFill>
        <p:spPr bwMode="auto">
          <a:xfrm>
            <a:off x="611560" y="3717032"/>
            <a:ext cx="2530008" cy="2112183"/>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lstStyle/>
          <a:p>
            <a:r>
              <a:rPr lang="cs-CZ" b="1" dirty="0" smtClean="0"/>
              <a:t>5. července 863</a:t>
            </a:r>
            <a:endParaRPr lang="cs-CZ" b="1" dirty="0"/>
          </a:p>
        </p:txBody>
      </p:sp>
      <p:sp>
        <p:nvSpPr>
          <p:cNvPr id="3" name="Zástupný symbol pro obsah 2"/>
          <p:cNvSpPr>
            <a:spLocks noGrp="1"/>
          </p:cNvSpPr>
          <p:nvPr>
            <p:ph idx="1"/>
          </p:nvPr>
        </p:nvSpPr>
        <p:spPr>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normAutofit/>
          </a:bodyPr>
          <a:lstStyle/>
          <a:p>
            <a:r>
              <a:rPr lang="cs-CZ" sz="3600" dirty="0" smtClean="0"/>
              <a:t>5. července přišli na Velkou Moravu dva vzdělaní věrozvěstové.</a:t>
            </a:r>
          </a:p>
          <a:p>
            <a:r>
              <a:rPr lang="cs-CZ" sz="3600" dirty="0" smtClean="0"/>
              <a:t>Jmenovali se ____________________.</a:t>
            </a:r>
          </a:p>
          <a:p>
            <a:pPr>
              <a:buNone/>
            </a:pPr>
            <a:endParaRPr lang="cs-CZ" sz="1600" dirty="0" smtClean="0"/>
          </a:p>
          <a:p>
            <a:pPr>
              <a:buNone/>
            </a:pPr>
            <a:r>
              <a:rPr lang="cs-CZ" sz="1600" dirty="0" smtClean="0"/>
              <a:t>Mrak se správnou odpovědí</a:t>
            </a:r>
          </a:p>
          <a:p>
            <a:pPr>
              <a:buNone/>
            </a:pPr>
            <a:r>
              <a:rPr lang="cs-CZ" sz="1600" dirty="0" smtClean="0"/>
              <a:t>doletí do vyhrazeného prostoru.</a:t>
            </a:r>
          </a:p>
        </p:txBody>
      </p:sp>
      <p:sp>
        <p:nvSpPr>
          <p:cNvPr id="5" name="Mrak 4"/>
          <p:cNvSpPr/>
          <p:nvPr/>
        </p:nvSpPr>
        <p:spPr>
          <a:xfrm>
            <a:off x="683568" y="4509120"/>
            <a:ext cx="2880320" cy="914400"/>
          </a:xfrm>
          <a:prstGeom prst="cloud">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b="1" dirty="0" smtClean="0">
                <a:solidFill>
                  <a:schemeClr val="tx1"/>
                </a:solidFill>
              </a:rPr>
              <a:t>Konstantin a Metoděj</a:t>
            </a:r>
            <a:endParaRPr lang="cs-CZ" b="1" dirty="0">
              <a:solidFill>
                <a:schemeClr val="tx1"/>
              </a:solidFill>
            </a:endParaRPr>
          </a:p>
        </p:txBody>
      </p:sp>
      <p:sp>
        <p:nvSpPr>
          <p:cNvPr id="6" name="Mrak 5"/>
          <p:cNvSpPr/>
          <p:nvPr/>
        </p:nvSpPr>
        <p:spPr>
          <a:xfrm>
            <a:off x="4211960" y="5013176"/>
            <a:ext cx="2880320" cy="914400"/>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b="1" dirty="0" smtClean="0"/>
              <a:t>Konstantin a Martin</a:t>
            </a:r>
            <a:endParaRPr lang="cs-CZ" b="1" dirty="0"/>
          </a:p>
        </p:txBody>
      </p:sp>
      <p:sp>
        <p:nvSpPr>
          <p:cNvPr id="7" name="Mrak 6"/>
          <p:cNvSpPr/>
          <p:nvPr/>
        </p:nvSpPr>
        <p:spPr>
          <a:xfrm>
            <a:off x="5292080" y="3789040"/>
            <a:ext cx="2880320" cy="9144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Václav a Metoděj</a:t>
            </a:r>
            <a:endParaRPr lang="cs-CZ" b="1"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77778E-6 1.11111E-6 C 0.03802 0.00556 0.07639 0.02963 0.1125 0.04491 C 0.12361 0.04954 0.13385 0.05718 0.14531 0.06019 C 0.16024 0.06412 0.1743 0.06551 0.18941 0.06667 C 0.21163 0.06621 0.23368 0.06667 0.2559 0.06551 C 0.25868 0.06528 0.26094 0.06227 0.26354 0.06158 C 0.26892 0.0581 0.27083 0.0544 0.275 0.04885 C 0.27847 0.03912 0.27621 0.04514 0.28281 0.03079 C 0.28385 0.02848 0.28594 0.01898 0.28663 0.01667 C 0.29045 0.00394 0.29323 -0.00926 0.29722 -0.02176 C 0.29913 -0.03541 0.29653 -0.02037 0.30191 -0.03727 C 0.30347 -0.04213 0.3059 -0.05254 0.3059 -0.05254 C 0.30851 -0.07615 0.30955 -0.08588 0.3059 -0.11666 C 0.30521 -0.12315 0.30191 -0.12847 0.3 -0.13449 C 0.2875 -0.17222 0.25139 -0.18055 0.22413 -0.18333 C 0.20069 -0.18171 0.17726 -0.18125 0.15382 -0.17824 C 0.15035 -0.17777 0.14757 -0.17453 0.14427 -0.17315 C 0.12552 -0.16527 0.11302 -0.1574 0.09618 -0.14236 C 0.08698 -0.13426 0.07517 -0.12569 0.06736 -0.11527 C 0.06094 -0.10671 0.05764 -0.09514 0.05191 -0.08588 C 0.04375 -0.05949 0.03819 -0.03194 0.0309 -0.00509 C 0.03299 0.0331 0.03403 0.08982 0.06632 0.10903 C 0.07292 0.11297 0.07986 0.11574 0.08663 0.11922 C 0.10382 0.12778 0.12864 0.14028 0.14722 0.14236 C 0.15972 0.14375 0.18472 0.14491 0.18472 0.14491 C 0.2559 0.14236 0.32708 0.14283 0.39809 0.13727 C 0.40555 0.13681 0.41215 0.1301 0.41927 0.12685 C 0.43212 0.12107 0.44496 0.11574 0.45781 0.11019 C 0.48733 0.09746 0.51094 0.0669 0.52118 0.02824 C 0.5309 -0.0081 0.51823 0.0375 0.52604 0.00394 C 0.52812 -0.00463 0.53281 -0.02176 0.53281 -0.02176 C 0.53125 -0.05509 0.53437 -0.06921 0.52691 -0.09352 C 0.50243 -0.17268 0.43507 -0.20139 0.37691 -0.21527 C 0.25851 -0.21342 0.10746 -0.24953 0.00382 -0.14097 C -0.0059 -0.13078 -0.00955 -0.10486 -0.01337 -0.08981 C -0.01615 -0.06551 -0.01563 -0.07407 -0.01337 -0.0294 C -0.0132 -0.0243 -0.0059 -0.00717 -0.00573 -0.00648 C 0.00451 0.01968 0.02344 0.03542 0.04531 0.03982 C 0.06771 0.05232 0.03333 0.0338 0.06059 0.04607 C 0.07899 0.0544 0.09583 0.06435 0.11545 0.06667 C 0.15989 0.08148 0.20608 0.07639 0.24913 0.06019 C 0.25 0.05903 0.25087 0.05741 0.25191 0.05648 C 0.25347 0.05533 0.25538 0.05533 0.25677 0.05394 C 0.25903 0.05139 0.26805 0.03195 0.26927 0.0294 C 0.27378 0.01991 0.27899 0.01088 0.28368 0.00139 C 0.28924 -0.00972 0.29427 -0.02338 0.30104 -0.03333 C 0.31128 -0.04861 0.33733 -0.0662 0.35 -0.07685 C 0.35937 -0.08472 0.36736 -0.09676 0.37795 -0.10115 C 0.40052 -0.11041 0.42292 -0.12106 0.44531 -0.13078 C 0.45781 -0.13634 0.46996 -0.14375 0.48281 -0.14745 C 0.48958 -0.15347 0.48733 -0.15 0.49045 -0.15648 C 0.48976 -0.16111 0.48958 -0.16597 0.48854 -0.1706 C 0.48715 -0.17685 0.48264 -0.18217 0.47986 -0.18727 C 0.46736 -0.21041 0.44861 -0.23078 0.42691 -0.23588 C 0.42031 -0.23935 0.41371 -0.24282 0.40677 -0.2449 C 0.36788 -0.24352 0.3783 -0.24583 0.35677 -0.23727 C 0.35382 -0.23333 0.35156 -0.2324 0.34809 -0.2294 C 0.35 -0.24097 0.35417 -0.24699 0.3625 -0.25 C 0.36354 -0.25092 0.3651 -0.25115 0.36545 -0.25254 C 0.36597 -0.25509 0.36406 -0.26203 0.3625 -0.26412 " pathEditMode="relative" ptsTypes="fffffffffffffffffffffffffffffffffffffffffffffffffffffffffffA">
                                      <p:cBhvr>
                                        <p:cTn id="6" dur="2000" fill="hold"/>
                                        <p:tgtEl>
                                          <p:spTgt spid="5"/>
                                        </p:tgtEl>
                                        <p:attrNameLst>
                                          <p:attrName>ppt_x</p:attrName>
                                          <p:attrName>ppt_y</p:attrName>
                                        </p:attrNameLst>
                                      </p:cBhvr>
                                    </p:animMotion>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childTnLst>
                          </p:cTn>
                        </p:par>
                      </p:childTnLst>
                    </p:cTn>
                  </p:par>
                </p:childTnLst>
              </p:cTn>
              <p:nextCondLst>
                <p:cond evt="onClick" delay="0">
                  <p:tgtEl>
                    <p:spTgt spid="5"/>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7" presetClass="exit" presetSubtype="4" fill="hold" grpId="0" nodeType="clickEffect">
                                  <p:stCondLst>
                                    <p:cond delay="0"/>
                                  </p:stCondLst>
                                  <p:childTnLst>
                                    <p:anim calcmode="lin" valueType="num">
                                      <p:cBhvr additive="base">
                                        <p:cTn id="11" dur="5000"/>
                                        <p:tgtEl>
                                          <p:spTgt spid="7"/>
                                        </p:tgtEl>
                                        <p:attrNameLst>
                                          <p:attrName>ppt_x</p:attrName>
                                        </p:attrNameLst>
                                      </p:cBhvr>
                                      <p:tavLst>
                                        <p:tav tm="0">
                                          <p:val>
                                            <p:strVal val="ppt_x"/>
                                          </p:val>
                                        </p:tav>
                                        <p:tav tm="100000">
                                          <p:val>
                                            <p:strVal val="ppt_x"/>
                                          </p:val>
                                        </p:tav>
                                      </p:tavLst>
                                    </p:anim>
                                    <p:anim calcmode="lin" valueType="num">
                                      <p:cBhvr additive="base">
                                        <p:cTn id="12" dur="5000"/>
                                        <p:tgtEl>
                                          <p:spTgt spid="7"/>
                                        </p:tgtEl>
                                        <p:attrNameLst>
                                          <p:attrName>ppt_y</p:attrName>
                                        </p:attrNameLst>
                                      </p:cBhvr>
                                      <p:tavLst>
                                        <p:tav tm="0">
                                          <p:val>
                                            <p:strVal val="ppt_y"/>
                                          </p:val>
                                        </p:tav>
                                        <p:tav tm="100000">
                                          <p:val>
                                            <p:strVal val="1+ppt_h/2"/>
                                          </p:val>
                                        </p:tav>
                                      </p:tavLst>
                                    </p:anim>
                                    <p:set>
                                      <p:cBhvr>
                                        <p:cTn id="13" dur="1" fill="hold">
                                          <p:stCondLst>
                                            <p:cond delay="4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4" restart="whenNotActive" fill="hold" evtFilter="cancelBubble" nodeType="interactiveSeq">
                <p:stCondLst>
                  <p:cond evt="onClick" delay="0">
                    <p:tgtEl>
                      <p:spTgt spid="6"/>
                    </p:tgtEl>
                  </p:cond>
                </p:stCondLst>
                <p:endSync evt="end" delay="0">
                  <p:rtn val="all"/>
                </p:endSync>
                <p:childTnLst>
                  <p:par>
                    <p:cTn id="15" fill="hold">
                      <p:stCondLst>
                        <p:cond delay="0"/>
                      </p:stCondLst>
                      <p:childTnLst>
                        <p:par>
                          <p:cTn id="16" fill="hold">
                            <p:stCondLst>
                              <p:cond delay="0"/>
                            </p:stCondLst>
                            <p:childTnLst>
                              <p:par>
                                <p:cTn id="17" presetID="7" presetClass="exit" presetSubtype="4" fill="hold" grpId="0" nodeType="clickEffect">
                                  <p:stCondLst>
                                    <p:cond delay="0"/>
                                  </p:stCondLst>
                                  <p:childTnLst>
                                    <p:anim calcmode="lin" valueType="num">
                                      <p:cBhvr additive="base">
                                        <p:cTn id="18" dur="5000"/>
                                        <p:tgtEl>
                                          <p:spTgt spid="6"/>
                                        </p:tgtEl>
                                        <p:attrNameLst>
                                          <p:attrName>ppt_x</p:attrName>
                                        </p:attrNameLst>
                                      </p:cBhvr>
                                      <p:tavLst>
                                        <p:tav tm="0">
                                          <p:val>
                                            <p:strVal val="ppt_x"/>
                                          </p:val>
                                        </p:tav>
                                        <p:tav tm="100000">
                                          <p:val>
                                            <p:strVal val="ppt_x"/>
                                          </p:val>
                                        </p:tav>
                                      </p:tavLst>
                                    </p:anim>
                                    <p:anim calcmode="lin" valueType="num">
                                      <p:cBhvr additive="base">
                                        <p:cTn id="19" dur="5000"/>
                                        <p:tgtEl>
                                          <p:spTgt spid="6"/>
                                        </p:tgtEl>
                                        <p:attrNameLst>
                                          <p:attrName>ppt_y</p:attrName>
                                        </p:attrNameLst>
                                      </p:cBhvr>
                                      <p:tavLst>
                                        <p:tav tm="0">
                                          <p:val>
                                            <p:strVal val="ppt_y"/>
                                          </p:val>
                                        </p:tav>
                                        <p:tav tm="100000">
                                          <p:val>
                                            <p:strVal val="1+ppt_h/2"/>
                                          </p:val>
                                        </p:tav>
                                      </p:tavLst>
                                    </p:anim>
                                    <p:set>
                                      <p:cBhvr>
                                        <p:cTn id="20" dur="1" fill="hold">
                                          <p:stCondLst>
                                            <p:cond delay="4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bldLst>
      <p:bldP spid="5" grpId="0" animBg="1"/>
      <p:bldP spid="6"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lstStyle/>
          <a:p>
            <a:r>
              <a:rPr lang="cs-CZ" b="1" dirty="0" smtClean="0"/>
              <a:t>6. července 1415</a:t>
            </a:r>
            <a:endParaRPr lang="cs-CZ" b="1" dirty="0"/>
          </a:p>
        </p:txBody>
      </p:sp>
      <p:sp>
        <p:nvSpPr>
          <p:cNvPr id="3" name="Zástupný symbol pro obsah 2"/>
          <p:cNvSpPr>
            <a:spLocks noGrp="1"/>
          </p:cNvSpPr>
          <p:nvPr>
            <p:ph idx="1"/>
          </p:nvPr>
        </p:nvSpPr>
        <p:spPr>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normAutofit/>
          </a:bodyPr>
          <a:lstStyle/>
          <a:p>
            <a:r>
              <a:rPr lang="cs-CZ" sz="3600" dirty="0" smtClean="0"/>
              <a:t>6. července byl upálen Jan Hus.</a:t>
            </a:r>
          </a:p>
          <a:p>
            <a:endParaRPr lang="cs-CZ" sz="3600" dirty="0" smtClean="0"/>
          </a:p>
          <a:p>
            <a:r>
              <a:rPr lang="cs-CZ" sz="3600" dirty="0" smtClean="0"/>
              <a:t>Byl upálen v ______________ ve Švýcarsku.</a:t>
            </a:r>
          </a:p>
          <a:p>
            <a:endParaRPr lang="cs-CZ" sz="3600" dirty="0" smtClean="0"/>
          </a:p>
          <a:p>
            <a:endParaRPr lang="cs-CZ" sz="3600" dirty="0" smtClean="0"/>
          </a:p>
          <a:p>
            <a:pPr>
              <a:buNone/>
            </a:pPr>
            <a:r>
              <a:rPr lang="cs-CZ" sz="2000" dirty="0" smtClean="0"/>
              <a:t>(Správná odpověď doletí při kliknutí myší na vyhrazené místo.)</a:t>
            </a:r>
          </a:p>
        </p:txBody>
      </p:sp>
      <p:sp>
        <p:nvSpPr>
          <p:cNvPr id="5" name="Zaoblený obdélník 4"/>
          <p:cNvSpPr/>
          <p:nvPr/>
        </p:nvSpPr>
        <p:spPr>
          <a:xfrm>
            <a:off x="971600" y="4437112"/>
            <a:ext cx="1584176" cy="914400"/>
          </a:xfrm>
          <a:prstGeom prst="round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cs-CZ" sz="2800" b="1" dirty="0" smtClean="0">
                <a:solidFill>
                  <a:schemeClr val="tx1"/>
                </a:solidFill>
              </a:rPr>
              <a:t>Kostnici</a:t>
            </a:r>
            <a:endParaRPr lang="cs-CZ" sz="2800" b="1" dirty="0">
              <a:solidFill>
                <a:schemeClr val="tx1"/>
              </a:solidFill>
            </a:endParaRPr>
          </a:p>
        </p:txBody>
      </p:sp>
      <p:sp>
        <p:nvSpPr>
          <p:cNvPr id="6" name="Zaoblený obdélník 5"/>
          <p:cNvSpPr/>
          <p:nvPr/>
        </p:nvSpPr>
        <p:spPr>
          <a:xfrm>
            <a:off x="3779912" y="4365104"/>
            <a:ext cx="1584176" cy="914400"/>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Praze</a:t>
            </a:r>
            <a:endParaRPr lang="cs-CZ" sz="2800" b="1" dirty="0">
              <a:solidFill>
                <a:schemeClr val="tx1"/>
              </a:solidFill>
            </a:endParaRPr>
          </a:p>
        </p:txBody>
      </p:sp>
      <p:sp>
        <p:nvSpPr>
          <p:cNvPr id="7" name="Zaoblený obdélník 6"/>
          <p:cNvSpPr/>
          <p:nvPr/>
        </p:nvSpPr>
        <p:spPr>
          <a:xfrm>
            <a:off x="6300192" y="4293096"/>
            <a:ext cx="1584176" cy="914400"/>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cs-CZ" sz="2800" b="1" dirty="0" smtClean="0">
                <a:solidFill>
                  <a:schemeClr val="tx1"/>
                </a:solidFill>
              </a:rPr>
              <a:t>Berlíně</a:t>
            </a:r>
            <a:endParaRPr lang="cs-CZ" sz="2800" b="1"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5E-6 3.7474E-7 L 0.34635 -0.26232 " pathEditMode="relative" ptsTypes="AA">
                                      <p:cBhvr>
                                        <p:cTn id="6"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5" presetClass="exit" presetSubtype="10" fill="hold" grpId="0" nodeType="clickEffect">
                                  <p:stCondLst>
                                    <p:cond delay="0"/>
                                  </p:stCondLst>
                                  <p:childTnLst>
                                    <p:animEffect transition="out" filter="checkerboard(across)">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5" presetClass="exit" presetSubtype="10" fill="hold" grpId="0" nodeType="clickEffect">
                                  <p:stCondLst>
                                    <p:cond delay="0"/>
                                  </p:stCondLst>
                                  <p:childTnLst>
                                    <p:animEffect transition="out" filter="checkerboard(across)">
                                      <p:cBhvr>
                                        <p:cTn id="17" dur="500"/>
                                        <p:tgtEl>
                                          <p:spTgt spid="7"/>
                                        </p:tgtEl>
                                      </p:cBhvr>
                                    </p:animEffect>
                                    <p:set>
                                      <p:cBhvr>
                                        <p:cTn id="18" dur="1" fill="hold">
                                          <p:stCondLst>
                                            <p:cond delay="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childTnLst>
        </p:cTn>
      </p:par>
    </p:tnLst>
    <p:bldLst>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lstStyle/>
          <a:p>
            <a:r>
              <a:rPr lang="cs-CZ" b="1" dirty="0" smtClean="0"/>
              <a:t>28. </a:t>
            </a:r>
            <a:r>
              <a:rPr lang="cs-CZ" b="1" smtClean="0"/>
              <a:t>září </a:t>
            </a:r>
            <a:r>
              <a:rPr lang="cs-CZ" b="1" dirty="0" smtClean="0"/>
              <a:t>935 </a:t>
            </a:r>
            <a:endParaRPr lang="cs-CZ" b="1" dirty="0"/>
          </a:p>
        </p:txBody>
      </p:sp>
      <p:sp>
        <p:nvSpPr>
          <p:cNvPr id="3" name="Zástupný symbol pro obsah 2"/>
          <p:cNvSpPr>
            <a:spLocks noGrp="1"/>
          </p:cNvSpPr>
          <p:nvPr>
            <p:ph idx="1"/>
          </p:nvPr>
        </p:nvSpPr>
        <p:spPr>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normAutofit/>
          </a:bodyPr>
          <a:lstStyle/>
          <a:p>
            <a:r>
              <a:rPr lang="cs-CZ" sz="3600" dirty="0" smtClean="0"/>
              <a:t>28. září se slaví svátek sv. Václava.</a:t>
            </a:r>
          </a:p>
          <a:p>
            <a:r>
              <a:rPr lang="cs-CZ" sz="3600" dirty="0" smtClean="0"/>
              <a:t>Sv. Václava nechal zavraždit jeho bratr, který se jmenoval:</a:t>
            </a:r>
          </a:p>
          <a:p>
            <a:endParaRPr lang="cs-CZ" sz="2000" dirty="0" smtClean="0"/>
          </a:p>
          <a:p>
            <a:endParaRPr lang="cs-CZ" sz="2000" dirty="0" smtClean="0"/>
          </a:p>
          <a:p>
            <a:endParaRPr lang="cs-CZ" sz="2000" dirty="0" smtClean="0"/>
          </a:p>
          <a:p>
            <a:endParaRPr lang="cs-CZ" sz="2000" dirty="0" smtClean="0"/>
          </a:p>
          <a:p>
            <a:endParaRPr lang="cs-CZ" sz="1800" dirty="0" smtClean="0"/>
          </a:p>
          <a:p>
            <a:pPr>
              <a:buNone/>
            </a:pPr>
            <a:r>
              <a:rPr lang="cs-CZ" sz="1800" dirty="0" smtClean="0"/>
              <a:t>(Elipsa se správnou odpovědí se zvětší, ostatní zmizí.)</a:t>
            </a:r>
          </a:p>
        </p:txBody>
      </p:sp>
      <p:sp>
        <p:nvSpPr>
          <p:cNvPr id="5" name="Elipsa 4"/>
          <p:cNvSpPr/>
          <p:nvPr/>
        </p:nvSpPr>
        <p:spPr>
          <a:xfrm>
            <a:off x="827584" y="3717032"/>
            <a:ext cx="1944216" cy="1202432"/>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solidFill>
                  <a:schemeClr val="tx1"/>
                </a:solidFill>
              </a:rPr>
              <a:t>Martin</a:t>
            </a:r>
            <a:r>
              <a:rPr lang="cs-CZ" sz="2800" dirty="0" smtClean="0"/>
              <a:t> </a:t>
            </a:r>
            <a:endParaRPr lang="cs-CZ" sz="2800" dirty="0"/>
          </a:p>
        </p:txBody>
      </p:sp>
      <p:sp>
        <p:nvSpPr>
          <p:cNvPr id="6" name="Elipsa 5"/>
          <p:cNvSpPr/>
          <p:nvPr/>
        </p:nvSpPr>
        <p:spPr>
          <a:xfrm>
            <a:off x="3347864" y="3645024"/>
            <a:ext cx="1944216" cy="1202432"/>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400" b="1" dirty="0" smtClean="0">
                <a:solidFill>
                  <a:schemeClr val="tx1"/>
                </a:solidFill>
              </a:rPr>
              <a:t>Břetislav</a:t>
            </a:r>
            <a:endParaRPr lang="cs-CZ" sz="2400" b="1" dirty="0">
              <a:solidFill>
                <a:schemeClr val="tx1"/>
              </a:solidFill>
            </a:endParaRPr>
          </a:p>
        </p:txBody>
      </p:sp>
      <p:sp>
        <p:nvSpPr>
          <p:cNvPr id="7" name="Elipsa 6"/>
          <p:cNvSpPr/>
          <p:nvPr/>
        </p:nvSpPr>
        <p:spPr>
          <a:xfrm>
            <a:off x="5796136" y="3645024"/>
            <a:ext cx="1944216" cy="1202432"/>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400" b="1" dirty="0" smtClean="0"/>
              <a:t>Boleslav</a:t>
            </a:r>
            <a:endParaRPr lang="cs-CZ" sz="2400" b="1"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45" presetClass="exit" presetSubtype="0" fill="hold" grpId="0" nodeType="clickEffect">
                                  <p:stCondLst>
                                    <p:cond delay="0"/>
                                  </p:stCondLst>
                                  <p:iterate type="lt">
                                    <p:tmPct val="10000"/>
                                  </p:iterate>
                                  <p:childTnLst>
                                    <p:animEffect transition="out" filter="fade">
                                      <p:cBhvr>
                                        <p:cTn id="6" dur="2000"/>
                                        <p:tgtEl>
                                          <p:spTgt spid="5"/>
                                        </p:tgtEl>
                                      </p:cBhvr>
                                    </p:animEffect>
                                    <p:anim calcmode="lin" valueType="num">
                                      <p:cBhvr>
                                        <p:cTn id="7"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5"/>
                                        </p:tgtEl>
                                        <p:attrNameLst>
                                          <p:attrName>ppt_h</p:attrName>
                                        </p:attrNameLst>
                                      </p:cBhvr>
                                      <p:tavLst>
                                        <p:tav tm="0">
                                          <p:val>
                                            <p:strVal val="ppt_h"/>
                                          </p:val>
                                        </p:tav>
                                        <p:tav tm="100000">
                                          <p:val>
                                            <p:strVal val="ppt_h"/>
                                          </p:val>
                                        </p:tav>
                                      </p:tavLst>
                                    </p:anim>
                                    <p:set>
                                      <p:cBhvr>
                                        <p:cTn id="9" dur="1" fill="hold">
                                          <p:stCondLst>
                                            <p:cond delay="1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6" presetClass="emph" presetSubtype="0" fill="hold" grpId="0" nodeType="clickEffect">
                                  <p:stCondLst>
                                    <p:cond delay="0"/>
                                  </p:stCondLst>
                                  <p:childTnLst>
                                    <p:animScale>
                                      <p:cBhvr>
                                        <p:cTn id="14" dur="2000" fill="hold"/>
                                        <p:tgtEl>
                                          <p:spTgt spid="7"/>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1" presetClass="emph" presetSubtype="2" fill="hold" nodeType="clickEffect">
                                  <p:stCondLst>
                                    <p:cond delay="0"/>
                                  </p:stCondLst>
                                  <p:childTnLst>
                                    <p:animClr clrSpc="rgb" dir="cw">
                                      <p:cBhvr>
                                        <p:cTn id="18" dur="2000" fill="hold"/>
                                        <p:tgtEl>
                                          <p:spTgt spid="7"/>
                                        </p:tgtEl>
                                        <p:attrNameLst>
                                          <p:attrName>fillcolor</p:attrName>
                                        </p:attrNameLst>
                                      </p:cBhvr>
                                      <p:to>
                                        <a:srgbClr val="D13DA0"/>
                                      </p:to>
                                    </p:animClr>
                                    <p:set>
                                      <p:cBhvr>
                                        <p:cTn id="19" dur="2000" fill="hold"/>
                                        <p:tgtEl>
                                          <p:spTgt spid="7"/>
                                        </p:tgtEl>
                                        <p:attrNameLst>
                                          <p:attrName>fill.type</p:attrName>
                                        </p:attrNameLst>
                                      </p:cBhvr>
                                      <p:to>
                                        <p:strVal val="solid"/>
                                      </p:to>
                                    </p:set>
                                    <p:set>
                                      <p:cBhvr>
                                        <p:cTn id="20" dur="2000" fill="hold"/>
                                        <p:tgtEl>
                                          <p:spTgt spid="7"/>
                                        </p:tgtEl>
                                        <p:attrNameLst>
                                          <p:attrName>fill.on</p:attrName>
                                        </p:attrNameLst>
                                      </p:cBhvr>
                                      <p:to>
                                        <p:strVal val="true"/>
                                      </p:to>
                                    </p:set>
                                  </p:childTnLst>
                                </p:cTn>
                              </p:par>
                            </p:childTnLst>
                          </p:cTn>
                        </p:par>
                      </p:childTnLst>
                    </p:cTn>
                  </p:par>
                </p:childTnLst>
              </p:cTn>
              <p:nextCondLst>
                <p:cond evt="onClick" delay="0">
                  <p:tgtEl>
                    <p:spTgt spid="7"/>
                  </p:tgtEl>
                </p:cond>
              </p:nextCondLst>
            </p:seq>
            <p:seq concurrent="1" nextAc="seek">
              <p:cTn id="21" restart="whenNotActive" fill="hold" evtFilter="cancelBubble" nodeType="interactiveSeq">
                <p:stCondLst>
                  <p:cond evt="onClick" delay="0">
                    <p:tgtEl>
                      <p:spTgt spid="6"/>
                    </p:tgtEl>
                  </p:cond>
                </p:stCondLst>
                <p:endSync evt="end" delay="0">
                  <p:rtn val="all"/>
                </p:endSync>
                <p:childTnLst>
                  <p:par>
                    <p:cTn id="22" fill="hold">
                      <p:stCondLst>
                        <p:cond delay="0"/>
                      </p:stCondLst>
                      <p:childTnLst>
                        <p:par>
                          <p:cTn id="23" fill="hold">
                            <p:stCondLst>
                              <p:cond delay="0"/>
                            </p:stCondLst>
                            <p:childTnLst>
                              <p:par>
                                <p:cTn id="24" presetID="45" presetClass="exit" presetSubtype="0" fill="hold" grpId="0" nodeType="clickEffect">
                                  <p:stCondLst>
                                    <p:cond delay="0"/>
                                  </p:stCondLst>
                                  <p:iterate type="lt">
                                    <p:tmPct val="10000"/>
                                  </p:iterate>
                                  <p:childTnLst>
                                    <p:animEffect transition="out" filter="fade">
                                      <p:cBhvr>
                                        <p:cTn id="25" dur="2000"/>
                                        <p:tgtEl>
                                          <p:spTgt spid="6"/>
                                        </p:tgtEl>
                                      </p:cBhvr>
                                    </p:animEffect>
                                    <p:anim calcmode="lin" valueType="num">
                                      <p:cBhvr>
                                        <p:cTn id="26"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7" dur="2000"/>
                                        <p:tgtEl>
                                          <p:spTgt spid="6"/>
                                        </p:tgtEl>
                                        <p:attrNameLst>
                                          <p:attrName>ppt_h</p:attrName>
                                        </p:attrNameLst>
                                      </p:cBhvr>
                                      <p:tavLst>
                                        <p:tav tm="0">
                                          <p:val>
                                            <p:strVal val="ppt_h"/>
                                          </p:val>
                                        </p:tav>
                                        <p:tav tm="100000">
                                          <p:val>
                                            <p:strVal val="ppt_h"/>
                                          </p:val>
                                        </p:tav>
                                      </p:tavLst>
                                    </p:anim>
                                    <p:set>
                                      <p:cBhvr>
                                        <p:cTn id="28"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bldLst>
      <p:bldP spid="5" grpId="0" animBg="1"/>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lstStyle/>
          <a:p>
            <a:r>
              <a:rPr lang="cs-CZ" b="1" dirty="0" smtClean="0"/>
              <a:t>11. listopadu</a:t>
            </a:r>
            <a:endParaRPr lang="cs-CZ" b="1" dirty="0"/>
          </a:p>
        </p:txBody>
      </p:sp>
      <p:sp>
        <p:nvSpPr>
          <p:cNvPr id="3" name="Zástupný symbol pro obsah 2"/>
          <p:cNvSpPr>
            <a:spLocks noGrp="1"/>
          </p:cNvSpPr>
          <p:nvPr>
            <p:ph idx="1"/>
          </p:nvPr>
        </p:nvSpPr>
        <p:spPr>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normAutofit/>
          </a:bodyPr>
          <a:lstStyle/>
          <a:p>
            <a:r>
              <a:rPr lang="cs-CZ" sz="3600" dirty="0" smtClean="0"/>
              <a:t>11. listopadu slavíme svátek sv. Martina.</a:t>
            </a:r>
          </a:p>
          <a:p>
            <a:r>
              <a:rPr lang="cs-CZ" sz="3600" dirty="0" smtClean="0"/>
              <a:t>Říká se, že sv. Martin přijíždí na ________ koni.</a:t>
            </a:r>
            <a:endParaRPr lang="cs-CZ" sz="4000" dirty="0" smtClean="0"/>
          </a:p>
          <a:p>
            <a:pPr>
              <a:buNone/>
            </a:pPr>
            <a:endParaRPr lang="cs-CZ" sz="2000" dirty="0" smtClean="0"/>
          </a:p>
          <a:p>
            <a:pPr>
              <a:buNone/>
            </a:pPr>
            <a:endParaRPr lang="cs-CZ" sz="2000" dirty="0" smtClean="0"/>
          </a:p>
          <a:p>
            <a:pPr>
              <a:buNone/>
            </a:pPr>
            <a:endParaRPr lang="cs-CZ" sz="2000" dirty="0" smtClean="0"/>
          </a:p>
          <a:p>
            <a:pPr>
              <a:buNone/>
            </a:pPr>
            <a:endParaRPr lang="cs-CZ" sz="2000" dirty="0" smtClean="0"/>
          </a:p>
          <a:p>
            <a:pPr>
              <a:buNone/>
            </a:pPr>
            <a:endParaRPr lang="cs-CZ" sz="2000" dirty="0" smtClean="0"/>
          </a:p>
          <a:p>
            <a:pPr>
              <a:buNone/>
            </a:pPr>
            <a:endParaRPr lang="cs-CZ" sz="2000" dirty="0" smtClean="0"/>
          </a:p>
        </p:txBody>
      </p:sp>
      <p:pic>
        <p:nvPicPr>
          <p:cNvPr id="1027" name="Picture 3" descr="C:\Temp\Dočasné soubory Internetu\Content.IE5\N50ESNEL\MP900178928[1].jpg"/>
          <p:cNvPicPr>
            <a:picLocks noChangeAspect="1" noChangeArrowheads="1"/>
          </p:cNvPicPr>
          <p:nvPr/>
        </p:nvPicPr>
        <p:blipFill>
          <a:blip r:embed="rId2" cstate="print"/>
          <a:srcRect/>
          <a:stretch>
            <a:fillRect/>
          </a:stretch>
        </p:blipFill>
        <p:spPr bwMode="auto">
          <a:xfrm>
            <a:off x="1475656" y="3356992"/>
            <a:ext cx="2458870" cy="1967096"/>
          </a:xfrm>
          <a:prstGeom prst="rect">
            <a:avLst/>
          </a:prstGeom>
          <a:noFill/>
        </p:spPr>
      </p:pic>
      <p:pic>
        <p:nvPicPr>
          <p:cNvPr id="7" name="Picture 2" descr="C:\Temp\Dočasné soubory Internetu\Content.IE5\N50ESNEL\MP900262561[1].jpg"/>
          <p:cNvPicPr>
            <a:picLocks noChangeAspect="1" noChangeArrowheads="1"/>
          </p:cNvPicPr>
          <p:nvPr/>
        </p:nvPicPr>
        <p:blipFill>
          <a:blip r:embed="rId3" cstate="print"/>
          <a:srcRect/>
          <a:stretch>
            <a:fillRect/>
          </a:stretch>
        </p:blipFill>
        <p:spPr bwMode="auto">
          <a:xfrm>
            <a:off x="4499992" y="3212976"/>
            <a:ext cx="3168352" cy="2101673"/>
          </a:xfrm>
          <a:prstGeom prst="rect">
            <a:avLst/>
          </a:prstGeom>
          <a:noFill/>
        </p:spPr>
      </p:pic>
      <p:sp>
        <p:nvSpPr>
          <p:cNvPr id="8" name="Šipka doleva 7"/>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lstStyle/>
          <a:p>
            <a:r>
              <a:rPr lang="cs-CZ" b="1" dirty="0" smtClean="0"/>
              <a:t>5. prosince </a:t>
            </a:r>
            <a:endParaRPr lang="cs-CZ" b="1" dirty="0"/>
          </a:p>
        </p:txBody>
      </p:sp>
      <p:sp>
        <p:nvSpPr>
          <p:cNvPr id="3" name="Zástupný symbol pro obsah 2"/>
          <p:cNvSpPr>
            <a:spLocks noGrp="1"/>
          </p:cNvSpPr>
          <p:nvPr>
            <p:ph idx="1"/>
          </p:nvPr>
        </p:nvSpPr>
        <p:spPr>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normAutofit/>
          </a:bodyPr>
          <a:lstStyle/>
          <a:p>
            <a:r>
              <a:rPr lang="cs-CZ" sz="3600" dirty="0" smtClean="0"/>
              <a:t>5. prosince chodí ulicemi sv. Mikuláš, anděl a čert.</a:t>
            </a:r>
          </a:p>
          <a:p>
            <a:endParaRPr lang="cs-CZ" sz="2000" dirty="0" smtClean="0"/>
          </a:p>
        </p:txBody>
      </p:sp>
      <p:pic>
        <p:nvPicPr>
          <p:cNvPr id="3074" name="Picture 2" descr="C:\Temp\Dočasné soubory Internetu\Content.IE5\N50ESNEL\MC900407776[1].wmf"/>
          <p:cNvPicPr>
            <a:picLocks noChangeAspect="1" noChangeArrowheads="1"/>
          </p:cNvPicPr>
          <p:nvPr/>
        </p:nvPicPr>
        <p:blipFill>
          <a:blip r:embed="rId2" cstate="print"/>
          <a:srcRect/>
          <a:stretch>
            <a:fillRect/>
          </a:stretch>
        </p:blipFill>
        <p:spPr bwMode="auto">
          <a:xfrm>
            <a:off x="5220072" y="2132856"/>
            <a:ext cx="2360588" cy="3878587"/>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lstStyle/>
          <a:p>
            <a:r>
              <a:rPr lang="cs-CZ" b="1" dirty="0" smtClean="0"/>
              <a:t>24. prosince</a:t>
            </a:r>
            <a:endParaRPr lang="cs-CZ" b="1" dirty="0"/>
          </a:p>
        </p:txBody>
      </p:sp>
      <p:sp>
        <p:nvSpPr>
          <p:cNvPr id="3" name="Zástupný symbol pro obsah 2"/>
          <p:cNvSpPr>
            <a:spLocks noGrp="1"/>
          </p:cNvSpPr>
          <p:nvPr>
            <p:ph idx="1"/>
          </p:nvPr>
        </p:nvSpPr>
        <p:spPr>
          <a:effectLst>
            <a:glow rad="228600">
              <a:schemeClr val="accent5">
                <a:satMod val="175000"/>
                <a:alpha val="40000"/>
              </a:schemeClr>
            </a:glow>
            <a:outerShdw blurRad="40000" dist="20000" dir="5400000" rotWithShape="0">
              <a:srgbClr val="000000">
                <a:alpha val="38000"/>
              </a:srgbClr>
            </a:outerShdw>
          </a:effectLst>
        </p:spPr>
        <p:style>
          <a:lnRef idx="1">
            <a:schemeClr val="accent3"/>
          </a:lnRef>
          <a:fillRef idx="2">
            <a:schemeClr val="accent3"/>
          </a:fillRef>
          <a:effectRef idx="1">
            <a:schemeClr val="accent3"/>
          </a:effectRef>
          <a:fontRef idx="minor">
            <a:schemeClr val="dk1"/>
          </a:fontRef>
        </p:style>
        <p:txBody>
          <a:bodyPr>
            <a:normAutofit/>
          </a:bodyPr>
          <a:lstStyle/>
          <a:p>
            <a:r>
              <a:rPr lang="cs-CZ" sz="3600" dirty="0" smtClean="0"/>
              <a:t>24. prosince slavíme narození Ježíška.</a:t>
            </a:r>
          </a:p>
          <a:p>
            <a:r>
              <a:rPr lang="cs-CZ" sz="3000" dirty="0" smtClean="0"/>
              <a:t>Jak se jmenují Ježíškovi rodiče, které vidíš na obrázku?</a:t>
            </a:r>
          </a:p>
          <a:p>
            <a:pPr>
              <a:buNone/>
            </a:pPr>
            <a:endParaRPr lang="cs-CZ" sz="2000" dirty="0" smtClean="0"/>
          </a:p>
          <a:p>
            <a:pPr>
              <a:buNone/>
            </a:pPr>
            <a:endParaRPr lang="cs-CZ" sz="2000" dirty="0" smtClean="0"/>
          </a:p>
          <a:p>
            <a:pPr>
              <a:buNone/>
            </a:pPr>
            <a:endParaRPr lang="cs-CZ" sz="2000" dirty="0" smtClean="0"/>
          </a:p>
          <a:p>
            <a:pPr>
              <a:buNone/>
            </a:pPr>
            <a:endParaRPr lang="cs-CZ" sz="2000" dirty="0" smtClean="0"/>
          </a:p>
          <a:p>
            <a:pPr>
              <a:buNone/>
            </a:pPr>
            <a:r>
              <a:rPr lang="cs-CZ" sz="2000" dirty="0" smtClean="0"/>
              <a:t>_______________________________________________________________</a:t>
            </a:r>
          </a:p>
          <a:p>
            <a:pPr>
              <a:buNone/>
            </a:pPr>
            <a:endParaRPr lang="cs-CZ" sz="2000" dirty="0" smtClean="0"/>
          </a:p>
          <a:p>
            <a:pPr>
              <a:buNone/>
            </a:pPr>
            <a:endParaRPr lang="cs-CZ" sz="2000" dirty="0" smtClean="0"/>
          </a:p>
          <a:p>
            <a:pPr>
              <a:buNone/>
            </a:pPr>
            <a:endParaRPr lang="cs-CZ" sz="2000" dirty="0" smtClean="0"/>
          </a:p>
          <a:p>
            <a:pPr>
              <a:buNone/>
            </a:pPr>
            <a:endParaRPr lang="cs-CZ" sz="2000" dirty="0" smtClean="0"/>
          </a:p>
        </p:txBody>
      </p:sp>
      <p:pic>
        <p:nvPicPr>
          <p:cNvPr id="4099" name="Picture 3" descr="C:\Temp\Dočasné soubory Internetu\Content.IE5\9WDJNZ9T\MC900412668[1].wmf"/>
          <p:cNvPicPr>
            <a:picLocks noChangeAspect="1" noChangeArrowheads="1"/>
          </p:cNvPicPr>
          <p:nvPr/>
        </p:nvPicPr>
        <p:blipFill>
          <a:blip r:embed="rId2" cstate="print"/>
          <a:srcRect/>
          <a:stretch>
            <a:fillRect/>
          </a:stretch>
        </p:blipFill>
        <p:spPr bwMode="auto">
          <a:xfrm>
            <a:off x="2843808" y="3140968"/>
            <a:ext cx="3671180" cy="2799030"/>
          </a:xfrm>
          <a:prstGeom prst="rect">
            <a:avLst/>
          </a:prstGeom>
          <a:noFill/>
        </p:spPr>
      </p:pic>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2862322"/>
          </a:xfrm>
          <a:prstGeom prst="rect">
            <a:avLst/>
          </a:prstGeom>
          <a:noFill/>
        </p:spPr>
        <p:txBody>
          <a:bodyPr wrap="square" rtlCol="0">
            <a:spAutoFit/>
          </a:bodyPr>
          <a:lstStyle/>
          <a:p>
            <a:r>
              <a:rPr lang="cs-CZ" dirty="0" smtClean="0"/>
              <a:t>Zdroje obrázků:</a:t>
            </a:r>
          </a:p>
          <a:p>
            <a:r>
              <a:rPr lang="cs-CZ" dirty="0" smtClean="0">
                <a:hlinkClick r:id="rId2"/>
              </a:rPr>
              <a:t>http://office.</a:t>
            </a:r>
            <a:r>
              <a:rPr lang="cs-CZ" dirty="0" err="1" smtClean="0">
                <a:hlinkClick r:id="rId2"/>
              </a:rPr>
              <a:t>microsoft.com</a:t>
            </a:r>
            <a:r>
              <a:rPr lang="cs-CZ" dirty="0" smtClean="0">
                <a:hlinkClick r:id="rId2"/>
              </a:rPr>
              <a:t>/klipart</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537</Words>
  <Application>Microsoft Office PowerPoint</Application>
  <PresentationFormat>Předvádění na obrazovce (4:3)</PresentationFormat>
  <Paragraphs>108</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sady Office</vt:lpstr>
      <vt:lpstr>Státní svátky a významné dny VY_32_INOVACE_1B_07 Číslo projektu: CZ.1.07/1.4.00/21.1101</vt:lpstr>
      <vt:lpstr>Prezentace aplikace PowerPoint</vt:lpstr>
      <vt:lpstr>Státní svátky a významné dny</vt:lpstr>
      <vt:lpstr>1. ledna</vt:lpstr>
      <vt:lpstr>2. února</vt:lpstr>
      <vt:lpstr>8. května 1945 </vt:lpstr>
      <vt:lpstr>5. července 863</vt:lpstr>
      <vt:lpstr>6. července 1415</vt:lpstr>
      <vt:lpstr>28. září 935 </vt:lpstr>
      <vt:lpstr>11. listopadu</vt:lpstr>
      <vt:lpstr>5. prosince </vt:lpstr>
      <vt:lpstr>24. prosince</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Státní svátky a významné dny VY_32_INOVACE_1B_07 Číslo projektu: CZ.1.07/1.5.00/34.1056</dc:title>
  <dc:creator>Iva</dc:creator>
  <cp:lastModifiedBy>uzivatel</cp:lastModifiedBy>
  <cp:revision>3</cp:revision>
  <dcterms:created xsi:type="dcterms:W3CDTF">2011-08-10T05:15:40Z</dcterms:created>
  <dcterms:modified xsi:type="dcterms:W3CDTF">2013-01-25T10:55:01Z</dcterms:modified>
</cp:coreProperties>
</file>