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wav" ContentType="audio/wa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5" d="100"/>
          <a:sy n="65" d="100"/>
        </p:scale>
        <p:origin x="-1452"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42593983-8C87-4DB3-8137-15DF2D011026}" type="datetimeFigureOut">
              <a:rPr lang="cs-CZ" smtClean="0"/>
              <a:pPr/>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3338896-15DE-484F-9B0B-1A5AF9D2E3C0}"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2593983-8C87-4DB3-8137-15DF2D011026}" type="datetimeFigureOut">
              <a:rPr lang="cs-CZ" smtClean="0"/>
              <a:pPr/>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3338896-15DE-484F-9B0B-1A5AF9D2E3C0}"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42593983-8C87-4DB3-8137-15DF2D011026}" type="datetimeFigureOut">
              <a:rPr lang="cs-CZ" smtClean="0"/>
              <a:pPr/>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3338896-15DE-484F-9B0B-1A5AF9D2E3C0}"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42593983-8C87-4DB3-8137-15DF2D011026}" type="datetimeFigureOut">
              <a:rPr lang="cs-CZ" smtClean="0"/>
              <a:pPr/>
              <a:t>25.1.2013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3338896-15DE-484F-9B0B-1A5AF9D2E3C0}"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42593983-8C87-4DB3-8137-15DF2D011026}" type="datetimeFigureOut">
              <a:rPr lang="cs-CZ" smtClean="0"/>
              <a:pPr/>
              <a:t>25.1.2013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83338896-15DE-484F-9B0B-1A5AF9D2E3C0}"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42593983-8C87-4DB3-8137-15DF2D011026}" type="datetimeFigureOut">
              <a:rPr lang="cs-CZ" smtClean="0"/>
              <a:pPr/>
              <a:t>25.1.2013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83338896-15DE-484F-9B0B-1A5AF9D2E3C0}"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42593983-8C87-4DB3-8137-15DF2D011026}" type="datetimeFigureOut">
              <a:rPr lang="cs-CZ" smtClean="0"/>
              <a:pPr/>
              <a:t>25.1.2013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83338896-15DE-484F-9B0B-1A5AF9D2E3C0}"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42593983-8C87-4DB3-8137-15DF2D011026}" type="datetimeFigureOut">
              <a:rPr lang="cs-CZ" smtClean="0"/>
              <a:pPr/>
              <a:t>25.1.2013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3338896-15DE-484F-9B0B-1A5AF9D2E3C0}"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42593983-8C87-4DB3-8137-15DF2D011026}" type="datetimeFigureOut">
              <a:rPr lang="cs-CZ" smtClean="0"/>
              <a:pPr/>
              <a:t>25.1.2013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3338896-15DE-484F-9B0B-1A5AF9D2E3C0}"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2593983-8C87-4DB3-8137-15DF2D011026}" type="datetimeFigureOut">
              <a:rPr lang="cs-CZ" smtClean="0"/>
              <a:pPr/>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3338896-15DE-484F-9B0B-1A5AF9D2E3C0}"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2593983-8C87-4DB3-8137-15DF2D011026}" type="datetimeFigureOut">
              <a:rPr lang="cs-CZ" smtClean="0"/>
              <a:pPr/>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3338896-15DE-484F-9B0B-1A5AF9D2E3C0}"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2593983-8C87-4DB3-8137-15DF2D011026}" type="datetimeFigureOut">
              <a:rPr lang="cs-CZ" smtClean="0"/>
              <a:pPr/>
              <a:t>25.1.2013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338896-15DE-484F-9B0B-1A5AF9D2E3C0}"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image" Target="../media/image12.wmf"/><Relationship Id="rId5" Type="http://schemas.openxmlformats.org/officeDocument/2006/relationships/image" Target="../media/image11.wmf"/><Relationship Id="rId4" Type="http://schemas.openxmlformats.org/officeDocument/2006/relationships/image" Target="../media/image10.wmf"/></Relationships>
</file>

<file path=ppt/slides/_rels/slide15.xml.rels><?xml version="1.0" encoding="UTF-8" standalone="yes"?>
<Relationships xmlns="http://schemas.openxmlformats.org/package/2006/relationships"><Relationship Id="rId2" Type="http://schemas.openxmlformats.org/officeDocument/2006/relationships/hyperlink" Target="http://office.microsoft.com/klipart"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41998" y="404664"/>
            <a:ext cx="6986587" cy="152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Nadpis 1"/>
          <p:cNvSpPr>
            <a:spLocks noGrp="1"/>
          </p:cNvSpPr>
          <p:nvPr>
            <p:ph type="ctrTitle"/>
          </p:nvPr>
        </p:nvSpPr>
        <p:spPr/>
        <p:txBody>
          <a:bodyPr>
            <a:normAutofit fontScale="90000"/>
          </a:bodyPr>
          <a:lstStyle/>
          <a:p>
            <a:r>
              <a:rPr lang="cs-CZ" dirty="0" smtClean="0"/>
              <a:t>Velikonoce</a:t>
            </a:r>
            <a:r>
              <a:rPr lang="cs-CZ" dirty="0"/>
              <a:t/>
            </a:r>
            <a:br>
              <a:rPr lang="cs-CZ" dirty="0"/>
            </a:br>
            <a:r>
              <a:rPr lang="cs-CZ" dirty="0" smtClean="0"/>
              <a:t>VY_32_INOVACE_1B_08</a:t>
            </a:r>
            <a:br>
              <a:rPr lang="cs-CZ" dirty="0" smtClean="0"/>
            </a:br>
            <a:r>
              <a:rPr lang="cs-CZ" sz="3100" dirty="0" smtClean="0"/>
              <a:t>Číslo projektu</a:t>
            </a:r>
            <a:r>
              <a:rPr lang="cs-CZ" sz="3100" smtClean="0"/>
              <a:t>: CZ.1.07/1.4.00/21.1101</a:t>
            </a:r>
            <a:endParaRPr lang="cs-CZ" dirty="0"/>
          </a:p>
        </p:txBody>
      </p:sp>
      <p:sp>
        <p:nvSpPr>
          <p:cNvPr id="6" name="Podnadpis 2"/>
          <p:cNvSpPr>
            <a:spLocks noGrp="1"/>
          </p:cNvSpPr>
          <p:nvPr>
            <p:ph type="subTitle" idx="1"/>
          </p:nvPr>
        </p:nvSpPr>
        <p:spPr/>
        <p:txBody>
          <a:bodyPr/>
          <a:lstStyle/>
          <a:p>
            <a:r>
              <a:rPr lang="cs-CZ" dirty="0"/>
              <a:t>Sada </a:t>
            </a:r>
            <a:r>
              <a:rPr lang="cs-CZ" dirty="0" smtClean="0"/>
              <a:t>2</a:t>
            </a:r>
            <a:endParaRPr lang="cs-CZ" dirty="0"/>
          </a:p>
          <a:p>
            <a:r>
              <a:rPr lang="cs-CZ" dirty="0" smtClean="0"/>
              <a:t>Člověk a společnost</a:t>
            </a:r>
            <a:endParaRPr lang="cs-CZ" dirty="0"/>
          </a:p>
          <a:p>
            <a:r>
              <a:rPr lang="cs-CZ" dirty="0"/>
              <a:t>MŠ, ZŠ a </a:t>
            </a:r>
            <a:r>
              <a:rPr lang="cs-CZ" dirty="0" err="1"/>
              <a:t>PrŠ</a:t>
            </a:r>
            <a:r>
              <a:rPr lang="cs-CZ" dirty="0"/>
              <a:t> Trhové Sviny</a:t>
            </a:r>
          </a:p>
          <a:p>
            <a:endParaRPr lang="cs-CZ" dirty="0"/>
          </a:p>
        </p:txBody>
      </p:sp>
    </p:spTree>
    <p:extLst>
      <p:ext uri="{BB962C8B-B14F-4D97-AF65-F5344CB8AC3E}">
        <p14:creationId xmlns:p14="http://schemas.microsoft.com/office/powerpoint/2010/main" val="130120062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2994166842"/>
              </p:ext>
            </p:extLst>
          </p:nvPr>
        </p:nvGraphicFramePr>
        <p:xfrm>
          <a:off x="323528" y="854997"/>
          <a:ext cx="8475553" cy="5720545"/>
        </p:xfrm>
        <a:graphic>
          <a:graphicData uri="http://schemas.openxmlformats.org/drawingml/2006/table">
            <a:tbl>
              <a:tblPr firstRow="1" firstCol="1" bandRow="1">
                <a:tableStyleId>{5940675A-B579-460E-94D1-54222C63F5DA}</a:tableStyleId>
              </a:tblPr>
              <a:tblGrid>
                <a:gridCol w="2358415"/>
                <a:gridCol w="6117138"/>
              </a:tblGrid>
              <a:tr h="266208">
                <a:tc>
                  <a:txBody>
                    <a:bodyPr/>
                    <a:lstStyle/>
                    <a:p>
                      <a:pPr>
                        <a:lnSpc>
                          <a:spcPct val="115000"/>
                        </a:lnSpc>
                        <a:spcAft>
                          <a:spcPts val="0"/>
                        </a:spcAft>
                      </a:pPr>
                      <a:r>
                        <a:rPr lang="cs-CZ" sz="1400" dirty="0">
                          <a:effectLst/>
                          <a:latin typeface="Times New Roman" pitchFamily="18" charset="0"/>
                          <a:cs typeface="Times New Roman" pitchFamily="18" charset="0"/>
                        </a:rPr>
                        <a:t>Anotace</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gn="just"/>
                      <a:r>
                        <a:rPr lang="cs-CZ" sz="1400" b="0" dirty="0" smtClean="0">
                          <a:solidFill>
                            <a:schemeClr val="tx1"/>
                          </a:solidFill>
                          <a:effectLst/>
                          <a:latin typeface="Times New Roman" pitchFamily="18" charset="0"/>
                          <a:ea typeface="Calibri"/>
                          <a:cs typeface="Times New Roman" pitchFamily="18" charset="0"/>
                        </a:rPr>
                        <a:t>Žáci získávají</a:t>
                      </a:r>
                      <a:r>
                        <a:rPr lang="cs-CZ" sz="1400" b="0" baseline="0" dirty="0" smtClean="0">
                          <a:solidFill>
                            <a:schemeClr val="tx1"/>
                          </a:solidFill>
                          <a:effectLst/>
                          <a:latin typeface="Times New Roman" pitchFamily="18" charset="0"/>
                          <a:ea typeface="Calibri"/>
                          <a:cs typeface="Times New Roman" pitchFamily="18" charset="0"/>
                        </a:rPr>
                        <a:t> informace o jednotlivých velikonočních svátcích,  prohlížejí si obrázek Ježíše Krista, prostřednictvím interaktivního cvičení zjišťují, proč křesťané slaví velikonoce (vajíčko se správnou odpovědí změní barvu, ostatní zmizí), rozhodují se, kdy se Ježíš Kristus narodil (chybné odpovědi škrtají skrytým perem), žáci vypočítají jednoduchý příklad na odečítání, jeho výsledek dosadí do věty a získají tak správnou informaci o Květné neděli. Rozhodují se, jak se anglicky řekne čtvrtek (chybné odpovědi škrtají skrytým perem). Na základě obrázků hovoří o typických velikonočních tradicích.</a:t>
                      </a:r>
                      <a:endParaRPr lang="cs-CZ" sz="1400" b="0" dirty="0">
                        <a:solidFill>
                          <a:schemeClr val="tx1"/>
                        </a:solidFill>
                        <a:effectLst/>
                        <a:latin typeface="Times New Roman" pitchFamily="18" charset="0"/>
                        <a:ea typeface="Calibri"/>
                        <a:cs typeface="Times New Roman" pitchFamily="18" charset="0"/>
                      </a:endParaRPr>
                    </a:p>
                  </a:txBody>
                  <a:tcPr marL="8466" marR="8466" marT="8466" marB="8466" anchor="ctr"/>
                </a:tc>
              </a:tr>
              <a:tr h="597888">
                <a:tc>
                  <a:txBody>
                    <a:bodyPr/>
                    <a:lstStyle/>
                    <a:p>
                      <a:pPr>
                        <a:lnSpc>
                          <a:spcPct val="115000"/>
                        </a:lnSpc>
                        <a:spcAft>
                          <a:spcPts val="0"/>
                        </a:spcAft>
                      </a:pPr>
                      <a:r>
                        <a:rPr lang="cs-CZ" sz="1400" dirty="0">
                          <a:effectLst/>
                          <a:latin typeface="Times New Roman" pitchFamily="18" charset="0"/>
                          <a:cs typeface="Times New Roman" pitchFamily="18" charset="0"/>
                        </a:rPr>
                        <a:t>Autor</a:t>
                      </a:r>
                    </a:p>
                    <a:p>
                      <a:pPr>
                        <a:lnSpc>
                          <a:spcPct val="115000"/>
                        </a:lnSpc>
                        <a:spcAft>
                          <a:spcPts val="0"/>
                        </a:spcAft>
                      </a:pPr>
                      <a:r>
                        <a:rPr lang="cs-CZ" sz="1400" dirty="0">
                          <a:effectLst/>
                          <a:latin typeface="Times New Roman" pitchFamily="18" charset="0"/>
                          <a:cs typeface="Times New Roman" pitchFamily="18" charset="0"/>
                        </a:rPr>
                        <a:t>Období vytvoření materiálu</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Mgr.</a:t>
                      </a:r>
                      <a:r>
                        <a:rPr lang="cs-CZ" sz="1400" baseline="0" dirty="0" smtClean="0">
                          <a:effectLst/>
                          <a:latin typeface="Times New Roman" pitchFamily="18" charset="0"/>
                          <a:cs typeface="Times New Roman" pitchFamily="18" charset="0"/>
                        </a:rPr>
                        <a:t> Naděžda Korcová</a:t>
                      </a:r>
                      <a:endParaRPr lang="cs-CZ" sz="1400" dirty="0">
                        <a:effectLst/>
                        <a:latin typeface="Times New Roman" pitchFamily="18" charset="0"/>
                        <a:cs typeface="Times New Roman" pitchFamily="18" charset="0"/>
                      </a:endParaRPr>
                    </a:p>
                    <a:p>
                      <a:pPr>
                        <a:lnSpc>
                          <a:spcPct val="115000"/>
                        </a:lnSpc>
                        <a:spcAft>
                          <a:spcPts val="1000"/>
                        </a:spcAft>
                      </a:pPr>
                      <a:r>
                        <a:rPr lang="cs-CZ" sz="1400" dirty="0" smtClean="0">
                          <a:effectLst/>
                          <a:latin typeface="Times New Roman" pitchFamily="18" charset="0"/>
                          <a:cs typeface="Times New Roman" pitchFamily="18" charset="0"/>
                        </a:rPr>
                        <a:t>Srpen 2011</a:t>
                      </a:r>
                      <a:endParaRPr lang="cs-CZ" sz="1400" dirty="0">
                        <a:effectLst/>
                        <a:latin typeface="Times New Roman" pitchFamily="18" charset="0"/>
                        <a:ea typeface="Calibri"/>
                        <a:cs typeface="Times New Roman" pitchFamily="18" charset="0"/>
                      </a:endParaRPr>
                    </a:p>
                  </a:txBody>
                  <a:tcPr marL="8466" marR="8466" marT="8466" marB="8466" anchor="ctr"/>
                </a:tc>
              </a:tr>
              <a:tr h="315056">
                <a:tc>
                  <a:txBody>
                    <a:bodyPr/>
                    <a:lstStyle/>
                    <a:p>
                      <a:pPr>
                        <a:lnSpc>
                          <a:spcPct val="115000"/>
                        </a:lnSpc>
                        <a:spcAft>
                          <a:spcPts val="0"/>
                        </a:spcAft>
                      </a:pPr>
                      <a:r>
                        <a:rPr lang="cs-CZ" sz="1400" dirty="0">
                          <a:effectLst/>
                          <a:latin typeface="Times New Roman" pitchFamily="18" charset="0"/>
                          <a:cs typeface="Times New Roman" pitchFamily="18" charset="0"/>
                        </a:rPr>
                        <a:t>Speciální vzdělávací potřeby</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baseline="0" dirty="0" smtClean="0">
                          <a:effectLst/>
                          <a:latin typeface="Times New Roman" pitchFamily="18" charset="0"/>
                          <a:cs typeface="Times New Roman" pitchFamily="18" charset="0"/>
                        </a:rPr>
                        <a:t> </a:t>
                      </a:r>
                      <a:r>
                        <a:rPr lang="cs-CZ" sz="1400" dirty="0" smtClean="0">
                          <a:effectLst/>
                          <a:latin typeface="Times New Roman" pitchFamily="18" charset="0"/>
                          <a:cs typeface="Times New Roman" pitchFamily="18" charset="0"/>
                        </a:rPr>
                        <a:t>ADHD</a:t>
                      </a:r>
                      <a:r>
                        <a:rPr lang="cs-CZ" sz="1400" dirty="0">
                          <a:effectLst/>
                          <a:latin typeface="Times New Roman" pitchFamily="18" charset="0"/>
                          <a:cs typeface="Times New Roman" pitchFamily="18" charset="0"/>
                        </a:rPr>
                        <a:t>, dyslexie, dysgrafie</a:t>
                      </a:r>
                      <a:r>
                        <a:rPr lang="cs-CZ" sz="1400" dirty="0" smtClean="0">
                          <a:effectLst/>
                          <a:latin typeface="Times New Roman" pitchFamily="18" charset="0"/>
                          <a:cs typeface="Times New Roman" pitchFamily="18" charset="0"/>
                        </a:rPr>
                        <a:t>,</a:t>
                      </a:r>
                      <a:r>
                        <a:rPr lang="cs-CZ" sz="1400" baseline="0" dirty="0" smtClean="0">
                          <a:effectLst/>
                          <a:latin typeface="Times New Roman" pitchFamily="18" charset="0"/>
                          <a:cs typeface="Times New Roman" pitchFamily="18" charset="0"/>
                        </a:rPr>
                        <a:t> dysortografie, dyskalkulie</a:t>
                      </a:r>
                      <a:endParaRPr lang="cs-CZ" sz="1400" dirty="0">
                        <a:effectLst/>
                        <a:latin typeface="Times New Roman" pitchFamily="18" charset="0"/>
                        <a:cs typeface="Times New Roman" pitchFamily="18" charset="0"/>
                      </a:endParaRPr>
                    </a:p>
                  </a:txBody>
                  <a:tcPr marL="8466" marR="8466" marT="8466" marB="8466" anchor="ctr"/>
                </a:tc>
              </a:tr>
              <a:tr h="603604">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cs-CZ" sz="1400" dirty="0" smtClean="0">
                          <a:effectLst/>
                          <a:latin typeface="Times New Roman" pitchFamily="18" charset="0"/>
                          <a:cs typeface="Times New Roman" pitchFamily="18" charset="0"/>
                        </a:rPr>
                        <a:t>Vzdělávací oblast</a:t>
                      </a:r>
                      <a:endParaRPr lang="cs-CZ" sz="1400" dirty="0" smtClean="0">
                        <a:solidFill>
                          <a:schemeClr val="tx1"/>
                        </a:solidFill>
                        <a:effectLst/>
                        <a:latin typeface="Times New Roman" pitchFamily="18" charset="0"/>
                        <a:cs typeface="Times New Roman" pitchFamily="18" charset="0"/>
                      </a:endParaRPr>
                    </a:p>
                    <a:p>
                      <a:pPr>
                        <a:lnSpc>
                          <a:spcPct val="115000"/>
                        </a:lnSpc>
                        <a:spcAft>
                          <a:spcPts val="0"/>
                        </a:spcAft>
                      </a:pPr>
                      <a:r>
                        <a:rPr lang="cs-CZ" sz="1400" dirty="0" smtClean="0">
                          <a:effectLst/>
                          <a:latin typeface="Times New Roman" pitchFamily="18" charset="0"/>
                          <a:cs typeface="Times New Roman" pitchFamily="18" charset="0"/>
                        </a:rPr>
                        <a:t>Vzdělávací obor</a:t>
                      </a:r>
                      <a:endParaRPr lang="cs-CZ" sz="1400" dirty="0">
                        <a:effectLst/>
                        <a:latin typeface="Times New Roman" pitchFamily="18" charset="0"/>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Člověk a společnost</a:t>
                      </a:r>
                    </a:p>
                    <a:p>
                      <a:pPr>
                        <a:lnSpc>
                          <a:spcPct val="115000"/>
                        </a:lnSpc>
                        <a:spcAft>
                          <a:spcPts val="1000"/>
                        </a:spcAft>
                      </a:pPr>
                      <a:r>
                        <a:rPr lang="cs-CZ" sz="1400" dirty="0" smtClean="0">
                          <a:effectLst/>
                          <a:latin typeface="Times New Roman" pitchFamily="18" charset="0"/>
                          <a:cs typeface="Times New Roman" pitchFamily="18" charset="0"/>
                        </a:rPr>
                        <a:t> Občanská</a:t>
                      </a:r>
                      <a:r>
                        <a:rPr lang="cs-CZ" sz="1400" baseline="0" dirty="0" smtClean="0">
                          <a:effectLst/>
                          <a:latin typeface="Times New Roman" pitchFamily="18" charset="0"/>
                          <a:cs typeface="Times New Roman" pitchFamily="18" charset="0"/>
                        </a:rPr>
                        <a:t> výchova</a:t>
                      </a:r>
                      <a:endParaRPr lang="cs-CZ" sz="1400" dirty="0">
                        <a:effectLst/>
                        <a:latin typeface="Times New Roman" pitchFamily="18" charset="0"/>
                        <a:cs typeface="Times New Roman" pitchFamily="18" charset="0"/>
                      </a:endParaRPr>
                    </a:p>
                  </a:txBody>
                  <a:tcPr marL="8466" marR="8466" marT="8466" marB="8466" anchor="ctr"/>
                </a:tc>
              </a:tr>
              <a:tr h="437389">
                <a:tc>
                  <a:txBody>
                    <a:bodyPr/>
                    <a:lstStyle/>
                    <a:p>
                      <a:pPr>
                        <a:lnSpc>
                          <a:spcPct val="115000"/>
                        </a:lnSpc>
                        <a:spcAft>
                          <a:spcPts val="0"/>
                        </a:spcAft>
                      </a:pPr>
                      <a:r>
                        <a:rPr lang="cs-CZ" sz="1400" dirty="0" smtClean="0">
                          <a:effectLst/>
                          <a:latin typeface="Times New Roman" pitchFamily="18" charset="0"/>
                          <a:cs typeface="Times New Roman" pitchFamily="18" charset="0"/>
                        </a:rPr>
                        <a:t>Druh učebního</a:t>
                      </a:r>
                      <a:r>
                        <a:rPr lang="cs-CZ" sz="1400" baseline="0" dirty="0" smtClean="0">
                          <a:effectLst/>
                          <a:latin typeface="Times New Roman" pitchFamily="18" charset="0"/>
                          <a:cs typeface="Times New Roman" pitchFamily="18" charset="0"/>
                        </a:rPr>
                        <a:t> materiálu</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Interaktivní DUM</a:t>
                      </a:r>
                      <a:endParaRPr lang="cs-CZ" sz="1400" dirty="0">
                        <a:effectLst/>
                        <a:latin typeface="Times New Roman" pitchFamily="18" charset="0"/>
                        <a:ea typeface="Calibri"/>
                        <a:cs typeface="Times New Roman" pitchFamily="18" charset="0"/>
                      </a:endParaRPr>
                    </a:p>
                  </a:txBody>
                  <a:tcPr marL="8466" marR="8466" marT="8466" marB="8466" anchor="ctr"/>
                </a:tc>
              </a:tr>
              <a:tr h="399083">
                <a:tc>
                  <a:txBody>
                    <a:bodyPr/>
                    <a:lstStyle/>
                    <a:p>
                      <a:pPr>
                        <a:lnSpc>
                          <a:spcPct val="115000"/>
                        </a:lnSpc>
                        <a:spcAft>
                          <a:spcPts val="0"/>
                        </a:spcAft>
                      </a:pPr>
                      <a:r>
                        <a:rPr lang="cs-CZ" sz="1400" dirty="0">
                          <a:effectLst/>
                          <a:latin typeface="Times New Roman" pitchFamily="18" charset="0"/>
                          <a:cs typeface="Times New Roman" pitchFamily="18" charset="0"/>
                        </a:rPr>
                        <a:t>Druh interaktivity</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Využití interaktivní tabule a práce s</a:t>
                      </a:r>
                      <a:r>
                        <a:rPr lang="cs-CZ" sz="1400" baseline="0" dirty="0" smtClean="0">
                          <a:effectLst/>
                          <a:latin typeface="Times New Roman" pitchFamily="18" charset="0"/>
                          <a:cs typeface="Times New Roman" pitchFamily="18" charset="0"/>
                        </a:rPr>
                        <a:t> </a:t>
                      </a:r>
                      <a:r>
                        <a:rPr lang="cs-CZ" sz="1400" baseline="0" dirty="0" smtClean="0">
                          <a:effectLst/>
                          <a:latin typeface="Times New Roman" pitchFamily="18" charset="0"/>
                          <a:cs typeface="Times New Roman" pitchFamily="18" charset="0"/>
                        </a:rPr>
                        <a:t>PC</a:t>
                      </a:r>
                    </a:p>
                    <a:p>
                      <a:pPr marL="0" marR="0" indent="0" algn="l" defTabSz="914400" rtl="0" eaLnBrk="1" fontAlgn="auto" latinLnBrk="0" hangingPunct="1">
                        <a:lnSpc>
                          <a:spcPct val="115000"/>
                        </a:lnSpc>
                        <a:spcBef>
                          <a:spcPts val="0"/>
                        </a:spcBef>
                        <a:spcAft>
                          <a:spcPts val="0"/>
                        </a:spcAft>
                        <a:buClrTx/>
                        <a:buSzTx/>
                        <a:buFontTx/>
                        <a:buNone/>
                        <a:tabLst/>
                        <a:defRPr/>
                      </a:pPr>
                      <a:r>
                        <a:rPr lang="cs-CZ" sz="1400" dirty="0" smtClean="0">
                          <a:latin typeface="Times New Roman" pitchFamily="18" charset="0"/>
                          <a:cs typeface="Times New Roman" pitchFamily="18" charset="0"/>
                        </a:rPr>
                        <a:t>Možnost dopisovat rukopisné poznámky přes skrytá tlačítka v rámci nového  softwaru</a:t>
                      </a:r>
                      <a:endParaRPr lang="cs-CZ" sz="1200" dirty="0" smtClean="0">
                        <a:latin typeface="Times New Roman" pitchFamily="18" charset="0"/>
                        <a:cs typeface="Times New Roman" pitchFamily="18" charset="0"/>
                      </a:endParaRPr>
                    </a:p>
                  </a:txBody>
                  <a:tcPr marL="8466" marR="8466" marT="8466" marB="8466" anchor="ctr"/>
                </a:tc>
              </a:tr>
              <a:tr h="360040">
                <a:tc>
                  <a:txBody>
                    <a:bodyPr/>
                    <a:lstStyle/>
                    <a:p>
                      <a:pPr>
                        <a:lnSpc>
                          <a:spcPct val="115000"/>
                        </a:lnSpc>
                        <a:spcAft>
                          <a:spcPts val="0"/>
                        </a:spcAft>
                      </a:pPr>
                      <a:r>
                        <a:rPr lang="cs-CZ" sz="1400" dirty="0">
                          <a:effectLst/>
                          <a:latin typeface="Times New Roman" pitchFamily="18" charset="0"/>
                          <a:cs typeface="Times New Roman" pitchFamily="18" charset="0"/>
                        </a:rPr>
                        <a:t>Cílová skupina</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a:effectLst/>
                          <a:latin typeface="Times New Roman" pitchFamily="18" charset="0"/>
                          <a:cs typeface="Times New Roman" pitchFamily="18" charset="0"/>
                        </a:rPr>
                        <a:t> </a:t>
                      </a:r>
                      <a:r>
                        <a:rPr lang="cs-CZ" sz="1400" dirty="0" smtClean="0">
                          <a:effectLst/>
                          <a:latin typeface="Times New Roman" pitchFamily="18" charset="0"/>
                          <a:cs typeface="Times New Roman" pitchFamily="18" charset="0"/>
                        </a:rPr>
                        <a:t>Žák </a:t>
                      </a:r>
                      <a:r>
                        <a:rPr lang="cs-CZ" sz="1400" kern="1200" dirty="0" smtClean="0">
                          <a:effectLst/>
                          <a:latin typeface="Times New Roman" pitchFamily="18" charset="0"/>
                          <a:cs typeface="Times New Roman" pitchFamily="18" charset="0"/>
                        </a:rPr>
                        <a:t>s lehkým mentálním postižením</a:t>
                      </a:r>
                      <a:endParaRPr lang="cs-CZ" sz="1400" dirty="0">
                        <a:effectLst/>
                        <a:latin typeface="Times New Roman" pitchFamily="18" charset="0"/>
                        <a:cs typeface="Times New Roman" pitchFamily="18" charset="0"/>
                      </a:endParaRPr>
                    </a:p>
                  </a:txBody>
                  <a:tcPr marL="8466" marR="8466" marT="8466" marB="8466" anchor="ctr"/>
                </a:tc>
              </a:tr>
              <a:tr h="345284">
                <a:tc>
                  <a:txBody>
                    <a:bodyPr/>
                    <a:lstStyle/>
                    <a:p>
                      <a:pPr>
                        <a:lnSpc>
                          <a:spcPct val="115000"/>
                        </a:lnSpc>
                        <a:spcAft>
                          <a:spcPts val="0"/>
                        </a:spcAft>
                      </a:pPr>
                      <a:r>
                        <a:rPr lang="cs-CZ" sz="1400" dirty="0">
                          <a:effectLst/>
                          <a:latin typeface="Times New Roman" pitchFamily="18" charset="0"/>
                          <a:cs typeface="Times New Roman" pitchFamily="18" charset="0"/>
                        </a:rPr>
                        <a:t>Stupeň a typ vzdělávání</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kern="1200" dirty="0" smtClean="0">
                          <a:effectLst/>
                          <a:latin typeface="Times New Roman" pitchFamily="18" charset="0"/>
                          <a:cs typeface="Times New Roman" pitchFamily="18" charset="0"/>
                        </a:rPr>
                        <a:t> Základní škola praktická – 2. stupeň </a:t>
                      </a:r>
                      <a:endParaRPr lang="cs-CZ" sz="1400" dirty="0">
                        <a:effectLst/>
                        <a:latin typeface="Times New Roman" pitchFamily="18" charset="0"/>
                        <a:ea typeface="Calibri"/>
                        <a:cs typeface="Times New Roman" pitchFamily="18" charset="0"/>
                      </a:endParaRPr>
                    </a:p>
                  </a:txBody>
                  <a:tcPr marL="8466" marR="8466" marT="8466" marB="8466" anchor="ctr"/>
                </a:tc>
              </a:tr>
              <a:tr h="292224">
                <a:tc>
                  <a:txBody>
                    <a:bodyPr/>
                    <a:lstStyle/>
                    <a:p>
                      <a:pPr>
                        <a:lnSpc>
                          <a:spcPct val="115000"/>
                        </a:lnSpc>
                        <a:spcAft>
                          <a:spcPts val="0"/>
                        </a:spcAft>
                      </a:pPr>
                      <a:r>
                        <a:rPr lang="cs-CZ" sz="1400" dirty="0">
                          <a:effectLst/>
                          <a:latin typeface="Times New Roman" pitchFamily="18" charset="0"/>
                          <a:cs typeface="Times New Roman" pitchFamily="18" charset="0"/>
                        </a:rPr>
                        <a:t>Typická věková skupina</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13 – 15 let, 7. ročník</a:t>
                      </a:r>
                      <a:endParaRPr lang="cs-CZ" sz="1400" dirty="0">
                        <a:effectLst/>
                        <a:latin typeface="Times New Roman" pitchFamily="18" charset="0"/>
                        <a:ea typeface="Calibri"/>
                        <a:cs typeface="Times New Roman" pitchFamily="18" charset="0"/>
                      </a:endParaRPr>
                    </a:p>
                  </a:txBody>
                  <a:tcPr marL="8466" marR="8466" marT="8466" marB="8466" anchor="ctr"/>
                </a:tc>
              </a:tr>
              <a:tr h="292224">
                <a:tc>
                  <a:txBody>
                    <a:bodyPr/>
                    <a:lstStyle/>
                    <a:p>
                      <a:pPr>
                        <a:lnSpc>
                          <a:spcPct val="115000"/>
                        </a:lnSpc>
                        <a:spcAft>
                          <a:spcPts val="0"/>
                        </a:spcAft>
                      </a:pPr>
                      <a:r>
                        <a:rPr lang="cs-CZ" sz="1400" dirty="0" smtClean="0">
                          <a:solidFill>
                            <a:schemeClr val="tx1"/>
                          </a:solidFill>
                          <a:effectLst/>
                          <a:latin typeface="Times New Roman" pitchFamily="18" charset="0"/>
                          <a:ea typeface="Calibri"/>
                          <a:cs typeface="Times New Roman" pitchFamily="18" charset="0"/>
                        </a:rPr>
                        <a:t>Přílohy</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baseline="0" dirty="0" smtClean="0">
                          <a:effectLst/>
                          <a:latin typeface="Times New Roman" pitchFamily="18" charset="0"/>
                          <a:ea typeface="Calibri"/>
                          <a:cs typeface="Times New Roman" pitchFamily="18" charset="0"/>
                        </a:rPr>
                        <a:t> Pracovní list v MS Word</a:t>
                      </a:r>
                      <a:endParaRPr lang="cs-CZ" sz="1400" dirty="0">
                        <a:effectLst/>
                        <a:latin typeface="Times New Roman" pitchFamily="18" charset="0"/>
                        <a:ea typeface="Calibri"/>
                        <a:cs typeface="Times New Roman" pitchFamily="18" charset="0"/>
                      </a:endParaRPr>
                    </a:p>
                  </a:txBody>
                  <a:tcPr marL="8466" marR="8466" marT="8466" marB="8466" anchor="ctr"/>
                </a:tc>
              </a:tr>
            </a:tbl>
          </a:graphicData>
        </a:graphic>
      </p:graphicFrame>
      <p:sp>
        <p:nvSpPr>
          <p:cNvPr id="3" name="TextovéPole 2"/>
          <p:cNvSpPr txBox="1"/>
          <p:nvPr/>
        </p:nvSpPr>
        <p:spPr>
          <a:xfrm>
            <a:off x="518161" y="293665"/>
            <a:ext cx="8280920" cy="369332"/>
          </a:xfrm>
          <a:prstGeom prst="rect">
            <a:avLst/>
          </a:prstGeom>
          <a:noFill/>
        </p:spPr>
        <p:txBody>
          <a:bodyPr wrap="square" rtlCol="0">
            <a:spAutoFit/>
          </a:bodyPr>
          <a:lstStyle/>
          <a:p>
            <a:r>
              <a:rPr lang="cs-CZ" dirty="0">
                <a:latin typeface="Times New Roman" pitchFamily="18" charset="0"/>
                <a:cs typeface="Times New Roman" pitchFamily="18" charset="0"/>
              </a:rPr>
              <a:t>Identifikátor materiálu: III/2 Inovace a zkvalitnění výuky </a:t>
            </a:r>
            <a:r>
              <a:rPr lang="cs-CZ" dirty="0" smtClean="0">
                <a:latin typeface="Times New Roman" pitchFamily="18" charset="0"/>
                <a:cs typeface="Times New Roman" pitchFamily="18" charset="0"/>
              </a:rPr>
              <a:t>prostřednictvím </a:t>
            </a:r>
            <a:r>
              <a:rPr lang="cs-CZ" dirty="0" smtClean="0">
                <a:latin typeface="Times New Roman" pitchFamily="18" charset="0"/>
                <a:cs typeface="Times New Roman" pitchFamily="18" charset="0"/>
              </a:rPr>
              <a:t>ICT</a:t>
            </a:r>
            <a:r>
              <a:rPr lang="cs-CZ" dirty="0">
                <a:latin typeface="Times New Roman" pitchFamily="18" charset="0"/>
                <a:cs typeface="Times New Roman" pitchFamily="18" charset="0"/>
              </a:rPr>
              <a:t>, </a:t>
            </a:r>
            <a:r>
              <a:rPr lang="cs-CZ" dirty="0" smtClean="0">
                <a:latin typeface="Times New Roman" pitchFamily="18" charset="0"/>
                <a:cs typeface="Times New Roman" pitchFamily="18" charset="0"/>
              </a:rPr>
              <a:t>08</a:t>
            </a:r>
            <a:endParaRPr lang="cs-CZ" dirty="0">
              <a:latin typeface="Times New Roman" pitchFamily="18" charset="0"/>
              <a:cs typeface="Times New Roman" pitchFamily="18" charset="0"/>
            </a:endParaRPr>
          </a:p>
        </p:txBody>
      </p:sp>
    </p:spTree>
    <p:extLst>
      <p:ext uri="{BB962C8B-B14F-4D97-AF65-F5344CB8AC3E}">
        <p14:creationId xmlns:p14="http://schemas.microsoft.com/office/powerpoint/2010/main" val="253279081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88640"/>
            <a:ext cx="8229600" cy="6336704"/>
          </a:xfrm>
          <a:solidFill>
            <a:srgbClr val="FFC000"/>
          </a:solidFill>
          <a:ln/>
          <a:effectLst>
            <a:glow rad="228600">
              <a:schemeClr val="accent6">
                <a:satMod val="175000"/>
                <a:alpha val="40000"/>
              </a:schemeClr>
            </a:glow>
            <a:outerShdw blurRad="40000" dist="20000" dir="5400000" rotWithShape="0">
              <a:srgbClr val="000000">
                <a:alpha val="38000"/>
              </a:srgbClr>
            </a:outerShdw>
          </a:effectLst>
        </p:spPr>
        <p:style>
          <a:lnRef idx="1">
            <a:schemeClr val="accent6"/>
          </a:lnRef>
          <a:fillRef idx="2">
            <a:schemeClr val="accent6"/>
          </a:fillRef>
          <a:effectRef idx="1">
            <a:schemeClr val="accent6"/>
          </a:effectRef>
          <a:fontRef idx="minor">
            <a:schemeClr val="dk1"/>
          </a:fontRef>
        </p:style>
        <p:txBody>
          <a:bodyPr>
            <a:noAutofit/>
          </a:bodyPr>
          <a:lstStyle/>
          <a:p>
            <a:r>
              <a:rPr lang="cs-CZ" sz="8800" b="1" smtClean="0">
                <a:effectLst>
                  <a:outerShdw blurRad="38100" dist="38100" dir="2700000" algn="tl">
                    <a:srgbClr val="000000">
                      <a:alpha val="43137"/>
                    </a:srgbClr>
                  </a:outerShdw>
                </a:effectLst>
              </a:rPr>
              <a:t>Velikonoce</a:t>
            </a:r>
            <a:endParaRPr lang="cs-CZ" sz="8800" b="1" dirty="0">
              <a:effectLst>
                <a:outerShdw blurRad="38100" dist="38100" dir="2700000" algn="tl">
                  <a:srgbClr val="000000">
                    <a:alpha val="43137"/>
                  </a:srgbClr>
                </a:outerShdw>
              </a:effectLst>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C000"/>
          </a:solidFill>
          <a:effectLst>
            <a:glow rad="228600">
              <a:schemeClr val="accent6">
                <a:satMod val="175000"/>
                <a:alpha val="40000"/>
              </a:schemeClr>
            </a:glow>
          </a:effectLst>
        </p:spPr>
        <p:txBody>
          <a:bodyPr/>
          <a:lstStyle/>
          <a:p>
            <a:r>
              <a:rPr lang="cs-CZ" b="1" dirty="0" smtClean="0"/>
              <a:t>Velikonoce</a:t>
            </a:r>
            <a:endParaRPr lang="cs-CZ" b="1" dirty="0"/>
          </a:p>
        </p:txBody>
      </p:sp>
      <p:sp>
        <p:nvSpPr>
          <p:cNvPr id="3" name="Zástupný symbol pro obsah 2"/>
          <p:cNvSpPr>
            <a:spLocks noGrp="1"/>
          </p:cNvSpPr>
          <p:nvPr>
            <p:ph idx="1"/>
          </p:nvPr>
        </p:nvSpPr>
        <p:spPr>
          <a:solidFill>
            <a:srgbClr val="FFC000"/>
          </a:solidFill>
          <a:effectLst>
            <a:glow rad="228600">
              <a:schemeClr val="accent6">
                <a:satMod val="175000"/>
                <a:alpha val="40000"/>
              </a:schemeClr>
            </a:glow>
          </a:effectLst>
        </p:spPr>
        <p:txBody>
          <a:bodyPr>
            <a:noAutofit/>
          </a:bodyPr>
          <a:lstStyle/>
          <a:p>
            <a:endParaRPr lang="cs-CZ" sz="3600" dirty="0" smtClean="0"/>
          </a:p>
          <a:p>
            <a:endParaRPr lang="cs-CZ" sz="3600" dirty="0" smtClean="0"/>
          </a:p>
          <a:p>
            <a:endParaRPr lang="cs-CZ" sz="3600" dirty="0" smtClean="0"/>
          </a:p>
          <a:p>
            <a:endParaRPr lang="cs-CZ" sz="3600" dirty="0" smtClean="0"/>
          </a:p>
          <a:p>
            <a:endParaRPr lang="cs-CZ" sz="3600" dirty="0" smtClean="0"/>
          </a:p>
          <a:p>
            <a:endParaRPr lang="cs-CZ" sz="3600" dirty="0" smtClean="0"/>
          </a:p>
          <a:p>
            <a:endParaRPr lang="cs-CZ" sz="3600" dirty="0" smtClean="0"/>
          </a:p>
          <a:p>
            <a:endParaRPr lang="cs-CZ" sz="3600" dirty="0" smtClean="0"/>
          </a:p>
        </p:txBody>
      </p:sp>
      <p:pic>
        <p:nvPicPr>
          <p:cNvPr id="1028" name="Picture 4" descr="C:\Temp\Dočasné soubory Internetu\Content.IE5\N50ESNEL\MP900399957[1].jpg"/>
          <p:cNvPicPr>
            <a:picLocks noChangeAspect="1" noChangeArrowheads="1"/>
          </p:cNvPicPr>
          <p:nvPr/>
        </p:nvPicPr>
        <p:blipFill>
          <a:blip r:embed="rId2" cstate="print"/>
          <a:srcRect/>
          <a:stretch>
            <a:fillRect/>
          </a:stretch>
        </p:blipFill>
        <p:spPr bwMode="auto">
          <a:xfrm>
            <a:off x="539552" y="1700808"/>
            <a:ext cx="6522720" cy="4346781"/>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C000"/>
          </a:solidFill>
          <a:effectLst>
            <a:glow rad="228600">
              <a:schemeClr val="accent6">
                <a:satMod val="175000"/>
                <a:alpha val="40000"/>
              </a:schemeClr>
            </a:glow>
          </a:effectLst>
        </p:spPr>
        <p:txBody>
          <a:bodyPr/>
          <a:lstStyle/>
          <a:p>
            <a:r>
              <a:rPr lang="cs-CZ" b="1" dirty="0" smtClean="0"/>
              <a:t>Velikonoce</a:t>
            </a:r>
            <a:endParaRPr lang="cs-CZ" b="1" dirty="0"/>
          </a:p>
        </p:txBody>
      </p:sp>
      <p:sp>
        <p:nvSpPr>
          <p:cNvPr id="3" name="Zástupný symbol pro obsah 2"/>
          <p:cNvSpPr>
            <a:spLocks noGrp="1"/>
          </p:cNvSpPr>
          <p:nvPr>
            <p:ph idx="1"/>
          </p:nvPr>
        </p:nvSpPr>
        <p:spPr>
          <a:solidFill>
            <a:srgbClr val="FFC000"/>
          </a:solidFill>
          <a:effectLst>
            <a:glow rad="228600">
              <a:schemeClr val="accent6">
                <a:satMod val="175000"/>
                <a:alpha val="40000"/>
              </a:schemeClr>
            </a:glow>
          </a:effectLst>
        </p:spPr>
        <p:txBody>
          <a:bodyPr/>
          <a:lstStyle/>
          <a:p>
            <a:r>
              <a:rPr lang="cs-CZ" sz="4000" dirty="0" smtClean="0"/>
              <a:t>Velikonoce jsou důležité křesťanské svátky.</a:t>
            </a:r>
          </a:p>
          <a:p>
            <a:r>
              <a:rPr lang="cs-CZ" sz="4000" dirty="0" smtClean="0"/>
              <a:t>Oslavují </a:t>
            </a:r>
            <a:r>
              <a:rPr lang="cs-CZ" sz="4000" b="1" dirty="0" smtClean="0"/>
              <a:t>zmrtvýchvstání Ježíše Krista</a:t>
            </a:r>
            <a:r>
              <a:rPr lang="cs-CZ" sz="4000" dirty="0" smtClean="0"/>
              <a:t>.</a:t>
            </a:r>
            <a:endParaRPr lang="cs-CZ" sz="2800" dirty="0" smtClean="0"/>
          </a:p>
          <a:p>
            <a:pPr>
              <a:buNone/>
            </a:pPr>
            <a:endParaRPr lang="cs-CZ" dirty="0"/>
          </a:p>
        </p:txBody>
      </p:sp>
      <p:pic>
        <p:nvPicPr>
          <p:cNvPr id="3074" name="Picture 2" descr="C:\Temp\Dočasné soubory Internetu\Content.IE5\N50ESNEL\MC900057069[1].wmf"/>
          <p:cNvPicPr>
            <a:picLocks noChangeAspect="1" noChangeArrowheads="1"/>
          </p:cNvPicPr>
          <p:nvPr/>
        </p:nvPicPr>
        <p:blipFill>
          <a:blip r:embed="rId2" cstate="print"/>
          <a:srcRect/>
          <a:stretch>
            <a:fillRect/>
          </a:stretch>
        </p:blipFill>
        <p:spPr bwMode="auto">
          <a:xfrm>
            <a:off x="6012160" y="3717032"/>
            <a:ext cx="1512168" cy="2320750"/>
          </a:xfrm>
          <a:prstGeom prst="rect">
            <a:avLst/>
          </a:prstGeom>
          <a:noFill/>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C000"/>
          </a:solidFill>
          <a:effectLst>
            <a:glow rad="228600">
              <a:schemeClr val="accent6">
                <a:satMod val="175000"/>
                <a:alpha val="40000"/>
              </a:schemeClr>
            </a:glow>
          </a:effectLst>
        </p:spPr>
        <p:txBody>
          <a:bodyPr/>
          <a:lstStyle/>
          <a:p>
            <a:r>
              <a:rPr lang="cs-CZ" b="1" dirty="0" smtClean="0"/>
              <a:t>Ježíš Kristus</a:t>
            </a:r>
            <a:endParaRPr lang="cs-CZ" b="1" dirty="0"/>
          </a:p>
        </p:txBody>
      </p:sp>
      <p:sp>
        <p:nvSpPr>
          <p:cNvPr id="3" name="Zástupný symbol pro obsah 2"/>
          <p:cNvSpPr>
            <a:spLocks noGrp="1"/>
          </p:cNvSpPr>
          <p:nvPr>
            <p:ph idx="1"/>
          </p:nvPr>
        </p:nvSpPr>
        <p:spPr>
          <a:solidFill>
            <a:srgbClr val="FFC000"/>
          </a:solidFill>
          <a:effectLst>
            <a:glow rad="228600">
              <a:schemeClr val="accent6">
                <a:satMod val="175000"/>
                <a:alpha val="40000"/>
              </a:schemeClr>
            </a:glow>
          </a:effectLst>
        </p:spPr>
        <p:txBody>
          <a:bodyPr>
            <a:noAutofit/>
          </a:bodyPr>
          <a:lstStyle/>
          <a:p>
            <a:r>
              <a:rPr lang="cs-CZ" sz="3600" dirty="0" smtClean="0"/>
              <a:t/>
            </a:r>
            <a:br>
              <a:rPr lang="cs-CZ" sz="3600" dirty="0" smtClean="0"/>
            </a:br>
            <a:endParaRPr lang="cs-CZ" sz="3600" dirty="0" smtClean="0"/>
          </a:p>
        </p:txBody>
      </p:sp>
      <p:pic>
        <p:nvPicPr>
          <p:cNvPr id="5" name="Picture 2" descr="C:\Temp\Dočasné soubory Internetu\Content.IE5\N50ESNEL\MP900409424[1].jpg"/>
          <p:cNvPicPr>
            <a:picLocks noChangeAspect="1" noChangeArrowheads="1"/>
          </p:cNvPicPr>
          <p:nvPr/>
        </p:nvPicPr>
        <p:blipFill>
          <a:blip r:embed="rId3" cstate="print"/>
          <a:srcRect/>
          <a:stretch>
            <a:fillRect/>
          </a:stretch>
        </p:blipFill>
        <p:spPr bwMode="auto">
          <a:xfrm>
            <a:off x="539552" y="1700808"/>
            <a:ext cx="6534751" cy="4303746"/>
          </a:xfrm>
          <a:prstGeom prst="rect">
            <a:avLst/>
          </a:prstGeom>
          <a:noFill/>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0"/>
                                        <p:tgtEl>
                                          <p:spTgt spid="5"/>
                                        </p:tgtEl>
                                      </p:cBhvr>
                                    </p:animEffect>
                                  </p:childTnLst>
                                  <p:subTnLst>
                                    <p:audio>
                                      <p:cMediaNode>
                                        <p:cTn display="0" masterRel="sameClick">
                                          <p:stCondLst>
                                            <p:cond evt="begin" delay="0">
                                              <p:tn val="5"/>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C000"/>
          </a:solidFill>
          <a:effectLst>
            <a:glow rad="228600">
              <a:schemeClr val="accent6">
                <a:satMod val="175000"/>
                <a:alpha val="40000"/>
              </a:schemeClr>
            </a:glow>
          </a:effectLst>
        </p:spPr>
        <p:txBody>
          <a:bodyPr/>
          <a:lstStyle/>
          <a:p>
            <a:r>
              <a:rPr lang="cs-CZ" b="1" dirty="0" smtClean="0"/>
              <a:t>Co oslavujeme o Velikonocích?</a:t>
            </a:r>
            <a:endParaRPr lang="cs-CZ" b="1" dirty="0"/>
          </a:p>
        </p:txBody>
      </p:sp>
      <p:sp>
        <p:nvSpPr>
          <p:cNvPr id="3" name="Zástupný symbol pro obsah 2"/>
          <p:cNvSpPr>
            <a:spLocks noGrp="1"/>
          </p:cNvSpPr>
          <p:nvPr>
            <p:ph idx="1"/>
          </p:nvPr>
        </p:nvSpPr>
        <p:spPr>
          <a:solidFill>
            <a:srgbClr val="FFC000"/>
          </a:solidFill>
          <a:effectLst>
            <a:glow rad="228600">
              <a:schemeClr val="accent6">
                <a:satMod val="175000"/>
                <a:alpha val="40000"/>
              </a:schemeClr>
            </a:glow>
          </a:effectLst>
        </p:spPr>
        <p:txBody>
          <a:bodyPr>
            <a:normAutofit/>
          </a:bodyPr>
          <a:lstStyle/>
          <a:p>
            <a:r>
              <a:rPr lang="cs-CZ" sz="2000" dirty="0" smtClean="0"/>
              <a:t>Vajíčko se správnou odpovědí po kliknutí myší změní barvu, ostatní zmizí.</a:t>
            </a:r>
          </a:p>
        </p:txBody>
      </p:sp>
      <p:sp>
        <p:nvSpPr>
          <p:cNvPr id="5" name="Elipsa 4"/>
          <p:cNvSpPr/>
          <p:nvPr/>
        </p:nvSpPr>
        <p:spPr>
          <a:xfrm>
            <a:off x="1115616" y="2420888"/>
            <a:ext cx="2016224" cy="271460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Narození Ježíše Krista</a:t>
            </a:r>
            <a:endParaRPr lang="cs-CZ" sz="2400" dirty="0"/>
          </a:p>
        </p:txBody>
      </p:sp>
      <p:sp>
        <p:nvSpPr>
          <p:cNvPr id="13" name="Elipsa 12"/>
          <p:cNvSpPr/>
          <p:nvPr/>
        </p:nvSpPr>
        <p:spPr>
          <a:xfrm>
            <a:off x="3491880" y="2420888"/>
            <a:ext cx="2016224" cy="271460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dirty="0" err="1" smtClean="0"/>
              <a:t>Zmrtvých</a:t>
            </a:r>
            <a:r>
              <a:rPr lang="cs-CZ" sz="2000" dirty="0" smtClean="0"/>
              <a:t>-vstání</a:t>
            </a:r>
          </a:p>
          <a:p>
            <a:pPr algn="ctr"/>
            <a:r>
              <a:rPr lang="cs-CZ" sz="2000" dirty="0" smtClean="0"/>
              <a:t>Ježíše</a:t>
            </a:r>
          </a:p>
          <a:p>
            <a:pPr algn="ctr"/>
            <a:r>
              <a:rPr lang="cs-CZ" sz="2000" dirty="0" smtClean="0"/>
              <a:t>Krista</a:t>
            </a:r>
            <a:endParaRPr lang="cs-CZ" sz="2000" dirty="0"/>
          </a:p>
        </p:txBody>
      </p:sp>
      <p:sp>
        <p:nvSpPr>
          <p:cNvPr id="14" name="Elipsa 13"/>
          <p:cNvSpPr/>
          <p:nvPr/>
        </p:nvSpPr>
        <p:spPr>
          <a:xfrm>
            <a:off x="5796136" y="2420888"/>
            <a:ext cx="2016224" cy="271460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dirty="0" smtClean="0"/>
              <a:t>Svátek </a:t>
            </a:r>
          </a:p>
          <a:p>
            <a:pPr algn="ctr"/>
            <a:r>
              <a:rPr lang="cs-CZ" sz="2000" dirty="0" smtClean="0"/>
              <a:t>sv. Václava</a:t>
            </a:r>
            <a:endParaRPr lang="cs-CZ" sz="2000"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2000"/>
                                        <p:tgtEl>
                                          <p:spTgt spid="5"/>
                                        </p:tgtEl>
                                      </p:cBhvr>
                                    </p:animEffect>
                                    <p:set>
                                      <p:cBhvr>
                                        <p:cTn id="7" dur="1" fill="hold">
                                          <p:stCondLst>
                                            <p:cond delay="1999"/>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5"/>
                  </p:tgtEl>
                </p:cond>
              </p:nextCondLst>
            </p:seq>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10" presetClass="exit" presetSubtype="0" fill="hold" grpId="0" nodeType="clickEffect">
                                  <p:stCondLst>
                                    <p:cond delay="0"/>
                                  </p:stCondLst>
                                  <p:childTnLst>
                                    <p:animEffect transition="out" filter="fade">
                                      <p:cBhvr>
                                        <p:cTn id="12" dur="2000"/>
                                        <p:tgtEl>
                                          <p:spTgt spid="14"/>
                                        </p:tgtEl>
                                      </p:cBhvr>
                                    </p:animEffect>
                                    <p:set>
                                      <p:cBhvr>
                                        <p:cTn id="13" dur="1" fill="hold">
                                          <p:stCondLst>
                                            <p:cond delay="1999"/>
                                          </p:stCondLst>
                                        </p:cTn>
                                        <p:tgtEl>
                                          <p:spTgt spid="14"/>
                                        </p:tgtEl>
                                        <p:attrNameLst>
                                          <p:attrName>style.visibility</p:attrName>
                                        </p:attrNameLst>
                                      </p:cBhvr>
                                      <p:to>
                                        <p:strVal val="hidden"/>
                                      </p:to>
                                    </p:set>
                                  </p:childTnLst>
                                </p:cTn>
                              </p:par>
                            </p:childTnLst>
                          </p:cTn>
                        </p:par>
                      </p:childTnLst>
                    </p:cTn>
                  </p:par>
                </p:childTnLst>
              </p:cTn>
              <p:nextCondLst>
                <p:cond evt="onClick" delay="0">
                  <p:tgtEl>
                    <p:spTgt spid="14"/>
                  </p:tgtEl>
                </p:cond>
              </p:nextCondLst>
            </p:seq>
            <p:seq concurrent="1" nextAc="seek">
              <p:cTn id="14" restart="whenNotActive" fill="hold" evtFilter="cancelBubble" nodeType="interactiveSeq">
                <p:stCondLst>
                  <p:cond evt="onClick" delay="0">
                    <p:tgtEl>
                      <p:spTgt spid="13"/>
                    </p:tgtEl>
                  </p:cond>
                </p:stCondLst>
                <p:endSync evt="end" delay="0">
                  <p:rtn val="all"/>
                </p:endSync>
                <p:childTnLst>
                  <p:par>
                    <p:cTn id="15" fill="hold">
                      <p:stCondLst>
                        <p:cond delay="0"/>
                      </p:stCondLst>
                      <p:childTnLst>
                        <p:par>
                          <p:cTn id="16" fill="hold">
                            <p:stCondLst>
                              <p:cond delay="0"/>
                            </p:stCondLst>
                            <p:childTnLst>
                              <p:par>
                                <p:cTn id="17" presetID="1" presetClass="emph" presetSubtype="2" fill="hold" nodeType="clickEffect">
                                  <p:stCondLst>
                                    <p:cond delay="0"/>
                                  </p:stCondLst>
                                  <p:childTnLst>
                                    <p:animClr clrSpc="rgb" dir="cw">
                                      <p:cBhvr>
                                        <p:cTn id="18" dur="2000" fill="hold"/>
                                        <p:tgtEl>
                                          <p:spTgt spid="13"/>
                                        </p:tgtEl>
                                        <p:attrNameLst>
                                          <p:attrName>fillcolor</p:attrName>
                                        </p:attrNameLst>
                                      </p:cBhvr>
                                      <p:to>
                                        <a:srgbClr val="2ED8E0"/>
                                      </p:to>
                                    </p:animClr>
                                    <p:set>
                                      <p:cBhvr>
                                        <p:cTn id="19" dur="2000" fill="hold"/>
                                        <p:tgtEl>
                                          <p:spTgt spid="13"/>
                                        </p:tgtEl>
                                        <p:attrNameLst>
                                          <p:attrName>fill.type</p:attrName>
                                        </p:attrNameLst>
                                      </p:cBhvr>
                                      <p:to>
                                        <p:strVal val="solid"/>
                                      </p:to>
                                    </p:set>
                                    <p:set>
                                      <p:cBhvr>
                                        <p:cTn id="20" dur="2000" fill="hold"/>
                                        <p:tgtEl>
                                          <p:spTgt spid="13"/>
                                        </p:tgtEl>
                                        <p:attrNameLst>
                                          <p:attrName>fill.on</p:attrName>
                                        </p:attrNameLst>
                                      </p:cBhvr>
                                      <p:to>
                                        <p:strVal val="true"/>
                                      </p:to>
                                    </p:set>
                                  </p:childTnLst>
                                </p:cTn>
                              </p:par>
                            </p:childTnLst>
                          </p:cTn>
                        </p:par>
                      </p:childTnLst>
                    </p:cTn>
                  </p:par>
                </p:childTnLst>
              </p:cTn>
              <p:nextCondLst>
                <p:cond evt="onClick" delay="0">
                  <p:tgtEl>
                    <p:spTgt spid="13"/>
                  </p:tgtEl>
                </p:cond>
              </p:nextCondLst>
            </p:seq>
          </p:childTnLst>
        </p:cTn>
      </p:par>
    </p:tnLst>
    <p:bldLst>
      <p:bldP spid="5" grpId="0" animBg="1"/>
      <p:bldP spid="1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C000"/>
          </a:solidFill>
          <a:effectLst>
            <a:glow rad="228600">
              <a:schemeClr val="accent6">
                <a:satMod val="175000"/>
                <a:alpha val="40000"/>
              </a:schemeClr>
            </a:glow>
          </a:effectLst>
        </p:spPr>
        <p:txBody>
          <a:bodyPr/>
          <a:lstStyle/>
          <a:p>
            <a:r>
              <a:rPr lang="cs-CZ" b="1" dirty="0" smtClean="0"/>
              <a:t>Narození Ježíše Krista</a:t>
            </a:r>
            <a:endParaRPr lang="cs-CZ" b="1" dirty="0"/>
          </a:p>
        </p:txBody>
      </p:sp>
      <p:sp>
        <p:nvSpPr>
          <p:cNvPr id="3" name="Zástupný symbol pro obsah 2"/>
          <p:cNvSpPr>
            <a:spLocks noGrp="1"/>
          </p:cNvSpPr>
          <p:nvPr>
            <p:ph idx="1"/>
          </p:nvPr>
        </p:nvSpPr>
        <p:spPr>
          <a:solidFill>
            <a:srgbClr val="FFC000"/>
          </a:solidFill>
          <a:effectLst>
            <a:glow rad="228600">
              <a:schemeClr val="accent6">
                <a:satMod val="175000"/>
                <a:alpha val="40000"/>
              </a:schemeClr>
            </a:glow>
          </a:effectLst>
        </p:spPr>
        <p:txBody>
          <a:bodyPr>
            <a:noAutofit/>
          </a:bodyPr>
          <a:lstStyle/>
          <a:p>
            <a:r>
              <a:rPr lang="cs-CZ" sz="3600" b="1" dirty="0" smtClean="0"/>
              <a:t>Kdy se Ježíš Kristus narodil?</a:t>
            </a:r>
          </a:p>
          <a:p>
            <a:pPr>
              <a:buNone/>
            </a:pPr>
            <a:endParaRPr lang="cs-CZ" sz="3600" dirty="0" smtClean="0"/>
          </a:p>
          <a:p>
            <a:pPr>
              <a:buNone/>
            </a:pPr>
            <a:r>
              <a:rPr lang="cs-CZ" sz="3600" dirty="0" smtClean="0"/>
              <a:t>a, o Vánocích</a:t>
            </a:r>
          </a:p>
          <a:p>
            <a:pPr>
              <a:buNone/>
            </a:pPr>
            <a:r>
              <a:rPr lang="cs-CZ" sz="3600" dirty="0" smtClean="0"/>
              <a:t>b, o Velikonocích</a:t>
            </a:r>
          </a:p>
          <a:p>
            <a:pPr>
              <a:buNone/>
            </a:pPr>
            <a:r>
              <a:rPr lang="cs-CZ" sz="3600" dirty="0" smtClean="0"/>
              <a:t>c, v srpnu</a:t>
            </a:r>
          </a:p>
          <a:p>
            <a:pPr>
              <a:buNone/>
            </a:pPr>
            <a:endParaRPr lang="cs-CZ" sz="3600" dirty="0" smtClean="0"/>
          </a:p>
          <a:p>
            <a:pPr>
              <a:buNone/>
            </a:pPr>
            <a:r>
              <a:rPr lang="cs-CZ" sz="2000" dirty="0" smtClean="0"/>
              <a:t>(Špatné odpovědi škrtni skrytým perem.)</a:t>
            </a:r>
          </a:p>
          <a:p>
            <a:endParaRPr lang="cs-CZ" sz="3600" dirty="0" smtClean="0"/>
          </a:p>
          <a:p>
            <a:endParaRPr lang="cs-CZ" sz="3600" dirty="0" smtClean="0"/>
          </a:p>
        </p:txBody>
      </p:sp>
      <p:pic>
        <p:nvPicPr>
          <p:cNvPr id="4098" name="Picture 2" descr="C:\Temp\Dočasné soubory Internetu\Content.IE5\IDFH0175\MC900404631[1].wmf"/>
          <p:cNvPicPr>
            <a:picLocks noChangeAspect="1" noChangeArrowheads="1"/>
          </p:cNvPicPr>
          <p:nvPr/>
        </p:nvPicPr>
        <p:blipFill>
          <a:blip r:embed="rId2" cstate="print"/>
          <a:srcRect/>
          <a:stretch>
            <a:fillRect/>
          </a:stretch>
        </p:blipFill>
        <p:spPr bwMode="auto">
          <a:xfrm>
            <a:off x="5004047" y="3212976"/>
            <a:ext cx="2565919" cy="2118375"/>
          </a:xfrm>
          <a:prstGeom prst="rect">
            <a:avLst/>
          </a:prstGeom>
          <a:noFill/>
        </p:spPr>
      </p:pic>
      <p:sp>
        <p:nvSpPr>
          <p:cNvPr id="6" name="Šipka doleva 5"/>
          <p:cNvSpPr/>
          <p:nvPr/>
        </p:nvSpPr>
        <p:spPr>
          <a:xfrm>
            <a:off x="1619672" y="6093296"/>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C000"/>
          </a:solidFill>
          <a:effectLst>
            <a:glow rad="228600">
              <a:schemeClr val="accent6">
                <a:satMod val="175000"/>
                <a:alpha val="40000"/>
              </a:schemeClr>
            </a:glow>
          </a:effectLst>
        </p:spPr>
        <p:txBody>
          <a:bodyPr/>
          <a:lstStyle/>
          <a:p>
            <a:r>
              <a:rPr lang="cs-CZ" b="1" dirty="0" smtClean="0"/>
              <a:t>Popeleční středa</a:t>
            </a:r>
            <a:endParaRPr lang="cs-CZ" b="1" dirty="0"/>
          </a:p>
        </p:txBody>
      </p:sp>
      <p:sp>
        <p:nvSpPr>
          <p:cNvPr id="3" name="Zástupný symbol pro obsah 2"/>
          <p:cNvSpPr>
            <a:spLocks noGrp="1"/>
          </p:cNvSpPr>
          <p:nvPr>
            <p:ph idx="1"/>
          </p:nvPr>
        </p:nvSpPr>
        <p:spPr>
          <a:solidFill>
            <a:srgbClr val="FFC000"/>
          </a:solidFill>
          <a:effectLst>
            <a:glow rad="228600">
              <a:schemeClr val="accent6">
                <a:satMod val="175000"/>
                <a:alpha val="40000"/>
              </a:schemeClr>
            </a:glow>
          </a:effectLst>
        </p:spPr>
        <p:txBody>
          <a:bodyPr>
            <a:noAutofit/>
          </a:bodyPr>
          <a:lstStyle/>
          <a:p>
            <a:r>
              <a:rPr lang="cs-CZ" sz="3600" dirty="0" smtClean="0"/>
              <a:t>Popeleční středa je název pro </a:t>
            </a:r>
            <a:r>
              <a:rPr lang="cs-CZ" sz="3600" b="1" dirty="0" smtClean="0"/>
              <a:t>první den postní doby</a:t>
            </a:r>
            <a:r>
              <a:rPr lang="cs-CZ" sz="3600" dirty="0" smtClean="0"/>
              <a:t>.</a:t>
            </a:r>
          </a:p>
          <a:p>
            <a:pPr>
              <a:buNone/>
            </a:pPr>
            <a:r>
              <a:rPr lang="cs-CZ" sz="3600" dirty="0" smtClean="0"/>
              <a:t> </a:t>
            </a:r>
            <a:br>
              <a:rPr lang="cs-CZ" sz="3600" dirty="0" smtClean="0"/>
            </a:br>
            <a:endParaRPr lang="cs-CZ" sz="3600" dirty="0" smtClean="0"/>
          </a:p>
        </p:txBody>
      </p:sp>
      <p:pic>
        <p:nvPicPr>
          <p:cNvPr id="6146" name="Picture 2" descr="C:\Temp\Dočasné soubory Internetu\Content.IE5\9WDJNZ9T\MP900390052[1].jpg"/>
          <p:cNvPicPr>
            <a:picLocks noChangeAspect="1" noChangeArrowheads="1"/>
          </p:cNvPicPr>
          <p:nvPr/>
        </p:nvPicPr>
        <p:blipFill>
          <a:blip r:embed="rId2" cstate="print"/>
          <a:srcRect/>
          <a:stretch>
            <a:fillRect/>
          </a:stretch>
        </p:blipFill>
        <p:spPr bwMode="auto">
          <a:xfrm>
            <a:off x="5004048" y="2492896"/>
            <a:ext cx="3657600" cy="3657600"/>
          </a:xfrm>
          <a:prstGeom prst="rect">
            <a:avLst/>
          </a:prstGeom>
          <a:noFill/>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C000"/>
          </a:solidFill>
          <a:effectLst>
            <a:glow rad="228600">
              <a:schemeClr val="accent6">
                <a:satMod val="175000"/>
                <a:alpha val="40000"/>
              </a:schemeClr>
            </a:glow>
          </a:effectLst>
        </p:spPr>
        <p:txBody>
          <a:bodyPr/>
          <a:lstStyle/>
          <a:p>
            <a:r>
              <a:rPr lang="cs-CZ" b="1" dirty="0" smtClean="0"/>
              <a:t>Květná neděle</a:t>
            </a:r>
            <a:endParaRPr lang="cs-CZ" b="1" dirty="0"/>
          </a:p>
        </p:txBody>
      </p:sp>
      <p:sp>
        <p:nvSpPr>
          <p:cNvPr id="3" name="Zástupný symbol pro obsah 2"/>
          <p:cNvSpPr>
            <a:spLocks noGrp="1"/>
          </p:cNvSpPr>
          <p:nvPr>
            <p:ph idx="1"/>
          </p:nvPr>
        </p:nvSpPr>
        <p:spPr>
          <a:solidFill>
            <a:srgbClr val="FFC000"/>
          </a:solidFill>
          <a:effectLst>
            <a:glow rad="228600">
              <a:schemeClr val="accent6">
                <a:satMod val="175000"/>
                <a:alpha val="40000"/>
              </a:schemeClr>
            </a:glow>
          </a:effectLst>
        </p:spPr>
        <p:txBody>
          <a:bodyPr/>
          <a:lstStyle/>
          <a:p>
            <a:r>
              <a:rPr lang="cs-CZ" sz="4400" dirty="0" smtClean="0"/>
              <a:t>Květná neděle je		     neděle před Velikonocemi</a:t>
            </a:r>
            <a:r>
              <a:rPr lang="cs-CZ" dirty="0" smtClean="0"/>
              <a:t>. </a:t>
            </a:r>
          </a:p>
          <a:p>
            <a:r>
              <a:rPr lang="cs-CZ" sz="4400" dirty="0" smtClean="0"/>
              <a:t>V tento den se připomíná Ježíšův </a:t>
            </a:r>
            <a:r>
              <a:rPr lang="cs-CZ" sz="4400" b="1" dirty="0" smtClean="0"/>
              <a:t>vjezd do Jeruzaléma</a:t>
            </a:r>
            <a:r>
              <a:rPr lang="cs-CZ" sz="4400" dirty="0" smtClean="0"/>
              <a:t>. </a:t>
            </a:r>
            <a:endParaRPr lang="cs-CZ" sz="4400" dirty="0"/>
          </a:p>
        </p:txBody>
      </p:sp>
      <p:sp>
        <p:nvSpPr>
          <p:cNvPr id="7" name="Elipsa 6"/>
          <p:cNvSpPr/>
          <p:nvPr/>
        </p:nvSpPr>
        <p:spPr>
          <a:xfrm>
            <a:off x="4788024" y="1628800"/>
            <a:ext cx="1800200" cy="792088"/>
          </a:xfrm>
          <a:prstGeom prst="ellipse">
            <a:avLst/>
          </a:prstGeom>
        </p:spPr>
        <p:style>
          <a:lnRef idx="1">
            <a:schemeClr val="accent6"/>
          </a:lnRef>
          <a:fillRef idx="3">
            <a:schemeClr val="accent6"/>
          </a:fillRef>
          <a:effectRef idx="2">
            <a:schemeClr val="accent6"/>
          </a:effectRef>
          <a:fontRef idx="minor">
            <a:schemeClr val="lt1"/>
          </a:fontRef>
        </p:style>
        <p:txBody>
          <a:bodyPr rtlCol="0" anchor="ctr"/>
          <a:lstStyle/>
          <a:p>
            <a:pPr algn="ctr"/>
            <a:r>
              <a:rPr lang="cs-CZ" sz="2000" b="1" dirty="0" smtClean="0"/>
              <a:t>115-109=</a:t>
            </a:r>
            <a:endParaRPr lang="cs-CZ" sz="2000" b="1" dirty="0"/>
          </a:p>
        </p:txBody>
      </p:sp>
      <p:pic>
        <p:nvPicPr>
          <p:cNvPr id="5124" name="Picture 4" descr="C:\Temp\Dočasné soubory Internetu\Content.IE5\OU1G3C6J\MC900301300[1].wmf"/>
          <p:cNvPicPr>
            <a:picLocks noChangeAspect="1" noChangeArrowheads="1"/>
          </p:cNvPicPr>
          <p:nvPr/>
        </p:nvPicPr>
        <p:blipFill>
          <a:blip r:embed="rId2" cstate="print"/>
          <a:srcRect/>
          <a:stretch>
            <a:fillRect/>
          </a:stretch>
        </p:blipFill>
        <p:spPr bwMode="auto">
          <a:xfrm>
            <a:off x="5796136" y="3808671"/>
            <a:ext cx="2016224" cy="2291060"/>
          </a:xfrm>
          <a:prstGeom prst="rect">
            <a:avLst/>
          </a:prstGeom>
          <a:noFill/>
        </p:spPr>
      </p:pic>
      <p:sp>
        <p:nvSpPr>
          <p:cNvPr id="8" name="Šipka doleva 7"/>
          <p:cNvSpPr/>
          <p:nvPr/>
        </p:nvSpPr>
        <p:spPr>
          <a:xfrm>
            <a:off x="1619672" y="6093296"/>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C000"/>
          </a:solidFill>
          <a:effectLst>
            <a:glow rad="228600">
              <a:schemeClr val="accent6">
                <a:satMod val="175000"/>
                <a:alpha val="40000"/>
              </a:schemeClr>
            </a:glow>
          </a:effectLst>
        </p:spPr>
        <p:txBody>
          <a:bodyPr/>
          <a:lstStyle/>
          <a:p>
            <a:r>
              <a:rPr lang="cs-CZ" b="1" dirty="0" smtClean="0">
                <a:solidFill>
                  <a:schemeClr val="accent3">
                    <a:lumMod val="75000"/>
                  </a:schemeClr>
                </a:solidFill>
              </a:rPr>
              <a:t>Zelený čtvrtek</a:t>
            </a:r>
            <a:endParaRPr lang="cs-CZ" b="1" dirty="0">
              <a:solidFill>
                <a:schemeClr val="accent3">
                  <a:lumMod val="75000"/>
                </a:schemeClr>
              </a:solidFill>
            </a:endParaRPr>
          </a:p>
        </p:txBody>
      </p:sp>
      <p:sp>
        <p:nvSpPr>
          <p:cNvPr id="3" name="Zástupný symbol pro obsah 2"/>
          <p:cNvSpPr>
            <a:spLocks noGrp="1"/>
          </p:cNvSpPr>
          <p:nvPr>
            <p:ph idx="1"/>
          </p:nvPr>
        </p:nvSpPr>
        <p:spPr>
          <a:solidFill>
            <a:srgbClr val="FFC000"/>
          </a:solidFill>
          <a:effectLst>
            <a:glow rad="228600">
              <a:schemeClr val="accent6">
                <a:satMod val="175000"/>
                <a:alpha val="40000"/>
              </a:schemeClr>
            </a:glow>
          </a:effectLst>
        </p:spPr>
        <p:txBody>
          <a:bodyPr>
            <a:noAutofit/>
          </a:bodyPr>
          <a:lstStyle/>
          <a:p>
            <a:r>
              <a:rPr lang="cs-CZ" sz="4400" dirty="0" smtClean="0"/>
              <a:t>V tento den proběhla Poslední večeře páně.</a:t>
            </a:r>
          </a:p>
          <a:p>
            <a:r>
              <a:rPr lang="cs-CZ" dirty="0" smtClean="0"/>
              <a:t>Přelož slovo čtvrtek do angličtiny:</a:t>
            </a:r>
          </a:p>
          <a:p>
            <a:pPr>
              <a:buNone/>
            </a:pPr>
            <a:r>
              <a:rPr lang="cs-CZ" dirty="0" smtClean="0"/>
              <a:t>a, </a:t>
            </a:r>
            <a:r>
              <a:rPr lang="cs-CZ" dirty="0" err="1" smtClean="0"/>
              <a:t>Monday</a:t>
            </a:r>
            <a:endParaRPr lang="cs-CZ" dirty="0" smtClean="0"/>
          </a:p>
          <a:p>
            <a:pPr>
              <a:buNone/>
            </a:pPr>
            <a:r>
              <a:rPr lang="cs-CZ" dirty="0" smtClean="0"/>
              <a:t>b, </a:t>
            </a:r>
            <a:r>
              <a:rPr lang="cs-CZ" dirty="0" err="1" smtClean="0"/>
              <a:t>Wednesday</a:t>
            </a:r>
            <a:endParaRPr lang="cs-CZ" dirty="0" smtClean="0"/>
          </a:p>
          <a:p>
            <a:pPr>
              <a:buNone/>
            </a:pPr>
            <a:r>
              <a:rPr lang="cs-CZ" dirty="0" smtClean="0"/>
              <a:t>c, </a:t>
            </a:r>
            <a:r>
              <a:rPr lang="cs-CZ" dirty="0" err="1" smtClean="0"/>
              <a:t>Thursday</a:t>
            </a:r>
            <a:endParaRPr lang="cs-CZ" dirty="0" smtClean="0"/>
          </a:p>
          <a:p>
            <a:pPr>
              <a:buNone/>
            </a:pPr>
            <a:endParaRPr lang="cs-CZ" sz="2000" dirty="0" smtClean="0"/>
          </a:p>
          <a:p>
            <a:pPr>
              <a:buNone/>
            </a:pPr>
            <a:r>
              <a:rPr lang="cs-CZ" sz="2000" dirty="0" smtClean="0"/>
              <a:t>(Chybné odpovědi škrtni skrytým perem.)</a:t>
            </a:r>
            <a:r>
              <a:rPr lang="cs-CZ" sz="4400" dirty="0" smtClean="0"/>
              <a:t/>
            </a:r>
            <a:br>
              <a:rPr lang="cs-CZ" sz="4400" dirty="0" smtClean="0"/>
            </a:br>
            <a:endParaRPr lang="cs-CZ" sz="4400" dirty="0" smtClean="0"/>
          </a:p>
        </p:txBody>
      </p:sp>
      <p:sp>
        <p:nvSpPr>
          <p:cNvPr id="5" name="Šipka doleva 4"/>
          <p:cNvSpPr/>
          <p:nvPr/>
        </p:nvSpPr>
        <p:spPr>
          <a:xfrm>
            <a:off x="1619672" y="6093296"/>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C000"/>
          </a:solidFill>
          <a:effectLst>
            <a:glow rad="228600">
              <a:schemeClr val="accent6">
                <a:satMod val="175000"/>
                <a:alpha val="40000"/>
              </a:schemeClr>
            </a:glow>
          </a:effectLst>
        </p:spPr>
        <p:txBody>
          <a:bodyPr/>
          <a:lstStyle/>
          <a:p>
            <a:r>
              <a:rPr lang="cs-CZ" b="1" dirty="0" smtClean="0"/>
              <a:t>Velký pátek</a:t>
            </a:r>
            <a:endParaRPr lang="cs-CZ" b="1" dirty="0"/>
          </a:p>
        </p:txBody>
      </p:sp>
      <p:sp>
        <p:nvSpPr>
          <p:cNvPr id="3" name="Zástupný symbol pro obsah 2"/>
          <p:cNvSpPr>
            <a:spLocks noGrp="1"/>
          </p:cNvSpPr>
          <p:nvPr>
            <p:ph idx="1"/>
          </p:nvPr>
        </p:nvSpPr>
        <p:spPr>
          <a:solidFill>
            <a:srgbClr val="FFC000"/>
          </a:solidFill>
          <a:effectLst>
            <a:glow rad="228600">
              <a:schemeClr val="accent6">
                <a:satMod val="175000"/>
                <a:alpha val="40000"/>
              </a:schemeClr>
            </a:glow>
          </a:effectLst>
        </p:spPr>
        <p:txBody>
          <a:bodyPr>
            <a:noAutofit/>
          </a:bodyPr>
          <a:lstStyle/>
          <a:p>
            <a:r>
              <a:rPr lang="cs-CZ" sz="3600" dirty="0" smtClean="0"/>
              <a:t>V tento den byl Ježíš Kristus </a:t>
            </a:r>
            <a:r>
              <a:rPr lang="cs-CZ" sz="3600" b="1" dirty="0" smtClean="0"/>
              <a:t>ukřižován</a:t>
            </a:r>
            <a:r>
              <a:rPr lang="cs-CZ" sz="3600" dirty="0" smtClean="0"/>
              <a:t>.</a:t>
            </a:r>
          </a:p>
          <a:p>
            <a:pPr>
              <a:buNone/>
            </a:pPr>
            <a:r>
              <a:rPr lang="cs-CZ" sz="3600" dirty="0" smtClean="0"/>
              <a:t/>
            </a:r>
            <a:br>
              <a:rPr lang="cs-CZ" sz="3600" dirty="0" smtClean="0"/>
            </a:br>
            <a:endParaRPr lang="cs-CZ" sz="3600" dirty="0" smtClean="0"/>
          </a:p>
        </p:txBody>
      </p:sp>
      <p:pic>
        <p:nvPicPr>
          <p:cNvPr id="7171" name="Picture 3" descr="C:\Temp\Dočasné soubory Internetu\Content.IE5\IDFH0175\MC900057069[1].wmf"/>
          <p:cNvPicPr>
            <a:picLocks noChangeAspect="1" noChangeArrowheads="1"/>
          </p:cNvPicPr>
          <p:nvPr/>
        </p:nvPicPr>
        <p:blipFill>
          <a:blip r:embed="rId2" cstate="print"/>
          <a:srcRect/>
          <a:stretch>
            <a:fillRect/>
          </a:stretch>
        </p:blipFill>
        <p:spPr bwMode="auto">
          <a:xfrm>
            <a:off x="5292080" y="2400890"/>
            <a:ext cx="2448272" cy="3757404"/>
          </a:xfrm>
          <a:prstGeom prst="rect">
            <a:avLst/>
          </a:prstGeom>
          <a:noFill/>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C000"/>
          </a:solidFill>
          <a:effectLst>
            <a:glow rad="228600">
              <a:schemeClr val="accent6">
                <a:satMod val="175000"/>
                <a:alpha val="40000"/>
              </a:schemeClr>
            </a:glow>
          </a:effectLst>
        </p:spPr>
        <p:txBody>
          <a:bodyPr/>
          <a:lstStyle/>
          <a:p>
            <a:r>
              <a:rPr lang="cs-CZ" b="1" dirty="0" smtClean="0"/>
              <a:t>Bílá sobota, Boží hod velikonoční</a:t>
            </a:r>
            <a:endParaRPr lang="cs-CZ" b="1" dirty="0"/>
          </a:p>
        </p:txBody>
      </p:sp>
      <p:sp>
        <p:nvSpPr>
          <p:cNvPr id="3" name="Zástupný symbol pro obsah 2"/>
          <p:cNvSpPr>
            <a:spLocks noGrp="1"/>
          </p:cNvSpPr>
          <p:nvPr>
            <p:ph idx="1"/>
          </p:nvPr>
        </p:nvSpPr>
        <p:spPr>
          <a:solidFill>
            <a:srgbClr val="FFC000"/>
          </a:solidFill>
          <a:effectLst>
            <a:glow rad="228600">
              <a:schemeClr val="accent6">
                <a:satMod val="175000"/>
                <a:alpha val="40000"/>
              </a:schemeClr>
            </a:glow>
          </a:effectLst>
        </p:spPr>
        <p:txBody>
          <a:bodyPr>
            <a:noAutofit/>
          </a:bodyPr>
          <a:lstStyle/>
          <a:p>
            <a:r>
              <a:rPr lang="cs-CZ" sz="3600" dirty="0" smtClean="0"/>
              <a:t>Na Bílou sobotu je tělo Ježíš Krista </a:t>
            </a:r>
            <a:r>
              <a:rPr lang="cs-CZ" sz="3600" b="1" dirty="0" smtClean="0"/>
              <a:t>uloženo do hrobu</a:t>
            </a:r>
            <a:r>
              <a:rPr lang="cs-CZ" sz="3600" dirty="0" smtClean="0"/>
              <a:t>.</a:t>
            </a:r>
          </a:p>
          <a:p>
            <a:r>
              <a:rPr lang="cs-CZ" sz="3600" dirty="0" smtClean="0"/>
              <a:t>Na Boží hod velikonoční Ježíš Kristus </a:t>
            </a:r>
            <a:r>
              <a:rPr lang="cs-CZ" sz="3600" b="1" dirty="0" smtClean="0"/>
              <a:t>vstává z mrtvých</a:t>
            </a:r>
            <a:r>
              <a:rPr lang="cs-CZ" sz="3600" dirty="0" smtClean="0"/>
              <a:t>. </a:t>
            </a:r>
          </a:p>
        </p:txBody>
      </p:sp>
      <p:pic>
        <p:nvPicPr>
          <p:cNvPr id="8194" name="Picture 2" descr="C:\Temp\Dočasné soubory Internetu\Content.IE5\OU1G3C6J\MC900426156[1].wmf"/>
          <p:cNvPicPr>
            <a:picLocks noChangeAspect="1" noChangeArrowheads="1"/>
          </p:cNvPicPr>
          <p:nvPr/>
        </p:nvPicPr>
        <p:blipFill>
          <a:blip r:embed="rId2" cstate="print"/>
          <a:srcRect/>
          <a:stretch>
            <a:fillRect/>
          </a:stretch>
        </p:blipFill>
        <p:spPr bwMode="auto">
          <a:xfrm>
            <a:off x="5220072" y="3429000"/>
            <a:ext cx="2452056" cy="2664296"/>
          </a:xfrm>
          <a:prstGeom prst="rect">
            <a:avLst/>
          </a:prstGeom>
          <a:noFill/>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C000"/>
          </a:solidFill>
          <a:effectLst>
            <a:glow rad="228600">
              <a:schemeClr val="accent6">
                <a:satMod val="175000"/>
                <a:alpha val="40000"/>
              </a:schemeClr>
            </a:glow>
          </a:effectLst>
        </p:spPr>
        <p:txBody>
          <a:bodyPr/>
          <a:lstStyle/>
          <a:p>
            <a:r>
              <a:rPr lang="cs-CZ" b="1" dirty="0" smtClean="0"/>
              <a:t>Velikonoční tradice</a:t>
            </a:r>
            <a:endParaRPr lang="cs-CZ" b="1" dirty="0"/>
          </a:p>
        </p:txBody>
      </p:sp>
      <p:sp>
        <p:nvSpPr>
          <p:cNvPr id="3" name="Zástupný symbol pro obsah 2"/>
          <p:cNvSpPr>
            <a:spLocks noGrp="1"/>
          </p:cNvSpPr>
          <p:nvPr>
            <p:ph idx="1"/>
          </p:nvPr>
        </p:nvSpPr>
        <p:spPr>
          <a:solidFill>
            <a:srgbClr val="FFC000"/>
          </a:solidFill>
          <a:effectLst>
            <a:glow rad="228600">
              <a:schemeClr val="accent6">
                <a:satMod val="175000"/>
                <a:alpha val="40000"/>
              </a:schemeClr>
            </a:glow>
          </a:effectLst>
        </p:spPr>
        <p:txBody>
          <a:bodyPr>
            <a:noAutofit/>
          </a:bodyPr>
          <a:lstStyle/>
          <a:p>
            <a:r>
              <a:rPr lang="cs-CZ" sz="4400" dirty="0" smtClean="0"/>
              <a:t/>
            </a:r>
            <a:br>
              <a:rPr lang="cs-CZ" sz="4400" dirty="0" smtClean="0"/>
            </a:br>
            <a:r>
              <a:rPr lang="cs-CZ" sz="4400" dirty="0" smtClean="0"/>
              <a:t>_______</a:t>
            </a:r>
          </a:p>
          <a:p>
            <a:endParaRPr lang="cs-CZ" sz="4400" dirty="0" smtClean="0"/>
          </a:p>
          <a:p>
            <a:endParaRPr lang="cs-CZ" sz="4400" dirty="0" smtClean="0"/>
          </a:p>
        </p:txBody>
      </p:sp>
      <p:pic>
        <p:nvPicPr>
          <p:cNvPr id="9221" name="Picture 5" descr="C:\Temp\Dočasné soubory Internetu\Content.IE5\N50ESNEL\MP900382946[1].jpg"/>
          <p:cNvPicPr>
            <a:picLocks noChangeAspect="1" noChangeArrowheads="1"/>
          </p:cNvPicPr>
          <p:nvPr/>
        </p:nvPicPr>
        <p:blipFill>
          <a:blip r:embed="rId3" cstate="print"/>
          <a:srcRect/>
          <a:stretch>
            <a:fillRect/>
          </a:stretch>
        </p:blipFill>
        <p:spPr bwMode="auto">
          <a:xfrm>
            <a:off x="539552" y="1628800"/>
            <a:ext cx="2808312" cy="2005937"/>
          </a:xfrm>
          <a:prstGeom prst="rect">
            <a:avLst/>
          </a:prstGeom>
          <a:noFill/>
        </p:spPr>
      </p:pic>
      <p:pic>
        <p:nvPicPr>
          <p:cNvPr id="9223" name="Picture 7" descr="C:\Temp\Dočasné soubory Internetu\Content.IE5\IDFH0175\MC900194052[1].wmf"/>
          <p:cNvPicPr>
            <a:picLocks noChangeAspect="1" noChangeArrowheads="1"/>
          </p:cNvPicPr>
          <p:nvPr/>
        </p:nvPicPr>
        <p:blipFill>
          <a:blip r:embed="rId4" cstate="print"/>
          <a:srcRect/>
          <a:stretch>
            <a:fillRect/>
          </a:stretch>
        </p:blipFill>
        <p:spPr bwMode="auto">
          <a:xfrm>
            <a:off x="467544" y="3717032"/>
            <a:ext cx="2695834" cy="2163808"/>
          </a:xfrm>
          <a:prstGeom prst="rect">
            <a:avLst/>
          </a:prstGeom>
          <a:noFill/>
        </p:spPr>
      </p:pic>
      <p:pic>
        <p:nvPicPr>
          <p:cNvPr id="9224" name="Picture 8" descr="C:\Temp\Dočasné soubory Internetu\Content.IE5\9WDJNZ9T\MC900079207[1].wmf"/>
          <p:cNvPicPr>
            <a:picLocks noChangeAspect="1" noChangeArrowheads="1"/>
          </p:cNvPicPr>
          <p:nvPr/>
        </p:nvPicPr>
        <p:blipFill>
          <a:blip r:embed="rId5" cstate="print"/>
          <a:srcRect/>
          <a:stretch>
            <a:fillRect/>
          </a:stretch>
        </p:blipFill>
        <p:spPr bwMode="auto">
          <a:xfrm>
            <a:off x="3491880" y="2276872"/>
            <a:ext cx="2667305" cy="2441448"/>
          </a:xfrm>
          <a:prstGeom prst="rect">
            <a:avLst/>
          </a:prstGeom>
          <a:noFill/>
        </p:spPr>
      </p:pic>
      <p:pic>
        <p:nvPicPr>
          <p:cNvPr id="9225" name="Picture 9" descr="C:\Temp\Dočasné soubory Internetu\Content.IE5\IDFH0175\MC900287384[1].wmf"/>
          <p:cNvPicPr>
            <a:picLocks noChangeAspect="1" noChangeArrowheads="1"/>
          </p:cNvPicPr>
          <p:nvPr/>
        </p:nvPicPr>
        <p:blipFill>
          <a:blip r:embed="rId6" cstate="print"/>
          <a:srcRect/>
          <a:stretch>
            <a:fillRect/>
          </a:stretch>
        </p:blipFill>
        <p:spPr bwMode="auto">
          <a:xfrm>
            <a:off x="6516216" y="2708920"/>
            <a:ext cx="2088232" cy="2762919"/>
          </a:xfrm>
          <a:prstGeom prst="rect">
            <a:avLst/>
          </a:prstGeom>
          <a:noFill/>
        </p:spPr>
      </p:pic>
      <p:sp>
        <p:nvSpPr>
          <p:cNvPr id="9" name="Tlačítko akce: Nápověda 8">
            <a:hlinkClick r:id="" action="ppaction://noaction" highlightClick="1"/>
          </p:cNvPr>
          <p:cNvSpPr/>
          <p:nvPr/>
        </p:nvSpPr>
        <p:spPr>
          <a:xfrm>
            <a:off x="7668344" y="332656"/>
            <a:ext cx="1042416" cy="1042416"/>
          </a:xfrm>
          <a:prstGeom prst="actionButtonHelp">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13" presetClass="entr" presetSubtype="32" fill="hold" nodeType="clickEffect">
                                  <p:stCondLst>
                                    <p:cond delay="0"/>
                                  </p:stCondLst>
                                  <p:childTnLst>
                                    <p:set>
                                      <p:cBhvr>
                                        <p:cTn id="6" dur="1" fill="hold">
                                          <p:stCondLst>
                                            <p:cond delay="0"/>
                                          </p:stCondLst>
                                        </p:cTn>
                                        <p:tgtEl>
                                          <p:spTgt spid="9221"/>
                                        </p:tgtEl>
                                        <p:attrNameLst>
                                          <p:attrName>style.visibility</p:attrName>
                                        </p:attrNameLst>
                                      </p:cBhvr>
                                      <p:to>
                                        <p:strVal val="visible"/>
                                      </p:to>
                                    </p:set>
                                    <p:animEffect transition="in" filter="plus(out)">
                                      <p:cBhvr>
                                        <p:cTn id="7" dur="5000"/>
                                        <p:tgtEl>
                                          <p:spTgt spid="9221"/>
                                        </p:tgtEl>
                                      </p:cBhvr>
                                    </p:animEffect>
                                  </p:childTnLst>
                                  <p:subTnLst>
                                    <p:audio>
                                      <p:cMediaNode>
                                        <p:cTn display="0" masterRel="sameClick">
                                          <p:stCondLst>
                                            <p:cond evt="begin" delay="0">
                                              <p:tn val="5"/>
                                            </p:cond>
                                          </p:stCondLst>
                                          <p:endCondLst>
                                            <p:cond evt="onStopAudio" delay="0">
                                              <p:tgtEl>
                                                <p:sldTgt/>
                                              </p:tgtEl>
                                            </p:cond>
                                          </p:endCondLst>
                                        </p:cTn>
                                        <p:tgtEl>
                                          <p:sndTgt r:embed="rId2" name="chimes.wav"/>
                                        </p:tgtEl>
                                      </p:cMediaNode>
                                    </p:audio>
                                  </p:subTnLst>
                                </p:cTn>
                              </p:par>
                            </p:childTnLst>
                          </p:cTn>
                        </p:par>
                      </p:childTnLst>
                    </p:cTn>
                  </p:par>
                  <p:par>
                    <p:cTn id="8" fill="hold">
                      <p:stCondLst>
                        <p:cond delay="indefinite"/>
                      </p:stCondLst>
                      <p:childTnLst>
                        <p:par>
                          <p:cTn id="9" fill="hold">
                            <p:stCondLst>
                              <p:cond delay="0"/>
                            </p:stCondLst>
                            <p:childTnLst>
                              <p:par>
                                <p:cTn id="10" presetID="13" presetClass="entr" presetSubtype="32" fill="hold" nodeType="clickEffect">
                                  <p:stCondLst>
                                    <p:cond delay="0"/>
                                  </p:stCondLst>
                                  <p:childTnLst>
                                    <p:set>
                                      <p:cBhvr>
                                        <p:cTn id="11" dur="1" fill="hold">
                                          <p:stCondLst>
                                            <p:cond delay="0"/>
                                          </p:stCondLst>
                                        </p:cTn>
                                        <p:tgtEl>
                                          <p:spTgt spid="9224"/>
                                        </p:tgtEl>
                                        <p:attrNameLst>
                                          <p:attrName>style.visibility</p:attrName>
                                        </p:attrNameLst>
                                      </p:cBhvr>
                                      <p:to>
                                        <p:strVal val="visible"/>
                                      </p:to>
                                    </p:set>
                                    <p:animEffect transition="in" filter="plus(out)">
                                      <p:cBhvr>
                                        <p:cTn id="12" dur="5000"/>
                                        <p:tgtEl>
                                          <p:spTgt spid="9224"/>
                                        </p:tgtEl>
                                      </p:cBhvr>
                                    </p:animEffect>
                                  </p:childTnLst>
                                  <p:subTnLst>
                                    <p:audio>
                                      <p:cMediaNode>
                                        <p:cTn display="0" masterRel="sameClick">
                                          <p:stCondLst>
                                            <p:cond evt="begin" delay="0">
                                              <p:tn val="10"/>
                                            </p:cond>
                                          </p:stCondLst>
                                          <p:endCondLst>
                                            <p:cond evt="onStopAudio" delay="0">
                                              <p:tgtEl>
                                                <p:sldTgt/>
                                              </p:tgtEl>
                                            </p:cond>
                                          </p:endCondLst>
                                        </p:cTn>
                                        <p:tgtEl>
                                          <p:sndTgt r:embed="rId2" name="chimes.wav"/>
                                        </p:tgtEl>
                                      </p:cMediaNode>
                                    </p:audio>
                                  </p:subTnLst>
                                </p:cTn>
                              </p:par>
                            </p:childTnLst>
                          </p:cTn>
                        </p:par>
                      </p:childTnLst>
                    </p:cTn>
                  </p:par>
                  <p:par>
                    <p:cTn id="13" fill="hold">
                      <p:stCondLst>
                        <p:cond delay="indefinite"/>
                      </p:stCondLst>
                      <p:childTnLst>
                        <p:par>
                          <p:cTn id="14" fill="hold">
                            <p:stCondLst>
                              <p:cond delay="0"/>
                            </p:stCondLst>
                            <p:childTnLst>
                              <p:par>
                                <p:cTn id="15" presetID="13" presetClass="entr" presetSubtype="32" fill="hold" nodeType="clickEffect">
                                  <p:stCondLst>
                                    <p:cond delay="0"/>
                                  </p:stCondLst>
                                  <p:childTnLst>
                                    <p:set>
                                      <p:cBhvr>
                                        <p:cTn id="16" dur="1" fill="hold">
                                          <p:stCondLst>
                                            <p:cond delay="0"/>
                                          </p:stCondLst>
                                        </p:cTn>
                                        <p:tgtEl>
                                          <p:spTgt spid="9225"/>
                                        </p:tgtEl>
                                        <p:attrNameLst>
                                          <p:attrName>style.visibility</p:attrName>
                                        </p:attrNameLst>
                                      </p:cBhvr>
                                      <p:to>
                                        <p:strVal val="visible"/>
                                      </p:to>
                                    </p:set>
                                    <p:animEffect transition="in" filter="plus(out)">
                                      <p:cBhvr>
                                        <p:cTn id="17" dur="5000"/>
                                        <p:tgtEl>
                                          <p:spTgt spid="9225"/>
                                        </p:tgtEl>
                                      </p:cBhvr>
                                    </p:animEffect>
                                  </p:childTnLst>
                                  <p:subTnLst>
                                    <p:audio>
                                      <p:cMediaNode>
                                        <p:cTn display="0" masterRel="sameClick">
                                          <p:stCondLst>
                                            <p:cond evt="begin" delay="0">
                                              <p:tn val="15"/>
                                            </p:cond>
                                          </p:stCondLst>
                                          <p:endCondLst>
                                            <p:cond evt="onStopAudio" delay="0">
                                              <p:tgtEl>
                                                <p:sldTgt/>
                                              </p:tgtEl>
                                            </p:cond>
                                          </p:endCondLst>
                                        </p:cTn>
                                        <p:tgtEl>
                                          <p:sndTgt r:embed="rId2" name="chimes.wav"/>
                                        </p:tgtEl>
                                      </p:cMediaNode>
                                    </p:audio>
                                  </p:subTnLst>
                                </p:cTn>
                              </p:par>
                            </p:childTnLst>
                          </p:cTn>
                        </p:par>
                      </p:childTnLst>
                    </p:cTn>
                  </p:par>
                  <p:par>
                    <p:cTn id="18" fill="hold">
                      <p:stCondLst>
                        <p:cond delay="indefinite"/>
                      </p:stCondLst>
                      <p:childTnLst>
                        <p:par>
                          <p:cTn id="19" fill="hold">
                            <p:stCondLst>
                              <p:cond delay="0"/>
                            </p:stCondLst>
                            <p:childTnLst>
                              <p:par>
                                <p:cTn id="20" presetID="13" presetClass="entr" presetSubtype="32" fill="hold" nodeType="clickEffect">
                                  <p:stCondLst>
                                    <p:cond delay="0"/>
                                  </p:stCondLst>
                                  <p:childTnLst>
                                    <p:set>
                                      <p:cBhvr>
                                        <p:cTn id="21" dur="1" fill="hold">
                                          <p:stCondLst>
                                            <p:cond delay="0"/>
                                          </p:stCondLst>
                                        </p:cTn>
                                        <p:tgtEl>
                                          <p:spTgt spid="9223"/>
                                        </p:tgtEl>
                                        <p:attrNameLst>
                                          <p:attrName>style.visibility</p:attrName>
                                        </p:attrNameLst>
                                      </p:cBhvr>
                                      <p:to>
                                        <p:strVal val="visible"/>
                                      </p:to>
                                    </p:set>
                                    <p:animEffect transition="in" filter="plus(out)">
                                      <p:cBhvr>
                                        <p:cTn id="22" dur="5000"/>
                                        <p:tgtEl>
                                          <p:spTgt spid="9223"/>
                                        </p:tgtEl>
                                      </p:cBhvr>
                                    </p:animEffect>
                                  </p:childTnLst>
                                  <p:subTnLst>
                                    <p:audio>
                                      <p:cMediaNode>
                                        <p:cTn display="0" masterRel="sameClick">
                                          <p:stCondLst>
                                            <p:cond evt="begin" delay="0">
                                              <p:tn val="20"/>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9"/>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79512" y="836712"/>
            <a:ext cx="8568952" cy="2308324"/>
          </a:xfrm>
          <a:prstGeom prst="rect">
            <a:avLst/>
          </a:prstGeom>
          <a:noFill/>
        </p:spPr>
        <p:txBody>
          <a:bodyPr wrap="square" rtlCol="0">
            <a:spAutoFit/>
          </a:bodyPr>
          <a:lstStyle/>
          <a:p>
            <a:r>
              <a:rPr lang="cs-CZ" dirty="0" smtClean="0"/>
              <a:t>Zdroje obrázků:</a:t>
            </a:r>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p:txBody>
      </p:sp>
      <p:sp>
        <p:nvSpPr>
          <p:cNvPr id="3" name="Obdélník 2"/>
          <p:cNvSpPr/>
          <p:nvPr/>
        </p:nvSpPr>
        <p:spPr>
          <a:xfrm>
            <a:off x="611560" y="3068960"/>
            <a:ext cx="8208912" cy="646331"/>
          </a:xfrm>
          <a:prstGeom prst="rect">
            <a:avLst/>
          </a:prstGeom>
        </p:spPr>
        <p:txBody>
          <a:bodyPr wrap="square">
            <a:spAutoFit/>
          </a:bodyPr>
          <a:lstStyle/>
          <a:p>
            <a:endParaRPr lang="cs-CZ" b="1" dirty="0" smtClean="0"/>
          </a:p>
          <a:p>
            <a:endParaRPr lang="cs-CZ" dirty="0"/>
          </a:p>
        </p:txBody>
      </p:sp>
      <p:sp>
        <p:nvSpPr>
          <p:cNvPr id="4" name="Obdélník 3"/>
          <p:cNvSpPr/>
          <p:nvPr/>
        </p:nvSpPr>
        <p:spPr>
          <a:xfrm>
            <a:off x="251520" y="1340768"/>
            <a:ext cx="7488832" cy="646331"/>
          </a:xfrm>
          <a:prstGeom prst="rect">
            <a:avLst/>
          </a:prstGeom>
        </p:spPr>
        <p:txBody>
          <a:bodyPr wrap="square">
            <a:spAutoFit/>
          </a:bodyPr>
          <a:lstStyle/>
          <a:p>
            <a:r>
              <a:rPr lang="cs-CZ" dirty="0" smtClean="0">
                <a:hlinkClick r:id="rId2"/>
              </a:rPr>
              <a:t>http://office.</a:t>
            </a:r>
            <a:r>
              <a:rPr lang="cs-CZ" dirty="0" err="1" smtClean="0">
                <a:hlinkClick r:id="rId2"/>
              </a:rPr>
              <a:t>microsoft.com</a:t>
            </a:r>
            <a:r>
              <a:rPr lang="cs-CZ" smtClean="0">
                <a:hlinkClick r:id="rId2"/>
              </a:rPr>
              <a:t>/klipart</a:t>
            </a:r>
            <a:endParaRPr lang="cs-CZ" smtClean="0"/>
          </a:p>
          <a:p>
            <a:endParaRPr lang="cs-CZ"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396</Words>
  <Application>Microsoft Office PowerPoint</Application>
  <PresentationFormat>Předvádění na obrazovce (4:3)</PresentationFormat>
  <Paragraphs>92</Paragraphs>
  <Slides>15</Slides>
  <Notes>0</Notes>
  <HiddenSlides>0</HiddenSlides>
  <MMClips>0</MMClips>
  <ScaleCrop>false</ScaleCrop>
  <HeadingPairs>
    <vt:vector size="4" baseType="variant">
      <vt:variant>
        <vt:lpstr>Motiv</vt:lpstr>
      </vt:variant>
      <vt:variant>
        <vt:i4>1</vt:i4>
      </vt:variant>
      <vt:variant>
        <vt:lpstr>Nadpisy snímků</vt:lpstr>
      </vt:variant>
      <vt:variant>
        <vt:i4>15</vt:i4>
      </vt:variant>
    </vt:vector>
  </HeadingPairs>
  <TitlesOfParts>
    <vt:vector size="16" baseType="lpstr">
      <vt:lpstr>Motiv sady Office</vt:lpstr>
      <vt:lpstr>Velikonoce VY_32_INOVACE_1B_08 Číslo projektu: CZ.1.07/1.4.00/21.1101</vt:lpstr>
      <vt:lpstr>Prezentace aplikace PowerPoint</vt:lpstr>
      <vt:lpstr>Velikonoce</vt:lpstr>
      <vt:lpstr>Velikonoce</vt:lpstr>
      <vt:lpstr>Velikonoce</vt:lpstr>
      <vt:lpstr>Ježíš Kristus</vt:lpstr>
      <vt:lpstr>Co oslavujeme o Velikonocích?</vt:lpstr>
      <vt:lpstr>Narození Ježíše Krista</vt:lpstr>
      <vt:lpstr>Popeleční středa</vt:lpstr>
      <vt:lpstr>Květná neděle</vt:lpstr>
      <vt:lpstr>Zelený čtvrtek</vt:lpstr>
      <vt:lpstr>Velký pátek</vt:lpstr>
      <vt:lpstr>Bílá sobota, Boží hod velikonoční</vt:lpstr>
      <vt:lpstr>Velikonoční tradice</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Velikonoce VY_32_INOVACE_1B_08 Číslo projektu: CZ.1.07/1.5.00/34.1056</dc:title>
  <dc:creator>Iva</dc:creator>
  <cp:lastModifiedBy>uzivatel</cp:lastModifiedBy>
  <cp:revision>3</cp:revision>
  <dcterms:created xsi:type="dcterms:W3CDTF">2011-08-11T09:00:01Z</dcterms:created>
  <dcterms:modified xsi:type="dcterms:W3CDTF">2013-01-25T10:56:50Z</dcterms:modified>
</cp:coreProperties>
</file>