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61" r:id="rId4"/>
    <p:sldId id="256" r:id="rId5"/>
    <p:sldId id="259" r:id="rId6"/>
    <p:sldId id="260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72" y="-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81BB-3A18-4B34-B8FF-E045348C3D79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DAC29C-BAEF-438E-846C-9EC9E414685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81BB-3A18-4B34-B8FF-E045348C3D79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AC29C-BAEF-438E-846C-9EC9E4146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81BB-3A18-4B34-B8FF-E045348C3D79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AC29C-BAEF-438E-846C-9EC9E414685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81BB-3A18-4B34-B8FF-E045348C3D79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AC29C-BAEF-438E-846C-9EC9E414685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81BB-3A18-4B34-B8FF-E045348C3D79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AC29C-BAEF-438E-846C-9EC9E414685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81BB-3A18-4B34-B8FF-E045348C3D79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AC29C-BAEF-438E-846C-9EC9E4146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81BB-3A18-4B34-B8FF-E045348C3D79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AC29C-BAEF-438E-846C-9EC9E4146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81BB-3A18-4B34-B8FF-E045348C3D79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AC29C-BAEF-438E-846C-9EC9E4146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81BB-3A18-4B34-B8FF-E045348C3D79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AC29C-BAEF-438E-846C-9EC9E4146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81BB-3A18-4B34-B8FF-E045348C3D79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AC29C-BAEF-438E-846C-9EC9E4146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81BB-3A18-4B34-B8FF-E045348C3D79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AC29C-BAEF-438E-846C-9EC9E4146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42D81BB-3A18-4B34-B8FF-E045348C3D79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3DAC29C-BAEF-438E-846C-9EC9E414685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484313"/>
            <a:ext cx="8229600" cy="45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VY_32_INOVACE_01_OV9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Omezení vlastnického práva</a:t>
            </a:r>
            <a:endParaRPr lang="cs-CZ" sz="18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Vysvětlení pojmů – věcné břemeno, zástavní a </a:t>
            </a:r>
            <a:r>
              <a:rPr lang="cs-CZ" sz="1600" smtClean="0">
                <a:solidFill>
                  <a:schemeClr val="tx2"/>
                </a:solidFill>
              </a:rPr>
              <a:t>zadržovací 	právo.</a:t>
            </a:r>
            <a:endParaRPr lang="cs-CZ" sz="2000" dirty="0" smtClean="0">
              <a:solidFill>
                <a:schemeClr val="tx2"/>
              </a:solidFill>
            </a:endParaRPr>
          </a:p>
        </p:txBody>
      </p:sp>
      <p:pic>
        <p:nvPicPr>
          <p:cNvPr id="307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274638"/>
            <a:ext cx="7489825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642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556792"/>
            <a:ext cx="7772400" cy="2599929"/>
          </a:xfrm>
        </p:spPr>
        <p:txBody>
          <a:bodyPr/>
          <a:lstStyle/>
          <a:p>
            <a:pPr eaLnBrk="1" hangingPunct="1"/>
            <a:r>
              <a:rPr lang="cs-CZ" sz="6000" dirty="0" smtClean="0"/>
              <a:t>OMEZENÍ VLASTNICKÉHO PRÁVA</a:t>
            </a:r>
            <a:endParaRPr lang="cs-CZ" sz="6000" dirty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4653136"/>
            <a:ext cx="6400800" cy="636240"/>
          </a:xfrm>
        </p:spPr>
        <p:txBody>
          <a:bodyPr/>
          <a:lstStyle/>
          <a:p>
            <a:pPr eaLnBrk="1" hangingPunct="1"/>
            <a:r>
              <a:rPr lang="cs-CZ" dirty="0" smtClean="0"/>
              <a:t>Majetek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83098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23528"/>
          </a:xfrm>
        </p:spPr>
        <p:txBody>
          <a:bodyPr/>
          <a:lstStyle/>
          <a:p>
            <a:r>
              <a:rPr lang="cs-CZ" dirty="0" smtClean="0"/>
              <a:t>Tři druhy omezení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628800"/>
            <a:ext cx="8229600" cy="3052935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Věcné břemeno</a:t>
            </a:r>
          </a:p>
          <a:p>
            <a:endParaRPr lang="cs-CZ" sz="4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Zástavní právo</a:t>
            </a:r>
          </a:p>
          <a:p>
            <a:endParaRPr lang="cs-CZ" sz="4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Zadržovací právo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Jana\AppData\Local\Microsoft\Windows\Temporary Internet Files\Content.IE5\D8WAM9BZ\MC9002958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9897" y="2204864"/>
            <a:ext cx="2335794" cy="2732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5356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Věcné břemeno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3384376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 nemovitostem</a:t>
            </a:r>
          </a:p>
          <a:p>
            <a:pPr>
              <a:buFontTx/>
              <a:buChar char="-"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apsáno v katastru nemovitostí</a:t>
            </a:r>
          </a:p>
          <a:p>
            <a:pPr>
              <a:buFontTx/>
              <a:buChar char="-"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ovinnost nechat někoho nemovitost používat</a:t>
            </a:r>
          </a:p>
          <a:p>
            <a:pPr lvl="1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např. nechat souseda procházet na svůj pozemek přes cestu, kterou vlastním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Jana\AppData\Local\Microsoft\Windows\Temporary Internet Files\Content.IE5\B0F08IYI\MC900308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39" y="1628800"/>
            <a:ext cx="1824273" cy="166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26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89248"/>
            <a:ext cx="8229600" cy="1123528"/>
          </a:xfrm>
        </p:spPr>
        <p:txBody>
          <a:bodyPr/>
          <a:lstStyle/>
          <a:p>
            <a:r>
              <a:rPr lang="cs-CZ" dirty="0" smtClean="0"/>
              <a:t>Zástavní právo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205064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ajetek movitý i nemovitý</a:t>
            </a:r>
          </a:p>
          <a:p>
            <a:pPr lvl="1"/>
            <a:r>
              <a: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movitý – věc do úschovy</a:t>
            </a:r>
          </a:p>
          <a:p>
            <a:pPr lvl="1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nemovitý – zápis v katastru nemovitostí</a:t>
            </a:r>
          </a:p>
          <a:p>
            <a:pPr>
              <a:buFontTx/>
              <a:buChar char="-"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boustranná dohoda</a:t>
            </a:r>
          </a:p>
          <a:p>
            <a:pPr>
              <a:buFontTx/>
              <a:buChar char="-"/>
            </a:pP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 majetkem nelze svobodně nakládat</a:t>
            </a:r>
          </a:p>
          <a:p>
            <a:pPr lvl="1"/>
            <a:r>
              <a: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např. úvěr, hypotéka</a:t>
            </a:r>
          </a:p>
        </p:txBody>
      </p:sp>
      <p:pic>
        <p:nvPicPr>
          <p:cNvPr id="2051" name="Picture 3" descr="C:\Users\Jana\AppData\Local\Microsoft\Windows\Temporary Internet Files\Content.IE5\3SI3NPYL\MC9001859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12776"/>
            <a:ext cx="1827886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2364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89248"/>
            <a:ext cx="8229600" cy="1123528"/>
          </a:xfrm>
        </p:spPr>
        <p:txBody>
          <a:bodyPr/>
          <a:lstStyle/>
          <a:p>
            <a:r>
              <a:rPr lang="cs-CZ" dirty="0" smtClean="0"/>
              <a:t>Zadržovací právo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65104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movitý majetek</a:t>
            </a:r>
          </a:p>
          <a:p>
            <a:pPr>
              <a:buFontTx/>
              <a:buChar char="-"/>
            </a:pP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jednostranný akt</a:t>
            </a:r>
          </a:p>
          <a:p>
            <a:pPr>
              <a:buFontTx/>
              <a:buChar char="-"/>
            </a:pP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věřitel zadrží majetek, dokud nedojde ke splacení dluhu či poskytnutí dostatečné jistiny</a:t>
            </a:r>
          </a:p>
          <a:p>
            <a:pPr lvl="1"/>
            <a:r>
              <a: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např. opravář zadrží opravenou lednici, dokud zákazník nezaplatí</a:t>
            </a:r>
          </a:p>
        </p:txBody>
      </p:sp>
      <p:pic>
        <p:nvPicPr>
          <p:cNvPr id="3075" name="Picture 3" descr="C:\Users\Jana\AppData\Local\Microsoft\Windows\Temporary Internet Files\Content.IE5\D8WAM9BZ\MC900359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96752"/>
            <a:ext cx="1756562" cy="188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3177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5152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742950" indent="-742950" algn="just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Zamysli se nad tím, proč musí být v některých případech vlastnické právo omezeno. Uveď konkrétní příklady.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Např.:</a:t>
            </a:r>
          </a:p>
          <a:p>
            <a:pPr marL="0" indent="0">
              <a:buNone/>
            </a:pPr>
            <a:r>
              <a:rPr lang="cs-CZ" sz="3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ako jistota pro ty, kteří vynaložili jisté finanční prostředky – např. banka, řemeslník, obchodník 	</a:t>
            </a:r>
          </a:p>
          <a:p>
            <a:pPr marL="0" indent="0">
              <a:buNone/>
            </a:pP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k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zajištění řádného užívání svého pozemku – např. soused, obec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Jana\AppData\Local\Microsoft\Windows\Temporary Internet Files\Content.IE5\B0F08IYI\MC900090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562423"/>
            <a:ext cx="1496391" cy="109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349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5152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indent="-742950" algn="just">
              <a:buFont typeface="+mj-lt"/>
              <a:buAutoNum type="arabicPeriod" startAt="2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Jakého typu omezení vlastnického práva použije banka, která ti poskytla úvěr na vybudování firmy?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>
              <a:buNone/>
            </a:pPr>
            <a:r>
              <a:rPr lang="cs-CZ" sz="3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Zástavního práva.	</a:t>
            </a:r>
          </a:p>
          <a:p>
            <a:pPr marL="0" indent="0">
              <a:buNone/>
            </a:pP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</p:txBody>
      </p:sp>
      <p:pic>
        <p:nvPicPr>
          <p:cNvPr id="7170" name="Picture 2" descr="C:\Users\Jana\AppData\Local\Microsoft\Windows\Temporary Internet Files\Content.IE5\3SI3NPYL\MC9000245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34776"/>
            <a:ext cx="1923209" cy="1733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04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5152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indent="-742950" algn="just">
              <a:buFont typeface="+mj-lt"/>
              <a:buAutoNum type="arabicPeriod" startAt="3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Rodiče ti věnovali dům, ale vymínili si, že v něm dožijí. O jaké omezení vlastnického práva se jedná?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>
              <a:buNone/>
            </a:pPr>
            <a:r>
              <a:rPr lang="cs-CZ" sz="3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Věcné břemeno.	</a:t>
            </a:r>
          </a:p>
          <a:p>
            <a:pPr marL="0" indent="0">
              <a:buNone/>
            </a:pP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</p:txBody>
      </p:sp>
      <p:pic>
        <p:nvPicPr>
          <p:cNvPr id="8195" name="Picture 3" descr="C:\Users\Jana\AppData\Local\Microsoft\Windows\Temporary Internet Files\Content.IE5\D8WAM9BZ\MC900089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49080"/>
            <a:ext cx="1727302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003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5152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 fontScale="92500"/>
          </a:bodyPr>
          <a:lstStyle/>
          <a:p>
            <a:pPr marL="742950" indent="-742950" algn="just">
              <a:buFont typeface="+mj-lt"/>
              <a:buAutoNum type="arabicPeriod" startAt="4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Pronajímáš byt, nájemce se stěhuje a dluží na nájemném. Máš právo zadržet jeho nábytek či jiné vybavení bytu?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>
              <a:buNone/>
            </a:pPr>
            <a:r>
              <a:rPr lang="cs-CZ" sz="3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Ano.	Nutno ale nechat do 8 dnů sepsat zadržené věci soudním vykonavatelem.</a:t>
            </a:r>
          </a:p>
          <a:p>
            <a:pPr marL="0" indent="0">
              <a:buNone/>
            </a:pP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pozn. soudní vykonavatel – zaměstnanec soudu, nikoli exekutor</a:t>
            </a:r>
            <a:endParaRPr lang="cs-CZ" sz="2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20" name="Picture 4" descr="C:\Users\Jana\AppData\Local\Microsoft\Windows\Temporary Internet Files\Content.IE5\D8WAM9BZ\MC9002328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6672"/>
            <a:ext cx="2399168" cy="1756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402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kliparty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1900808"/>
          </a:xfrm>
        </p:spPr>
        <p:txBody>
          <a:bodyPr/>
          <a:lstStyle/>
          <a:p>
            <a:pPr marL="0" lvl="0" indent="0" algn="just" fontAlgn="base">
              <a:spcAft>
                <a:spcPct val="0"/>
              </a:spcAft>
              <a:buClr>
                <a:srgbClr val="00007D"/>
              </a:buClr>
              <a:buSzPct val="75000"/>
              <a:buNone/>
            </a:pPr>
            <a:r>
              <a:rPr lang="cs-CZ" sz="3200" kern="0" dirty="0" smtClean="0">
                <a:solidFill>
                  <a:srgbClr val="000000"/>
                </a:solidFill>
                <a:latin typeface="Arial"/>
              </a:rPr>
              <a:t>	Všechny </a:t>
            </a:r>
            <a:r>
              <a:rPr lang="cs-CZ" sz="3200" kern="0" dirty="0">
                <a:solidFill>
                  <a:srgbClr val="000000"/>
                </a:solidFill>
                <a:latin typeface="Arial"/>
              </a:rPr>
              <a:t>použité kliparty jsou z volně dostupných sad programu PowerPoint společnosti Microsoft.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Jana\AppData\Local\Microsoft\Windows\Temporary Internet Files\Content.IE5\D8WAM9BZ\MC9002958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77072"/>
            <a:ext cx="1543706" cy="1805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7447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51</TotalTime>
  <Words>191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OMEZENÍ VLASTNICKÉHO PRÁVA</vt:lpstr>
      <vt:lpstr>Tři druhy omezení</vt:lpstr>
      <vt:lpstr>Věcné břemeno</vt:lpstr>
      <vt:lpstr>Zástavní právo</vt:lpstr>
      <vt:lpstr>Zadržovací právo</vt:lpstr>
      <vt:lpstr>Otázky</vt:lpstr>
      <vt:lpstr>Otázky</vt:lpstr>
      <vt:lpstr>Otázky</vt:lpstr>
      <vt:lpstr>Otázky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10</cp:revision>
  <dcterms:created xsi:type="dcterms:W3CDTF">2012-12-29T15:06:13Z</dcterms:created>
  <dcterms:modified xsi:type="dcterms:W3CDTF">2012-12-29T15:57:43Z</dcterms:modified>
</cp:coreProperties>
</file>