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96" r:id="rId3"/>
    <p:sldId id="256" r:id="rId4"/>
    <p:sldId id="274" r:id="rId5"/>
    <p:sldId id="292" r:id="rId6"/>
    <p:sldId id="275" r:id="rId7"/>
    <p:sldId id="264" r:id="rId8"/>
    <p:sldId id="282" r:id="rId9"/>
    <p:sldId id="283" r:id="rId10"/>
    <p:sldId id="284" r:id="rId11"/>
    <p:sldId id="285" r:id="rId12"/>
    <p:sldId id="273" r:id="rId13"/>
    <p:sldId id="278" r:id="rId14"/>
    <p:sldId id="277" r:id="rId15"/>
    <p:sldId id="280" r:id="rId16"/>
    <p:sldId id="286" r:id="rId17"/>
    <p:sldId id="291" r:id="rId18"/>
    <p:sldId id="294" r:id="rId19"/>
    <p:sldId id="287" r:id="rId20"/>
    <p:sldId id="293" r:id="rId21"/>
    <p:sldId id="29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DE99"/>
    <a:srgbClr val="9E7800"/>
    <a:srgbClr val="FF9900"/>
    <a:srgbClr val="FF33CC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0E070-557A-40B8-965E-A0E7EA738F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B4912-E726-4040-B988-F07B42554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93A3E1-6313-473F-A241-B93E08199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A4E09E-B8DF-46EA-AF53-2C9C3DEAD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A20AE-86D7-4620-B2D6-708C86777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B483E-D9A2-4428-9C06-66D07C830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D422F4-9CDD-4BD0-B8BF-4F0FFD00A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BB3ED-06AB-4CF8-B600-50941DBDD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374D5-E6B6-4624-BD54-33B0D1F51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9DB206-B768-4CF7-8CA7-38538B542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C6B5C-65ED-4A9D-A37B-E5E5213A7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5E73EC2-3B78-4BD4-A7D6-2C402D8951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VdMp46ZIL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stro.cz/apod/ap000519.html" TargetMode="External"/><Relationship Id="rId3" Type="http://schemas.openxmlformats.org/officeDocument/2006/relationships/hyperlink" Target="http://ekolist.cz/cz/zelena-domacnost/rady-a-navody/reknete-si-v-restauraci-o-vodu-z-vodovodu" TargetMode="External"/><Relationship Id="rId7" Type="http://schemas.openxmlformats.org/officeDocument/2006/relationships/hyperlink" Target="http://www.chemie.websnadno.cz/Periodicka-soustava-chemickych-prvku.html" TargetMode="External"/><Relationship Id="rId2" Type="http://schemas.openxmlformats.org/officeDocument/2006/relationships/hyperlink" Target="http://ga.water.usgs.gov/edu/watercycleczech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atka-ladushka.blog.cz/0805/blesky" TargetMode="External"/><Relationship Id="rId5" Type="http://schemas.openxmlformats.org/officeDocument/2006/relationships/hyperlink" Target="http://fs.gimiweb.net/?p=77" TargetMode="External"/><Relationship Id="rId4" Type="http://schemas.openxmlformats.org/officeDocument/2006/relationships/hyperlink" Target="http://adadafoto.webzdarma.cz/hory/stredohori/fotky/2003_01_11_25_St_rampouchy_na_Bobrim_potoce_i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metamodern.com/2009/04/11/brownian-motors-and-mechanosynthesi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765"/>
                <a:gridCol w="442907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Projekt: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chemeClr val="tx1"/>
                          </a:solidFill>
                          <a:latin typeface="Georgia" pitchFamily="18" charset="0"/>
                          <a:ea typeface="+mn-ea"/>
                          <a:cs typeface="Times New Roman" pitchFamily="18" charset="0"/>
                        </a:rPr>
                        <a:t>OP VK 1.4 709998205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Georgia" pitchFamily="18" charset="0"/>
                          <a:ea typeface="+mn-ea"/>
                          <a:cs typeface="Times New Roman" pitchFamily="18" charset="0"/>
                        </a:rPr>
                        <a:t>CZ.1.07/1.4.00/21.0440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Autor: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Mgr. Alena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Přibíková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F8 - 3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Datum ověření ve výuce: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9. 11. 2010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Ročník: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Fyzika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Práce,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 energie, teplo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Téma: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Vnitřní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  <a:cs typeface="Times New Roman" pitchFamily="18" charset="0"/>
                        </a:rPr>
                        <a:t> energie, teplo</a:t>
                      </a:r>
                      <a:endParaRPr lang="cs-CZ" b="1" dirty="0">
                        <a:solidFill>
                          <a:schemeClr val="tx1"/>
                        </a:solidFill>
                        <a:latin typeface="Georgia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  <a:cs typeface="Times New Roman" pitchFamily="18" charset="0"/>
              </a:rPr>
              <a:t>Anotace</a:t>
            </a:r>
            <a:endParaRPr lang="cs-CZ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Georgia" pitchFamily="18" charset="0"/>
                <a:cs typeface="Times New Roman" pitchFamily="18" charset="0"/>
              </a:rPr>
              <a:t>Prezentace zaměřená na opakování základních pojmů o atomu, látkách – jejich vlastnostech, skupenstvích</a:t>
            </a:r>
          </a:p>
          <a:p>
            <a:r>
              <a:rPr lang="cs-CZ" sz="2800" dirty="0" smtClean="0">
                <a:latin typeface="Georgia" pitchFamily="18" charset="0"/>
                <a:cs typeface="Times New Roman" pitchFamily="18" charset="0"/>
              </a:rPr>
              <a:t>Difúze </a:t>
            </a:r>
            <a:r>
              <a:rPr lang="cs-CZ" sz="2800" dirty="0" smtClean="0">
                <a:latin typeface="Georgia" pitchFamily="18" charset="0"/>
                <a:cs typeface="Times New Roman" pitchFamily="18" charset="0"/>
              </a:rPr>
              <a:t>a Brownův pohyb</a:t>
            </a:r>
          </a:p>
          <a:p>
            <a:r>
              <a:rPr lang="cs-CZ" sz="2800" dirty="0" smtClean="0">
                <a:latin typeface="Georgia" pitchFamily="18" charset="0"/>
                <a:cs typeface="Times New Roman" pitchFamily="18" charset="0"/>
              </a:rPr>
              <a:t>Zavedení pojmu vnitřní energie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Vnitřní energie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Teplo</a:t>
            </a: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Složení látek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latin typeface="Georgia" pitchFamily="18" charset="0"/>
              </a:rPr>
              <a:t>Všechny látky jsou složeny z částic nepatrných rozměrů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Atomy, molekuly, ionty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Atomy a molekuly jsou složeny z ještě menších částic – protonů, elektronů, neutronů a dalších</a:t>
            </a:r>
          </a:p>
          <a:p>
            <a:pPr eaLnBrk="1" hangingPunct="1"/>
            <a:endParaRPr lang="cs-CZ" b="1" dirty="0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Části atomu</a:t>
            </a:r>
            <a:endParaRPr lang="cs-CZ" sz="5400" dirty="0"/>
          </a:p>
        </p:txBody>
      </p:sp>
      <p:sp>
        <p:nvSpPr>
          <p:cNvPr id="6147" name="Zástupný symbol pro text 1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8" name="Zástupný symbol pro obsah 1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9" name="Zástupný symbol pro text 20"/>
          <p:cNvSpPr>
            <a:spLocks noGrp="1"/>
          </p:cNvSpPr>
          <p:nvPr>
            <p:ph type="body" sz="quarter" idx="3"/>
          </p:nvPr>
        </p:nvSpPr>
        <p:spPr>
          <a:xfrm>
            <a:off x="6715125" y="3214688"/>
            <a:ext cx="2970213" cy="639762"/>
          </a:xfrm>
        </p:spPr>
        <p:txBody>
          <a:bodyPr/>
          <a:lstStyle/>
          <a:p>
            <a:r>
              <a:rPr lang="cs-CZ" sz="3200" smtClean="0">
                <a:latin typeface="Georgia" pitchFamily="18" charset="0"/>
              </a:rPr>
              <a:t>elektrony</a:t>
            </a:r>
          </a:p>
        </p:txBody>
      </p:sp>
      <p:sp>
        <p:nvSpPr>
          <p:cNvPr id="4" name="Elipsa 3"/>
          <p:cNvSpPr/>
          <p:nvPr/>
        </p:nvSpPr>
        <p:spPr>
          <a:xfrm>
            <a:off x="785813" y="1857375"/>
            <a:ext cx="4286250" cy="4143375"/>
          </a:xfrm>
          <a:prstGeom prst="ellipse">
            <a:avLst/>
          </a:prstGeom>
          <a:solidFill>
            <a:srgbClr val="9E78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000250" y="3000375"/>
            <a:ext cx="1714500" cy="170021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143125" y="2286000"/>
            <a:ext cx="571500" cy="571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7" name="Elipsa 6"/>
          <p:cNvSpPr/>
          <p:nvPr/>
        </p:nvSpPr>
        <p:spPr>
          <a:xfrm>
            <a:off x="2857500" y="4929188"/>
            <a:ext cx="571500" cy="571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8" name="Elipsa 7"/>
          <p:cNvSpPr/>
          <p:nvPr/>
        </p:nvSpPr>
        <p:spPr>
          <a:xfrm>
            <a:off x="2286000" y="3214688"/>
            <a:ext cx="571500" cy="5715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9" name="Elipsa 8"/>
          <p:cNvSpPr/>
          <p:nvPr/>
        </p:nvSpPr>
        <p:spPr>
          <a:xfrm>
            <a:off x="2928938" y="3500438"/>
            <a:ext cx="571500" cy="571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143125" y="3786188"/>
            <a:ext cx="571500" cy="571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714625" y="4071938"/>
            <a:ext cx="571500" cy="5715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12" name="Čárový popisek 1 11"/>
          <p:cNvSpPr/>
          <p:nvPr/>
        </p:nvSpPr>
        <p:spPr>
          <a:xfrm>
            <a:off x="4857750" y="1928813"/>
            <a:ext cx="1214438" cy="612775"/>
          </a:xfrm>
          <a:prstGeom prst="borderCallout1">
            <a:avLst>
              <a:gd name="adj1" fmla="val 32965"/>
              <a:gd name="adj2" fmla="val -4748"/>
              <a:gd name="adj3" fmla="val 169359"/>
              <a:gd name="adj4" fmla="val -957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  <a:latin typeface="Georgia" pitchFamily="18" charset="0"/>
              </a:rPr>
              <a:t>obal</a:t>
            </a:r>
          </a:p>
        </p:txBody>
      </p:sp>
      <p:sp>
        <p:nvSpPr>
          <p:cNvPr id="14" name="Čárový popisek 1 13"/>
          <p:cNvSpPr/>
          <p:nvPr/>
        </p:nvSpPr>
        <p:spPr>
          <a:xfrm>
            <a:off x="642938" y="6000750"/>
            <a:ext cx="1214437" cy="612775"/>
          </a:xfrm>
          <a:prstGeom prst="borderCallout1">
            <a:avLst>
              <a:gd name="adj1" fmla="val 12659"/>
              <a:gd name="adj2" fmla="val 34692"/>
              <a:gd name="adj3" fmla="val -249974"/>
              <a:gd name="adj4" fmla="val 1582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  <a:latin typeface="Georgia" pitchFamily="18" charset="0"/>
              </a:rPr>
              <a:t>jádro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428875" y="2643188"/>
            <a:ext cx="7143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ástupný symbol pro obsah 22"/>
          <p:cNvSpPr>
            <a:spLocks noGrp="1"/>
          </p:cNvSpPr>
          <p:nvPr>
            <p:ph sz="quarter" idx="4"/>
          </p:nvPr>
        </p:nvSpPr>
        <p:spPr>
          <a:xfrm>
            <a:off x="5786438" y="3286125"/>
            <a:ext cx="571500" cy="500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Tx/>
              <a:buNone/>
              <a:defRPr/>
            </a:pPr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24" name="Elipsa 23"/>
          <p:cNvSpPr/>
          <p:nvPr/>
        </p:nvSpPr>
        <p:spPr>
          <a:xfrm>
            <a:off x="5786438" y="4071938"/>
            <a:ext cx="571500" cy="5715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5" name="Elipsa 24"/>
          <p:cNvSpPr/>
          <p:nvPr/>
        </p:nvSpPr>
        <p:spPr>
          <a:xfrm>
            <a:off x="5786438" y="4929188"/>
            <a:ext cx="571500" cy="571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64" name="Obdélník 25"/>
          <p:cNvSpPr>
            <a:spLocks noChangeArrowheads="1"/>
          </p:cNvSpPr>
          <p:nvPr/>
        </p:nvSpPr>
        <p:spPr bwMode="auto">
          <a:xfrm>
            <a:off x="6786563" y="4071938"/>
            <a:ext cx="18684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Georgia" pitchFamily="18" charset="0"/>
              </a:rPr>
              <a:t>protony</a:t>
            </a:r>
          </a:p>
        </p:txBody>
      </p:sp>
      <p:sp>
        <p:nvSpPr>
          <p:cNvPr id="6165" name="Obdélník 26"/>
          <p:cNvSpPr>
            <a:spLocks noChangeArrowheads="1"/>
          </p:cNvSpPr>
          <p:nvPr/>
        </p:nvSpPr>
        <p:spPr bwMode="auto">
          <a:xfrm>
            <a:off x="6786563" y="4857750"/>
            <a:ext cx="21320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Georgia" pitchFamily="18" charset="0"/>
              </a:rPr>
              <a:t>neutrony</a:t>
            </a: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42918"/>
            <a:ext cx="8229600" cy="77472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Představa o velikosti atomu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5991"/>
            <a:ext cx="8507413" cy="4456121"/>
          </a:xfrm>
        </p:spPr>
        <p:txBody>
          <a:bodyPr/>
          <a:lstStyle/>
          <a:p>
            <a:pPr eaLnBrk="1" hangingPunct="1"/>
            <a:r>
              <a:rPr lang="cs-CZ" b="1" dirty="0" smtClean="0">
                <a:latin typeface="Georgia" pitchFamily="18" charset="0"/>
              </a:rPr>
              <a:t>1 atom = 0,000 </a:t>
            </a:r>
            <a:r>
              <a:rPr lang="cs-CZ" b="1" dirty="0" err="1" smtClean="0">
                <a:latin typeface="Georgia" pitchFamily="18" charset="0"/>
              </a:rPr>
              <a:t>000</a:t>
            </a:r>
            <a:r>
              <a:rPr lang="cs-CZ" b="1" dirty="0" smtClean="0">
                <a:latin typeface="Georgia" pitchFamily="18" charset="0"/>
              </a:rPr>
              <a:t> 1 mm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Kdyby se všichni lidé na zeměkouli zmenšili na velikost atomů a postavili se do řady, dostali bychom řadu dlouhou necelý metr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Lidé z České republiky by pak tvořili pouhý milimetr z této řady </a:t>
            </a:r>
          </a:p>
          <a:p>
            <a:pPr eaLnBrk="1" hangingPunct="1"/>
            <a:endParaRPr lang="cs-CZ" b="1" dirty="0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Vnitřní energie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latin typeface="Georgia" pitchFamily="18" charset="0"/>
              </a:rPr>
              <a:t>Všechny látky se skládají z částic, které vykonávají neustálý pohyb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Částice na sebe navzájem působí silami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Částice uvnitř všech těles mají pohybovou (kinetickou) energii, současně mají i polohovou (potenciální) energii</a:t>
            </a: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Difúze</a:t>
            </a:r>
            <a:endParaRPr lang="cs-CZ" sz="5400" b="1" u="sng" dirty="0" smtClean="0">
              <a:effectLst>
                <a:outerShdw blurRad="38100" dist="38100" dir="2700000" algn="tl">
                  <a:srgbClr val="FFFFFF"/>
                </a:outerShdw>
              </a:effectLst>
              <a:latin typeface="Georgia" pitchFamily="18" charset="0"/>
            </a:endParaRPr>
          </a:p>
        </p:txBody>
      </p:sp>
      <p:pic>
        <p:nvPicPr>
          <p:cNvPr id="5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4988" t="17452" r="22227" b="13181"/>
          <a:stretch>
            <a:fillRect/>
          </a:stretch>
        </p:blipFill>
        <p:spPr bwMode="auto">
          <a:xfrm rot="10800000">
            <a:off x="142844" y="1285860"/>
            <a:ext cx="2754725" cy="4913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2" descr="D:\Documents and Settings\Aleš\Plocha\skenovat0001.jpg"/>
          <p:cNvPicPr>
            <a:picLocks noChangeAspect="1" noChangeArrowheads="1"/>
          </p:cNvPicPr>
          <p:nvPr/>
        </p:nvPicPr>
        <p:blipFill>
          <a:blip r:embed="rId2" cstate="print"/>
          <a:srcRect l="28778" t="19870" r="48892" b="11792"/>
          <a:stretch>
            <a:fillRect/>
          </a:stretch>
        </p:blipFill>
        <p:spPr bwMode="auto">
          <a:xfrm rot="10800000">
            <a:off x="3143240" y="1357298"/>
            <a:ext cx="2786082" cy="48971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2" descr="D:\Documents and Settings\Aleš\Plocha\skenovat0001.jpg"/>
          <p:cNvPicPr>
            <a:picLocks noChangeAspect="1" noChangeArrowheads="1"/>
          </p:cNvPicPr>
          <p:nvPr/>
        </p:nvPicPr>
        <p:blipFill>
          <a:blip r:embed="rId2" cstate="print"/>
          <a:srcRect l="3599" t="21030" r="74304" b="11792"/>
          <a:stretch>
            <a:fillRect/>
          </a:stretch>
        </p:blipFill>
        <p:spPr bwMode="auto">
          <a:xfrm rot="10800000">
            <a:off x="6143634" y="1357298"/>
            <a:ext cx="2687071" cy="48577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Difúze</a:t>
            </a:r>
            <a:endParaRPr lang="cs-CZ" sz="5400" b="1" u="sng" dirty="0" smtClean="0">
              <a:effectLst>
                <a:outerShdw blurRad="38100" dist="38100" dir="2700000" algn="tl">
                  <a:srgbClr val="FFFFFF"/>
                </a:outerShdw>
              </a:effectLst>
              <a:latin typeface="Georgia" pitchFamily="18" charset="0"/>
            </a:endParaRP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600200"/>
            <a:ext cx="8105802" cy="4329130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latin typeface="Georgia" pitchFamily="18" charset="0"/>
              </a:rPr>
              <a:t>Vzájemné pronikání molekul jedné látky mezi molekuly látky jiné</a:t>
            </a:r>
          </a:p>
          <a:p>
            <a:pPr eaLnBrk="1" hangingPunct="1"/>
            <a:r>
              <a:rPr lang="cs-CZ" sz="3600" b="1" dirty="0" smtClean="0">
                <a:latin typeface="Georgia" pitchFamily="18" charset="0"/>
              </a:rPr>
              <a:t>Probíhá nejen u plynných a kapalných látek, ale i při dotyku pevných látek</a:t>
            </a:r>
          </a:p>
          <a:p>
            <a:pPr eaLnBrk="1" hangingPunct="1"/>
            <a:endParaRPr lang="cs-CZ" sz="3600" b="1" dirty="0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47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47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Brownův pohyb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257676" cy="4525963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latin typeface="Georgia" pitchFamily="18" charset="0"/>
              </a:rPr>
              <a:t>Neustálý a neuspořádaný pohyb částic</a:t>
            </a:r>
          </a:p>
          <a:p>
            <a:pPr eaLnBrk="1" hangingPunct="1"/>
            <a:r>
              <a:rPr lang="cs-CZ" sz="3200" b="1" dirty="0" smtClean="0">
                <a:latin typeface="Georgia" pitchFamily="18" charset="0"/>
              </a:rPr>
              <a:t>Poprvé ho pozoroval Robert Brown jako pohyb pylových zrn ve vodě</a:t>
            </a:r>
          </a:p>
        </p:txBody>
      </p:sp>
      <p:pic>
        <p:nvPicPr>
          <p:cNvPr id="48132" name="Picture 4" descr="robert Brown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3800" y="1628775"/>
            <a:ext cx="3451225" cy="4752975"/>
          </a:xfrm>
          <a:noFill/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Brownův pohyb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www.youtube.com/watch?v=6VdMp46ZIL8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Skupenství látek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39750" y="2205038"/>
            <a:ext cx="8208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400" b="1">
                <a:latin typeface="Georgia" pitchFamily="18" charset="0"/>
              </a:rPr>
              <a:t>   plyn</a:t>
            </a:r>
            <a:r>
              <a:rPr lang="cs-CZ" sz="2400" b="1">
                <a:solidFill>
                  <a:schemeClr val="bg1"/>
                </a:solidFill>
                <a:latin typeface="Georgia" pitchFamily="18" charset="0"/>
              </a:rPr>
              <a:t>		    </a:t>
            </a:r>
            <a:r>
              <a:rPr lang="cs-CZ" sz="2400" b="1">
                <a:latin typeface="Georgia" pitchFamily="18" charset="0"/>
              </a:rPr>
              <a:t>kapalina	             pevná látka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1" name="Picture 1" descr="D:\Documents and Settings\Alenka\Plocha\skenovat0001.jpg"/>
          <p:cNvPicPr>
            <a:picLocks noChangeAspect="1" noChangeArrowheads="1"/>
          </p:cNvPicPr>
          <p:nvPr/>
        </p:nvPicPr>
        <p:blipFill>
          <a:blip r:embed="rId2"/>
          <a:srcRect l="39031" t="10112" r="36864" b="15375"/>
          <a:stretch>
            <a:fillRect/>
          </a:stretch>
        </p:blipFill>
        <p:spPr bwMode="auto">
          <a:xfrm rot="16200000">
            <a:off x="2857490" y="2928934"/>
            <a:ext cx="3143273" cy="27146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" descr="D:\Documents and Settings\Alenka\Plocha\skenovat0001.jpg"/>
          <p:cNvPicPr>
            <a:picLocks noChangeAspect="1" noChangeArrowheads="1"/>
          </p:cNvPicPr>
          <p:nvPr/>
        </p:nvPicPr>
        <p:blipFill>
          <a:blip r:embed="rId2"/>
          <a:srcRect l="70416" t="7983" r="3287" b="14843"/>
          <a:stretch>
            <a:fillRect/>
          </a:stretch>
        </p:blipFill>
        <p:spPr bwMode="auto">
          <a:xfrm rot="16200000">
            <a:off x="5817467" y="2897913"/>
            <a:ext cx="3152666" cy="27860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" descr="D:\Documents and Settings\Alenka\Plocha\skenovat0001.jpg"/>
          <p:cNvPicPr>
            <a:picLocks noChangeAspect="1" noChangeArrowheads="1"/>
          </p:cNvPicPr>
          <p:nvPr/>
        </p:nvPicPr>
        <p:blipFill>
          <a:blip r:embed="rId2"/>
          <a:srcRect l="5770" t="13306" r="66837" b="12181"/>
          <a:stretch>
            <a:fillRect/>
          </a:stretch>
        </p:blipFill>
        <p:spPr bwMode="auto">
          <a:xfrm rot="16200000">
            <a:off x="-107186" y="2964654"/>
            <a:ext cx="3143272" cy="26432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Plynné látky</a:t>
            </a: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b="1" dirty="0" smtClean="0">
                <a:latin typeface="Georgia" pitchFamily="18" charset="0"/>
              </a:rPr>
              <a:t>Nepatrné přitažlivé síly 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b="1" dirty="0" smtClean="0">
                <a:latin typeface="Georgia" pitchFamily="18" charset="0"/>
              </a:rPr>
              <a:t>Částice se pohybují volně a neuspořádaně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b="1" dirty="0" smtClean="0">
                <a:latin typeface="Georgia" pitchFamily="18" charset="0"/>
              </a:rPr>
              <a:t>Jsou stlačitelné a rozpínavé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b="1" dirty="0" smtClean="0">
                <a:latin typeface="Georgia" pitchFamily="18" charset="0"/>
              </a:rPr>
              <a:t>Částice jsou daleko od sebe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4285581" cy="42862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78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378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378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3000"/>
                                        <p:tgtEl>
                                          <p:spTgt spid="378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Kapalné látky</a:t>
            </a:r>
          </a:p>
        </p:txBody>
      </p:sp>
      <p:sp>
        <p:nvSpPr>
          <p:cNvPr id="16387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00200"/>
            <a:ext cx="4316413" cy="4525963"/>
          </a:xfrm>
        </p:spPr>
        <p:txBody>
          <a:bodyPr/>
          <a:lstStyle/>
          <a:p>
            <a:pPr eaLnBrk="1" hangingPunct="1"/>
            <a:r>
              <a:rPr lang="cs-CZ" sz="3000" b="1" dirty="0" smtClean="0">
                <a:latin typeface="Georgia" pitchFamily="18" charset="0"/>
              </a:rPr>
              <a:t>Mění tvar podle nádoby</a:t>
            </a:r>
          </a:p>
          <a:p>
            <a:pPr eaLnBrk="1" hangingPunct="1"/>
            <a:r>
              <a:rPr lang="cs-CZ" sz="3000" b="1" dirty="0" smtClean="0">
                <a:latin typeface="Georgia" pitchFamily="18" charset="0"/>
              </a:rPr>
              <a:t>Mají stálý objem</a:t>
            </a:r>
          </a:p>
          <a:p>
            <a:pPr eaLnBrk="1" hangingPunct="1"/>
            <a:r>
              <a:rPr lang="cs-CZ" sz="3000" b="1" dirty="0" smtClean="0">
                <a:latin typeface="Georgia" pitchFamily="18" charset="0"/>
              </a:rPr>
              <a:t>Částice jsou blíž u sebe</a:t>
            </a:r>
          </a:p>
          <a:p>
            <a:pPr eaLnBrk="1" hangingPunct="1"/>
            <a:r>
              <a:rPr lang="cs-CZ" sz="3000" b="1" dirty="0" smtClean="0">
                <a:latin typeface="Georgia" pitchFamily="18" charset="0"/>
              </a:rPr>
              <a:t>Jsou téměř nestlačitelné</a:t>
            </a:r>
          </a:p>
          <a:p>
            <a:pPr eaLnBrk="1" hangingPunct="1"/>
            <a:r>
              <a:rPr lang="cs-CZ" sz="3000" b="1" dirty="0" smtClean="0">
                <a:latin typeface="Georgia" pitchFamily="18" charset="0"/>
              </a:rPr>
              <a:t>Udržují vodorovnou hladinu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1"/>
            <a:ext cx="4071966" cy="5036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3000"/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3000"/>
                                        <p:tgtEl>
                                          <p:spTgt spid="368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Pevné látky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>
                <a:latin typeface="Georgia" pitchFamily="18" charset="0"/>
              </a:rPr>
              <a:t>Mají stálý tvar a objem</a:t>
            </a:r>
          </a:p>
          <a:p>
            <a:pPr eaLnBrk="1" hangingPunct="1"/>
            <a:r>
              <a:rPr lang="cs-CZ" sz="3200" b="1" dirty="0" smtClean="0">
                <a:latin typeface="Georgia" pitchFamily="18" charset="0"/>
              </a:rPr>
              <a:t>Částice jsou velmi blízko u sebe – vytvářejí krystaly</a:t>
            </a:r>
          </a:p>
          <a:p>
            <a:pPr eaLnBrk="1" hangingPunct="1"/>
            <a:r>
              <a:rPr lang="cs-CZ" sz="3200" b="1" dirty="0" smtClean="0">
                <a:latin typeface="Georgia" pitchFamily="18" charset="0"/>
              </a:rPr>
              <a:t>Velké přitažlivé síly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428736"/>
            <a:ext cx="4186238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Amorfní látky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Georgia" pitchFamily="18" charset="0"/>
              </a:rPr>
              <a:t>Beztvaré pevné látky</a:t>
            </a:r>
          </a:p>
          <a:p>
            <a:pPr eaLnBrk="1" hangingPunct="1"/>
            <a:r>
              <a:rPr lang="cs-CZ" b="1" smtClean="0">
                <a:latin typeface="Georgia" pitchFamily="18" charset="0"/>
              </a:rPr>
              <a:t>Nemají pravidelnou krystalickou strukturu</a:t>
            </a:r>
          </a:p>
          <a:p>
            <a:pPr eaLnBrk="1" hangingPunct="1"/>
            <a:r>
              <a:rPr lang="cs-CZ" b="1" smtClean="0">
                <a:latin typeface="Georgia" pitchFamily="18" charset="0"/>
              </a:rPr>
              <a:t>Vosk, asfalt, pryskyřice, některé umělé hmoty, …</a:t>
            </a:r>
          </a:p>
          <a:p>
            <a:r>
              <a:rPr lang="cs-CZ" b="1" smtClean="0">
                <a:latin typeface="Georgia" pitchFamily="18" charset="0"/>
              </a:rPr>
              <a:t>Nemají pevnou teplotu tání, postupně měknou, až roztají </a:t>
            </a:r>
          </a:p>
          <a:p>
            <a:pPr eaLnBrk="1" hangingPunct="1"/>
            <a:endParaRPr lang="cs-CZ" b="1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u="sng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Plazma – čtvrté skupenství hmoty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7225" y="1412875"/>
            <a:ext cx="7858180" cy="4713288"/>
          </a:xfrm>
        </p:spPr>
        <p:txBody>
          <a:bodyPr/>
          <a:lstStyle/>
          <a:p>
            <a:pPr eaLnBrk="1" hangingPunct="1"/>
            <a:r>
              <a:rPr lang="cs-CZ" b="1" dirty="0" smtClean="0">
                <a:latin typeface="Georgia" pitchFamily="18" charset="0"/>
              </a:rPr>
              <a:t>V podstatě je plazma plyn, ve kterém se nachází spousta iontů a elektronů, které se odtrhly ze svých původních atomů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přírodní plazma: blesk, plamen, polární záře</a:t>
            </a:r>
          </a:p>
          <a:p>
            <a:pPr eaLnBrk="1" hangingPunct="1"/>
            <a:r>
              <a:rPr lang="cs-CZ" b="1" dirty="0" smtClean="0">
                <a:latin typeface="Georgia" pitchFamily="18" charset="0"/>
              </a:rPr>
              <a:t>99 % veškeré hmoty v pozorovaném vesmíru je v právě tomto skupenství</a:t>
            </a: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30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3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6035432" cy="3929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1499" y="3286124"/>
            <a:ext cx="4762501" cy="3571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855811"/>
            <a:ext cx="4500562" cy="30021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 l="51244" b="16287"/>
          <a:stretch>
            <a:fillRect/>
          </a:stretch>
        </p:blipFill>
        <p:spPr bwMode="auto">
          <a:xfrm>
            <a:off x="5929322" y="0"/>
            <a:ext cx="3214678" cy="3500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6DE99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Georgia" pitchFamily="18" charset="0"/>
              </a:rPr>
              <a:t>Vnitřní energie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Látky jsou složeny z částic nepatrných rozměrů (atom, molekula, iont)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Částice se neustále a neuspořádaně pohybují – </a:t>
            </a:r>
            <a:r>
              <a:rPr lang="cs-CZ" sz="2800" b="1" dirty="0" smtClean="0">
                <a:latin typeface="Georgia" pitchFamily="18" charset="0"/>
              </a:rPr>
              <a:t>difúze</a:t>
            </a:r>
            <a:r>
              <a:rPr lang="cs-CZ" sz="2800" b="1" dirty="0" smtClean="0">
                <a:latin typeface="Georgia" pitchFamily="18" charset="0"/>
              </a:rPr>
              <a:t>, Brownův pohyb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Částice uvnitř těles mají polohovou i pohybovou energii = </a:t>
            </a:r>
            <a:r>
              <a:rPr lang="cs-CZ" sz="2800" b="1" u="sng" dirty="0" smtClean="0">
                <a:latin typeface="Georgia" pitchFamily="18" charset="0"/>
              </a:rPr>
              <a:t>vnitřní energie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u="sng" dirty="0" smtClean="0">
                <a:latin typeface="Georgia" pitchFamily="18" charset="0"/>
              </a:rPr>
              <a:t>Skupenství látek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pevné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kapalné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dirty="0" smtClean="0">
                <a:latin typeface="Georgia" pitchFamily="18" charset="0"/>
              </a:rPr>
              <a:t>plynné</a:t>
            </a:r>
          </a:p>
          <a:p>
            <a:pPr eaLnBrk="1" hangingPunct="1">
              <a:lnSpc>
                <a:spcPct val="90000"/>
              </a:lnSpc>
            </a:pPr>
            <a:endParaRPr lang="cs-CZ" sz="2800" b="1" dirty="0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Georgia" pitchFamily="18" charset="0"/>
              </a:rPr>
              <a:t>Zdroje</a:t>
            </a:r>
            <a:endParaRPr lang="cs-CZ" u="sng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sz="1800" dirty="0" smtClean="0">
                <a:latin typeface="Georgia" pitchFamily="18" charset="0"/>
              </a:rPr>
              <a:t>Fyzika pro 8. ročník, R. Kolářová, J. </a:t>
            </a:r>
            <a:r>
              <a:rPr lang="cs-CZ" sz="1800" dirty="0" err="1" smtClean="0">
                <a:latin typeface="Georgia" pitchFamily="18" charset="0"/>
              </a:rPr>
              <a:t>Bohuněk</a:t>
            </a:r>
            <a:r>
              <a:rPr lang="cs-CZ" sz="1800" dirty="0" smtClean="0">
                <a:latin typeface="Georgia" pitchFamily="18" charset="0"/>
              </a:rPr>
              <a:t>, nakladatelství </a:t>
            </a:r>
            <a:r>
              <a:rPr lang="cs-CZ" sz="1800" dirty="0" err="1" smtClean="0">
                <a:latin typeface="Georgia" pitchFamily="18" charset="0"/>
              </a:rPr>
              <a:t>Prometheus</a:t>
            </a:r>
            <a:endParaRPr lang="cs-CZ" sz="1800" dirty="0" smtClean="0">
              <a:latin typeface="Georgia" pitchFamily="18" charset="0"/>
            </a:endParaRPr>
          </a:p>
          <a:p>
            <a:r>
              <a:rPr lang="cs-CZ" sz="1800" dirty="0" smtClean="0">
                <a:latin typeface="Georgia" pitchFamily="18" charset="0"/>
              </a:rPr>
              <a:t>Naskenované obrázky str. 46</a:t>
            </a:r>
            <a:endParaRPr lang="cs-CZ" sz="1800" dirty="0" smtClean="0">
              <a:latin typeface="Georgia" pitchFamily="18" charset="0"/>
            </a:endParaRPr>
          </a:p>
          <a:p>
            <a:r>
              <a:rPr lang="cs-CZ" sz="1800" dirty="0" smtClean="0">
                <a:latin typeface="Georgia" pitchFamily="18" charset="0"/>
              </a:rPr>
              <a:t>Fyzika pro 9. ročník, K. </a:t>
            </a:r>
            <a:r>
              <a:rPr lang="cs-CZ" sz="1800" dirty="0" err="1" smtClean="0">
                <a:latin typeface="Georgia" pitchFamily="18" charset="0"/>
              </a:rPr>
              <a:t>Rauner</a:t>
            </a:r>
            <a:r>
              <a:rPr lang="cs-CZ" sz="1800" dirty="0" smtClean="0">
                <a:latin typeface="Georgia" pitchFamily="18" charset="0"/>
              </a:rPr>
              <a:t>, V. Havel, M. </a:t>
            </a:r>
            <a:r>
              <a:rPr lang="cs-CZ" sz="1800" dirty="0" err="1" smtClean="0">
                <a:latin typeface="Georgia" pitchFamily="18" charset="0"/>
              </a:rPr>
              <a:t>Randa</a:t>
            </a:r>
            <a:r>
              <a:rPr lang="cs-CZ" sz="1800" dirty="0" smtClean="0">
                <a:latin typeface="Georgia" pitchFamily="18" charset="0"/>
              </a:rPr>
              <a:t>, nakladatelství </a:t>
            </a:r>
            <a:r>
              <a:rPr lang="cs-CZ" sz="1800" dirty="0" err="1" smtClean="0">
                <a:latin typeface="Georgia" pitchFamily="18" charset="0"/>
              </a:rPr>
              <a:t>Fraus</a:t>
            </a:r>
            <a:endParaRPr lang="cs-CZ" sz="1800" dirty="0" smtClean="0">
              <a:latin typeface="Georgia" pitchFamily="18" charset="0"/>
            </a:endParaRPr>
          </a:p>
          <a:p>
            <a:r>
              <a:rPr lang="cs-CZ" sz="1800" dirty="0" smtClean="0">
                <a:latin typeface="Georgia" pitchFamily="18" charset="0"/>
              </a:rPr>
              <a:t>Chemie 8, J. Mach, I. </a:t>
            </a:r>
            <a:r>
              <a:rPr lang="cs-CZ" sz="1800" dirty="0" err="1" smtClean="0">
                <a:latin typeface="Georgia" pitchFamily="18" charset="0"/>
              </a:rPr>
              <a:t>Plucková</a:t>
            </a:r>
            <a:r>
              <a:rPr lang="cs-CZ" sz="1800" dirty="0" smtClean="0">
                <a:latin typeface="Georgia" pitchFamily="18" charset="0"/>
              </a:rPr>
              <a:t>, J. </a:t>
            </a:r>
            <a:r>
              <a:rPr lang="cs-CZ" sz="1800" dirty="0" err="1" smtClean="0">
                <a:latin typeface="Georgia" pitchFamily="18" charset="0"/>
              </a:rPr>
              <a:t>Šibor</a:t>
            </a:r>
            <a:r>
              <a:rPr lang="cs-CZ" sz="1800" dirty="0" smtClean="0">
                <a:latin typeface="Georgia" pitchFamily="18" charset="0"/>
              </a:rPr>
              <a:t>, nakladatelství Nová </a:t>
            </a:r>
            <a:r>
              <a:rPr lang="cs-CZ" sz="1800" dirty="0" smtClean="0">
                <a:latin typeface="Georgia" pitchFamily="18" charset="0"/>
              </a:rPr>
              <a:t>škola</a:t>
            </a:r>
          </a:p>
          <a:p>
            <a:r>
              <a:rPr lang="cs-CZ" sz="1800" dirty="0" smtClean="0">
                <a:latin typeface="Georgia" pitchFamily="18" charset="0"/>
              </a:rPr>
              <a:t>Naskenované obrázky str. 29</a:t>
            </a:r>
            <a:endParaRPr lang="cs-CZ" sz="1800" dirty="0" smtClean="0">
              <a:latin typeface="Georgia" pitchFamily="18" charset="0"/>
            </a:endParaRPr>
          </a:p>
          <a:p>
            <a:r>
              <a:rPr lang="cs-CZ" sz="1800" dirty="0" smtClean="0">
                <a:hlinkClick r:id="rId2"/>
              </a:rPr>
              <a:t>http://ga.water.usgs.gov/edu/watercycleczech.html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http://ekolist.cz/cz/zelena-domacnost/rady-a-navody/reknete-si-v-restauraci-o-vodu-z-vodovodu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adadafoto.webzdarma.cz/hory/stredohori/fotky/2003_01_11_25_St_rampouchy_na_Bobrim_potoce_i.jpg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http://fs.gimiweb.net/?p=77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http://katka-ladushka.blog.cz/0805/blesky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http://www.chemie.</a:t>
            </a:r>
            <a:r>
              <a:rPr lang="cs-CZ" sz="1800" dirty="0" err="1" smtClean="0">
                <a:hlinkClick r:id="rId7"/>
              </a:rPr>
              <a:t>websnadno.cz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Periodicka</a:t>
            </a:r>
            <a:r>
              <a:rPr lang="cs-CZ" sz="1800" dirty="0" smtClean="0">
                <a:hlinkClick r:id="rId7"/>
              </a:rPr>
              <a:t>-soustava-</a:t>
            </a:r>
            <a:r>
              <a:rPr lang="cs-CZ" sz="1800" dirty="0" err="1" smtClean="0">
                <a:hlinkClick r:id="rId7"/>
              </a:rPr>
              <a:t>chemickych</a:t>
            </a:r>
            <a:r>
              <a:rPr lang="cs-CZ" sz="1800" dirty="0" smtClean="0">
                <a:hlinkClick r:id="rId7"/>
              </a:rPr>
              <a:t>-prvku.</a:t>
            </a:r>
            <a:r>
              <a:rPr lang="cs-CZ" sz="1800" dirty="0" err="1" smtClean="0">
                <a:hlinkClick r:id="rId7"/>
              </a:rPr>
              <a:t>html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www.astro.</a:t>
            </a:r>
            <a:r>
              <a:rPr lang="cs-CZ" sz="1800" dirty="0" err="1" smtClean="0">
                <a:hlinkClick r:id="rId8"/>
              </a:rPr>
              <a:t>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apod</a:t>
            </a:r>
            <a:r>
              <a:rPr lang="cs-CZ" sz="1800" dirty="0" smtClean="0">
                <a:hlinkClick r:id="rId8"/>
              </a:rPr>
              <a:t>/ap000519.html</a:t>
            </a:r>
            <a:endParaRPr lang="cs-CZ" sz="1800" dirty="0" smtClean="0"/>
          </a:p>
          <a:p>
            <a:endParaRPr lang="cs-CZ" sz="20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http://metamodern.com/2009/04/11/brownian-motors-and-mechanosynthesis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/>
              <a:t>Obrázek atomu vytvořen v programu SMART Notebook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547</Words>
  <Application>Microsoft Office PowerPoint</Application>
  <PresentationFormat>Předvádění na obrazovce (4:3)</PresentationFormat>
  <Paragraphs>111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Snímek 1</vt:lpstr>
      <vt:lpstr>Anotace</vt:lpstr>
      <vt:lpstr>Vnitřní energie</vt:lpstr>
      <vt:lpstr>Složení látek</vt:lpstr>
      <vt:lpstr>Části atomu</vt:lpstr>
      <vt:lpstr>Představa o velikosti atomu</vt:lpstr>
      <vt:lpstr>Vnitřní energie</vt:lpstr>
      <vt:lpstr>Difúze</vt:lpstr>
      <vt:lpstr>Difúze</vt:lpstr>
      <vt:lpstr>Brownův pohyb</vt:lpstr>
      <vt:lpstr>Brownův pohyb</vt:lpstr>
      <vt:lpstr>Skupenství látek</vt:lpstr>
      <vt:lpstr>Plynné látky</vt:lpstr>
      <vt:lpstr>Kapalné látky</vt:lpstr>
      <vt:lpstr>Pevné látky</vt:lpstr>
      <vt:lpstr>Amorfní látky</vt:lpstr>
      <vt:lpstr>Plazma – čtvrté skupenství hmoty</vt:lpstr>
      <vt:lpstr>Snímek 18</vt:lpstr>
      <vt:lpstr>Vnitřní energie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energie</dc:title>
  <dc:subject>Fyzika 8</dc:subject>
  <dc:creator>Přibíková</dc:creator>
  <cp:lastModifiedBy>Aleš</cp:lastModifiedBy>
  <cp:revision>66</cp:revision>
  <dcterms:created xsi:type="dcterms:W3CDTF">2009-10-29T08:08:31Z</dcterms:created>
  <dcterms:modified xsi:type="dcterms:W3CDTF">2013-02-01T11:16:56Z</dcterms:modified>
</cp:coreProperties>
</file>