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231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3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407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28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488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32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012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181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861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27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23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AFFD6-96E6-433F-9667-BF8F283E007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54557-F4E9-414E-ADD4-3E6A4EAFC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259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Orgány právní ochrany, sankce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Výkladová </a:t>
            </a:r>
            <a:r>
              <a:rPr lang="cs-CZ" sz="1600" dirty="0" smtClean="0">
                <a:solidFill>
                  <a:schemeClr val="tx2"/>
                </a:solidFill>
              </a:rPr>
              <a:t>prezentace, v závěru krátký </a:t>
            </a:r>
            <a:r>
              <a:rPr lang="cs-CZ" sz="1600" dirty="0" err="1" smtClean="0">
                <a:solidFill>
                  <a:schemeClr val="tx2"/>
                </a:solidFill>
              </a:rPr>
              <a:t>testík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smtClean="0">
                <a:solidFill>
                  <a:schemeClr val="tx2"/>
                </a:solidFill>
              </a:rPr>
              <a:t>s hodnocením.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14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348880"/>
            <a:ext cx="7772400" cy="1732311"/>
          </a:xfrm>
          <a:noFill/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latin typeface="Batang" pitchFamily="18" charset="-127"/>
                <a:ea typeface="Batang" pitchFamily="18" charset="-127"/>
                <a:cs typeface="Andalus" pitchFamily="18" charset="-78"/>
              </a:rPr>
              <a:t>Orgány právní ochrany</a:t>
            </a:r>
            <a:endParaRPr lang="cs-CZ" sz="8000" b="1" dirty="0">
              <a:solidFill>
                <a:srgbClr val="00B050"/>
              </a:solidFill>
              <a:latin typeface="Batang" pitchFamily="18" charset="-127"/>
              <a:ea typeface="Batang" pitchFamily="18" charset="-127"/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10301" y="4221088"/>
            <a:ext cx="5184576" cy="6229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(Právo)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HHRU5X0L\MC900240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49080"/>
            <a:ext cx="1530626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\AppData\Local\Microsoft\Windows\Temporary Internet Files\Content.IE5\PTIBSZ9P\MC900212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04664"/>
            <a:ext cx="1512168" cy="16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94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Protiprávní jednání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348880"/>
            <a:ext cx="7200800" cy="3289920"/>
          </a:xfrm>
        </p:spPr>
        <p:txBody>
          <a:bodyPr/>
          <a:lstStyle/>
          <a:p>
            <a:pPr marL="457200" indent="-457200" algn="l"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ednání porušující právní řád</a:t>
            </a:r>
          </a:p>
          <a:p>
            <a:pPr marL="1371600" lvl="2" indent="-457200" algn="l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Např. krádež, vandalismus, výtržnictví, …</a:t>
            </a:r>
          </a:p>
          <a:p>
            <a:pPr marL="457200" indent="-457200" algn="l"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ásleduje sankce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CWHTJ96Z\MC900034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17032"/>
            <a:ext cx="2676383" cy="237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09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Sankce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onucovací opatření k plnění právní normy</a:t>
            </a:r>
          </a:p>
          <a:p>
            <a:pPr>
              <a:buFontTx/>
              <a:buChar char="-"/>
            </a:pPr>
            <a:r>
              <a:rPr lang="cs-CZ" dirty="0" smtClean="0"/>
              <a:t>„</a:t>
            </a:r>
            <a:r>
              <a:rPr lang="cs-CZ" dirty="0" err="1" smtClean="0"/>
              <a:t>sanctio</a:t>
            </a:r>
            <a:r>
              <a:rPr lang="cs-CZ" dirty="0" smtClean="0"/>
              <a:t>“ – klatba, pohrůžka trestem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rest</a:t>
            </a:r>
            <a:r>
              <a:rPr lang="cs-CZ" dirty="0" smtClean="0"/>
              <a:t> – jedna forma sankce</a:t>
            </a:r>
          </a:p>
          <a:p>
            <a:pPr>
              <a:buFontTx/>
              <a:buChar char="-"/>
            </a:pPr>
            <a:r>
              <a:rPr lang="cs-CZ" u="sng" dirty="0" smtClean="0">
                <a:uFill>
                  <a:solidFill>
                    <a:srgbClr val="00B050"/>
                  </a:solidFill>
                </a:uFill>
              </a:rPr>
              <a:t>2 druhy</a:t>
            </a:r>
            <a:r>
              <a:rPr lang="cs-CZ" dirty="0" smtClean="0"/>
              <a:t>:</a:t>
            </a:r>
          </a:p>
          <a:p>
            <a:pPr lvl="2">
              <a:buFontTx/>
              <a:buChar char="-"/>
            </a:pPr>
            <a:r>
              <a:rPr lang="cs-CZ" sz="3200" dirty="0">
                <a:solidFill>
                  <a:srgbClr val="00B050"/>
                </a:solidFill>
              </a:rPr>
              <a:t>o</a:t>
            </a:r>
            <a:r>
              <a:rPr lang="cs-CZ" sz="3200" dirty="0" smtClean="0">
                <a:solidFill>
                  <a:srgbClr val="00B050"/>
                </a:solidFill>
              </a:rPr>
              <a:t>dstranění, nahrazení následků </a:t>
            </a:r>
            <a:r>
              <a:rPr lang="cs-CZ" sz="3200" dirty="0" smtClean="0"/>
              <a:t>– např. uhrazení škody</a:t>
            </a:r>
          </a:p>
          <a:p>
            <a:pPr lvl="2">
              <a:buFontTx/>
              <a:buChar char="-"/>
            </a:pPr>
            <a:r>
              <a:rPr lang="cs-CZ" sz="3200" dirty="0">
                <a:solidFill>
                  <a:srgbClr val="00B050"/>
                </a:solidFill>
              </a:rPr>
              <a:t>o</a:t>
            </a:r>
            <a:r>
              <a:rPr lang="cs-CZ" sz="3200" dirty="0" smtClean="0">
                <a:solidFill>
                  <a:srgbClr val="00B050"/>
                </a:solidFill>
              </a:rPr>
              <a:t>drazení od trest. činnosti </a:t>
            </a:r>
            <a:r>
              <a:rPr lang="cs-CZ" sz="3200" dirty="0" smtClean="0"/>
              <a:t>– např. odnětí svobody</a:t>
            </a:r>
            <a:endParaRPr lang="cs-CZ" sz="3200" dirty="0"/>
          </a:p>
        </p:txBody>
      </p:sp>
      <p:pic>
        <p:nvPicPr>
          <p:cNvPr id="3074" name="Picture 2" descr="C:\Users\Jana\AppData\Local\Microsoft\Windows\Temporary Internet Files\Content.IE5\PTIBSZ9P\MC900391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765" y="2276872"/>
            <a:ext cx="1152128" cy="140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22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Odstranění, nahrazení následků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apomenutí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sz="3200" dirty="0" smtClean="0"/>
              <a:t>okuta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ákaz činnosti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sz="3200" dirty="0" smtClean="0"/>
              <a:t>ropadnutí věci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sz="3200" dirty="0" smtClean="0"/>
              <a:t>éně závažné činy</a:t>
            </a:r>
            <a:endParaRPr lang="cs-CZ" sz="3200" dirty="0"/>
          </a:p>
        </p:txBody>
      </p:sp>
      <p:pic>
        <p:nvPicPr>
          <p:cNvPr id="4098" name="Picture 2" descr="C:\Users\Jana\AppData\Local\Microsoft\Windows\Temporary Internet Files\Content.IE5\UXZDJ1U9\MC900331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476" y="2780928"/>
            <a:ext cx="2118316" cy="192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21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Odrazení od trestné činnosti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ysoká pokuta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dnětí svobody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sz="3200" dirty="0" smtClean="0"/>
              <a:t>tráta čestných titulů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yhoštění</a:t>
            </a:r>
          </a:p>
          <a:p>
            <a:pPr>
              <a:buFontTx/>
              <a:buChar char="-"/>
            </a:pPr>
            <a:r>
              <a:rPr lang="cs-CZ" dirty="0" smtClean="0"/>
              <a:t>propadnutí majetku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Jana\AppData\Local\Microsoft\Windows\Temporary Internet Files\Content.IE5\PTIBSZ9P\MC900287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2976"/>
            <a:ext cx="1738265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47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Orgány právní ochrany</a:t>
            </a:r>
            <a:endParaRPr lang="cs-CZ" sz="6000" dirty="0">
              <a:solidFill>
                <a:srgbClr val="00B050"/>
              </a:solidFill>
            </a:endParaRPr>
          </a:p>
        </p:txBody>
      </p:sp>
      <p:pic>
        <p:nvPicPr>
          <p:cNvPr id="6146" name="Picture 2" descr="C:\Users\Jana\AppData\Local\Microsoft\Windows\Temporary Internet Files\Content.IE5\CWHTJ96Z\MC900240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49080"/>
            <a:ext cx="1203530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ana\AppData\Local\Microsoft\Windows\Temporary Internet Files\Content.IE5\UXZDJ1U9\MC9003266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908720"/>
            <a:ext cx="1816913" cy="126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Jana\AppData\Local\Microsoft\Windows\Temporary Internet Files\Content.IE5\HHRU5X0L\MC900217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35146"/>
            <a:ext cx="1594488" cy="155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73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oudy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r</a:t>
            </a:r>
            <a:r>
              <a:rPr lang="cs-CZ" dirty="0" smtClean="0"/>
              <a:t>ozhoduje spory</a:t>
            </a:r>
          </a:p>
          <a:p>
            <a:pPr>
              <a:buFontTx/>
              <a:buChar char="-"/>
            </a:pPr>
            <a:r>
              <a:rPr lang="cs-CZ" dirty="0"/>
              <a:t>u</a:t>
            </a:r>
            <a:r>
              <a:rPr lang="cs-CZ" sz="3200" dirty="0" smtClean="0"/>
              <a:t>děluje tresty</a:t>
            </a:r>
          </a:p>
          <a:p>
            <a:pPr>
              <a:buFontTx/>
              <a:buChar char="-"/>
            </a:pPr>
            <a:r>
              <a:rPr lang="cs-CZ" dirty="0"/>
              <a:t>r</a:t>
            </a:r>
            <a:r>
              <a:rPr lang="cs-CZ" dirty="0" smtClean="0"/>
              <a:t>ozhoduje o právech a povinnostech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Jana\AppData\Local\Microsoft\Windows\Temporary Internet Files\Content.IE5\UXZDJ1U9\MC900199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06068"/>
            <a:ext cx="1780515" cy="138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47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Státní zastupitelství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astupuje stát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sz="3200" dirty="0" smtClean="0"/>
              <a:t>ypracovává obžalobu</a:t>
            </a:r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restní řízení - obžaloba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5" name="Picture 3" descr="C:\Users\Jana\AppData\Local\Microsoft\Windows\Temporary Internet Files\Content.IE5\UXZDJ1U9\MC9004238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17887"/>
            <a:ext cx="2286248" cy="145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Notáři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věřování listin, podpisů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sz="3200" dirty="0" smtClean="0"/>
              <a:t>ávěti</a:t>
            </a:r>
          </a:p>
          <a:p>
            <a:pPr>
              <a:buFontTx/>
              <a:buChar char="-"/>
            </a:pPr>
            <a:r>
              <a:rPr lang="cs-CZ" dirty="0"/>
              <a:t>ú</a:t>
            </a:r>
            <a:r>
              <a:rPr lang="cs-CZ" dirty="0" smtClean="0"/>
              <a:t>schova</a:t>
            </a:r>
          </a:p>
          <a:p>
            <a:pPr>
              <a:buFontTx/>
              <a:buChar char="-"/>
            </a:pPr>
            <a:r>
              <a:rPr lang="cs-CZ" dirty="0"/>
              <a:t>ř</a:t>
            </a:r>
            <a:r>
              <a:rPr lang="cs-CZ" sz="3200" dirty="0" smtClean="0"/>
              <a:t>ízení o dědictví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9" name="Picture 3" descr="C:\Users\Jana\AppData\Local\Microsoft\Windows\Temporary Internet Files\Content.IE5\UXZDJ1U9\MC900297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1790395" cy="160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Advokáti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astupování klientů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sz="3200" dirty="0" smtClean="0"/>
              <a:t>bhajoba 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episování smluv a žalob</a:t>
            </a:r>
          </a:p>
          <a:p>
            <a:pPr>
              <a:buFontTx/>
              <a:buChar char="-"/>
            </a:pPr>
            <a:endParaRPr lang="cs-CZ" sz="3200" dirty="0"/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lčenlivost!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C:\Users\Jana\AppData\Local\Microsoft\Windows\Temporary Internet Files\Content.IE5\PTIBSZ9P\MC90023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2132091" cy="268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Policie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ajišťování </a:t>
            </a:r>
            <a:r>
              <a:rPr lang="cs-CZ" dirty="0" smtClean="0"/>
              <a:t>veřejného pořádku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sz="3200" dirty="0" smtClean="0"/>
              <a:t>dhaluje </a:t>
            </a:r>
            <a:r>
              <a:rPr lang="cs-CZ" sz="3200" dirty="0" smtClean="0"/>
              <a:t>trestnou činnost, pachatele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ilniční </a:t>
            </a:r>
            <a:r>
              <a:rPr lang="cs-CZ" dirty="0" smtClean="0"/>
              <a:t>provoz – bezpečnost a plynulost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 descr="C:\Users\Jana\AppData\Local\Microsoft\Windows\Temporary Internet Files\Content.IE5\HHRU5X0L\MC900344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170" y="4005064"/>
            <a:ext cx="2387890" cy="1473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Vězeňská služba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pravuje a střeží věznice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třeží, předvádí a eskortuje vězně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sz="3200" dirty="0" smtClean="0"/>
              <a:t>ůsobí na vězně – nekonfliktnost po propuštění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odmínky pro pracovní činnost</a:t>
            </a:r>
          </a:p>
          <a:p>
            <a:pPr>
              <a:buFontTx/>
              <a:buChar char="-"/>
            </a:pPr>
            <a:r>
              <a:rPr lang="cs-CZ" sz="3200" dirty="0" smtClean="0"/>
              <a:t>bezpečnost - soudy, státní zastupitelství</a:t>
            </a:r>
          </a:p>
          <a:p>
            <a:pPr>
              <a:buFontTx/>
              <a:buChar char="-"/>
            </a:pPr>
            <a:r>
              <a:rPr lang="cs-CZ" dirty="0"/>
              <a:t>e</a:t>
            </a:r>
            <a:r>
              <a:rPr lang="cs-CZ" dirty="0" smtClean="0"/>
              <a:t>vidence vězňů, osob ve vazbě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Users\Jana\AppData\Local\Microsoft\Windows\Temporary Internet Files\Content.IE5\UXZDJ1U9\MC900240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24744"/>
            <a:ext cx="166146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Armáda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brana území ČR</a:t>
            </a:r>
          </a:p>
          <a:p>
            <a:pPr>
              <a:buFontTx/>
              <a:buChar char="-"/>
            </a:pPr>
            <a:r>
              <a:rPr lang="cs-CZ" sz="3200" dirty="0" smtClean="0"/>
              <a:t>NATO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3314" name="Picture 2" descr="C:\Users\Jana\AppData\Local\Microsoft\Windows\Temporary Internet Files\Content.IE5\UXZDJ1U9\MC900337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77072"/>
            <a:ext cx="261686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Jana\AppData\Local\Microsoft\Windows\Temporary Internet Files\Content.IE5\PTIBSZ9P\MC9002311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2204864"/>
            <a:ext cx="185418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94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56886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solidFill>
                  <a:srgbClr val="00B050"/>
                </a:solidFill>
              </a:rPr>
              <a:t>Malý test na závěr</a:t>
            </a:r>
            <a:endParaRPr lang="cs-CZ" sz="50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640871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Kdo vede v ČR evidenci vězňů?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 Kdo zajišťuje plynulost silničního provozu?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Kdo hájí občana u soudu?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Ke komu si můžeš dát svoje důležité listiny do úschovy?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Uveď dva důvody sankcí.</a:t>
            </a:r>
            <a:endParaRPr lang="cs-CZ" sz="32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PTIBSZ9P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8680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76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76328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solidFill>
                  <a:srgbClr val="00B050"/>
                </a:solidFill>
              </a:rPr>
              <a:t>Zkontroluj si své odpovědi!!!</a:t>
            </a:r>
            <a:endParaRPr lang="cs-CZ" sz="50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67573" y="1988840"/>
            <a:ext cx="640871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>
                <a:solidFill>
                  <a:srgbClr val="FF0000"/>
                </a:solidFill>
              </a:rPr>
              <a:t>v</a:t>
            </a:r>
            <a:r>
              <a:rPr lang="cs-CZ" sz="3200" dirty="0" smtClean="0">
                <a:solidFill>
                  <a:srgbClr val="FF0000"/>
                </a:solidFill>
              </a:rPr>
              <a:t>ězeňská služba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 policie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advokát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k </a:t>
            </a:r>
            <a:r>
              <a:rPr lang="cs-CZ" sz="3200" dirty="0" smtClean="0">
                <a:solidFill>
                  <a:srgbClr val="FF0000"/>
                </a:solidFill>
              </a:rPr>
              <a:t>notáři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náhrada následků, odrazení od trestné činnosti</a:t>
            </a:r>
          </a:p>
          <a:p>
            <a:endParaRPr lang="cs-CZ" sz="32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2051" name="Picture 3" descr="C:\Users\Jana\AppData\Local\Microsoft\Windows\Temporary Internet Files\Content.IE5\PTIBSZ9P\MC900310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699" y="4187752"/>
            <a:ext cx="1185062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71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HODNOCENÍ TESTU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5 bodů			1</a:t>
            </a:r>
          </a:p>
          <a:p>
            <a:pPr algn="ctr"/>
            <a:r>
              <a:rPr lang="cs-CZ" dirty="0" smtClean="0"/>
              <a:t>4 body			2</a:t>
            </a:r>
          </a:p>
          <a:p>
            <a:pPr algn="ctr"/>
            <a:r>
              <a:rPr lang="cs-CZ" dirty="0" smtClean="0"/>
              <a:t>3 body			3</a:t>
            </a:r>
          </a:p>
          <a:p>
            <a:pPr algn="ctr"/>
            <a:r>
              <a:rPr lang="cs-CZ" dirty="0" smtClean="0"/>
              <a:t>2 body			4</a:t>
            </a:r>
          </a:p>
          <a:p>
            <a:pPr algn="ctr"/>
            <a:r>
              <a:rPr lang="cs-CZ" dirty="0" smtClean="0"/>
              <a:t>1 – 0 bodů		5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1 otázka ------ 1 bod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2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1324744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/>
              <a:t>Všechny použité kliparty jsou z volně dostupných sad programu PowerPoint společnosti Microsoft.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Jana\AppData\Local\Microsoft\Windows\Temporary Internet Files\Content.IE5\UXZDJ1U9\MC900337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365104"/>
            <a:ext cx="261686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\AppData\Local\Microsoft\Windows\Temporary Internet Files\Content.IE5\PTIBSZ9P\MC900287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1524993" cy="209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16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271</Words>
  <Application>Microsoft Office PowerPoint</Application>
  <PresentationFormat>Předvádění na obrazovce (4:3)</PresentationFormat>
  <Paragraphs>94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Orgány právní ochrany</vt:lpstr>
      <vt:lpstr>Protiprávní jednání </vt:lpstr>
      <vt:lpstr>Sankce</vt:lpstr>
      <vt:lpstr>Odstranění, nahrazení následků</vt:lpstr>
      <vt:lpstr>Odrazení od trestné činnosti</vt:lpstr>
      <vt:lpstr>Orgány právní ochrany</vt:lpstr>
      <vt:lpstr>Soudy</vt:lpstr>
      <vt:lpstr>Státní zastupitelství</vt:lpstr>
      <vt:lpstr>Notáři</vt:lpstr>
      <vt:lpstr>Advokáti</vt:lpstr>
      <vt:lpstr>Policie</vt:lpstr>
      <vt:lpstr>Vězeňská služba</vt:lpstr>
      <vt:lpstr>Armáda</vt:lpstr>
      <vt:lpstr>Prezentace aplikace PowerPoint</vt:lpstr>
      <vt:lpstr>Prezentace aplikace PowerPoint</vt:lpstr>
      <vt:lpstr>HODNOCENÍ TESTU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11</cp:revision>
  <dcterms:created xsi:type="dcterms:W3CDTF">2013-01-21T17:32:31Z</dcterms:created>
  <dcterms:modified xsi:type="dcterms:W3CDTF">2013-01-26T18:33:37Z</dcterms:modified>
</cp:coreProperties>
</file>