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57" r:id="rId5"/>
    <p:sldId id="258" r:id="rId6"/>
    <p:sldId id="265" r:id="rId7"/>
    <p:sldId id="259" r:id="rId8"/>
    <p:sldId id="261" r:id="rId9"/>
    <p:sldId id="263" r:id="rId10"/>
    <p:sldId id="266" r:id="rId11"/>
    <p:sldId id="267" r:id="rId12"/>
    <p:sldId id="262" r:id="rId13"/>
    <p:sldId id="264" r:id="rId14"/>
    <p:sldId id="268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F7D7E-73E3-442F-9C39-274034D6FD5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AD770-AF18-469E-9786-A0D0213BB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dovky.cz/ln_veda.asp?c=A091122_115317_ln_veda_mev" TargetMode="External"/><Relationship Id="rId3" Type="http://schemas.openxmlformats.org/officeDocument/2006/relationships/hyperlink" Target="http://www.ctyrkolky24.cz/aktualita-detail/123/Dinli-Centhor-700-skutecne-japonsky-standard" TargetMode="External"/><Relationship Id="rId7" Type="http://schemas.openxmlformats.org/officeDocument/2006/relationships/hyperlink" Target="http://www.orionracing.cz/motokary/technika.html" TargetMode="External"/><Relationship Id="rId2" Type="http://schemas.openxmlformats.org/officeDocument/2006/relationships/hyperlink" Target="http://audiklub.cz/techwiki/ctyrdoby-zazehovy-moto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canwest.cz/index.php?action=menu&amp;id_java=x86-95-96-100&amp;menu_id=100" TargetMode="External"/><Relationship Id="rId5" Type="http://schemas.openxmlformats.org/officeDocument/2006/relationships/hyperlink" Target="http://audiklub.cz/techwiki/vznetovy-motor" TargetMode="External"/><Relationship Id="rId4" Type="http://schemas.openxmlformats.org/officeDocument/2006/relationships/hyperlink" Target="http://www.jawa-50.cz/clanek/teorie-princip-dvoudobeho-dvoutaktniho-spalovaciho-motor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Projekt: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chemeClr val="tx1"/>
                          </a:solidFill>
                          <a:latin typeface="Monotype Corsiva" pitchFamily="66" charset="0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Číslo projektu: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Monotype Corsiva" pitchFamily="66" charset="0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Autor: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Mgr. Alena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Přibíková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Číslo DUM: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F8 - 8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Datum ověření ve výuce: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1. </a:t>
                      </a:r>
                      <a:r>
                        <a:rPr lang="cs-CZ" b="1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2. 2011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Ročník: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8.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Vzdělávací oblast: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Člověk a příroda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Vzdělávací obor: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Fyzika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Tematický okruh: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Práce,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 energie, teplo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Téma: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Pístové spalovací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Monotype Corsiva" pitchFamily="66" charset="0"/>
                        </a:rPr>
                        <a:t> motory</a:t>
                      </a:r>
                      <a:endParaRPr lang="cs-CZ" b="1" dirty="0">
                        <a:solidFill>
                          <a:schemeClr val="tx1"/>
                        </a:solidFill>
                        <a:latin typeface="Monotype Corsiva" pitchFamily="66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Anotace</a:t>
            </a:r>
            <a:endParaRPr lang="cs-CZ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Výkladová prezentace</a:t>
            </a:r>
          </a:p>
          <a:p>
            <a:r>
              <a:rPr lang="cs-CZ" b="1" dirty="0" smtClean="0">
                <a:latin typeface="Monotype Corsiva" pitchFamily="66" charset="0"/>
              </a:rPr>
              <a:t>Rozdělení pístových spalovacích motorů podle zapálení  pohonné směsi a podle počtu pracovních dob</a:t>
            </a:r>
          </a:p>
          <a:p>
            <a:r>
              <a:rPr lang="cs-CZ" b="1" dirty="0" smtClean="0">
                <a:latin typeface="Monotype Corsiva" pitchFamily="66" charset="0"/>
              </a:rPr>
              <a:t>Prezentace je doplněná řadou obrázků a pohybovými animacemi</a:t>
            </a:r>
            <a:endParaRPr lang="cs-CZ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71670" cy="2799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0"/>
            <a:ext cx="3714744" cy="3101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3143248"/>
            <a:ext cx="4762500" cy="3571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atin typeface="Monotype Corsiva" pitchFamily="66" charset="0"/>
              </a:rPr>
              <a:t>Pístové spalovací motory</a:t>
            </a:r>
            <a:endParaRPr lang="cs-CZ" sz="8000" b="1" dirty="0">
              <a:latin typeface="Monotype Corsiva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3405172"/>
            <a:ext cx="2571768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latin typeface="Monotype Corsiva" pitchFamily="66" charset="0"/>
              </a:rPr>
              <a:t>Ve spalovacích motorech </a:t>
            </a:r>
            <a:r>
              <a:rPr lang="cs-CZ" sz="4800" b="1" u="sng" dirty="0" smtClean="0">
                <a:latin typeface="Monotype Corsiva" pitchFamily="66" charset="0"/>
              </a:rPr>
              <a:t>se přeměňuje</a:t>
            </a:r>
            <a:r>
              <a:rPr lang="cs-CZ" sz="4800" b="1" dirty="0" smtClean="0">
                <a:latin typeface="Monotype Corsiva" pitchFamily="66" charset="0"/>
              </a:rPr>
              <a:t> při hoření paliva </a:t>
            </a:r>
            <a:r>
              <a:rPr lang="cs-CZ" sz="4800" b="1" u="sng" dirty="0" smtClean="0">
                <a:latin typeface="Monotype Corsiva" pitchFamily="66" charset="0"/>
              </a:rPr>
              <a:t>část vnitřní energie</a:t>
            </a:r>
            <a:r>
              <a:rPr lang="cs-CZ" sz="4800" b="1" dirty="0" smtClean="0">
                <a:latin typeface="Monotype Corsiva" pitchFamily="66" charset="0"/>
              </a:rPr>
              <a:t> </a:t>
            </a:r>
            <a:r>
              <a:rPr lang="cs-CZ" sz="4800" b="1" u="sng" dirty="0" smtClean="0">
                <a:latin typeface="Monotype Corsiva" pitchFamily="66" charset="0"/>
              </a:rPr>
              <a:t>paliva</a:t>
            </a:r>
            <a:r>
              <a:rPr lang="cs-CZ" sz="4800" b="1" dirty="0" smtClean="0">
                <a:latin typeface="Monotype Corsiva" pitchFamily="66" charset="0"/>
              </a:rPr>
              <a:t> </a:t>
            </a:r>
            <a:r>
              <a:rPr lang="cs-CZ" sz="4800" b="1" u="sng" dirty="0" smtClean="0">
                <a:latin typeface="Monotype Corsiva" pitchFamily="66" charset="0"/>
              </a:rPr>
              <a:t>na pohybovou energii pístu</a:t>
            </a:r>
          </a:p>
          <a:p>
            <a:r>
              <a:rPr lang="cs-CZ" sz="4800" b="1" dirty="0" smtClean="0">
                <a:latin typeface="Monotype Corsiva" pitchFamily="66" charset="0"/>
              </a:rPr>
              <a:t>Předností je spalování paliva přímo v pracovním válci</a:t>
            </a:r>
            <a:endParaRPr lang="cs-CZ" sz="48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dirty="0" smtClean="0">
                <a:latin typeface="Monotype Corsiva" pitchFamily="66" charset="0"/>
              </a:rPr>
              <a:t>Rozdělení</a:t>
            </a:r>
            <a:endParaRPr lang="cs-CZ" sz="72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b="1" dirty="0" smtClean="0">
                <a:latin typeface="Monotype Corsiva" pitchFamily="66" charset="0"/>
              </a:rPr>
              <a:t>Podle způsobu </a:t>
            </a:r>
            <a:r>
              <a:rPr lang="cs-CZ" sz="4400" b="1" u="sng" dirty="0" smtClean="0">
                <a:latin typeface="Monotype Corsiva" pitchFamily="66" charset="0"/>
              </a:rPr>
              <a:t>zapálení pohonné směsi</a:t>
            </a:r>
          </a:p>
          <a:p>
            <a:r>
              <a:rPr lang="cs-CZ" sz="4400" b="1" dirty="0" smtClean="0">
                <a:latin typeface="Monotype Corsiva" pitchFamily="66" charset="0"/>
              </a:rPr>
              <a:t>Zážehové motory</a:t>
            </a:r>
          </a:p>
          <a:p>
            <a:r>
              <a:rPr lang="cs-CZ" sz="4400" b="1" dirty="0" smtClean="0">
                <a:latin typeface="Monotype Corsiva" pitchFamily="66" charset="0"/>
              </a:rPr>
              <a:t>Vznětové motory</a:t>
            </a:r>
          </a:p>
          <a:p>
            <a:pPr>
              <a:buNone/>
            </a:pPr>
            <a:r>
              <a:rPr lang="cs-CZ" sz="4400" b="1" dirty="0" smtClean="0">
                <a:latin typeface="Monotype Corsiva" pitchFamily="66" charset="0"/>
              </a:rPr>
              <a:t>Podle </a:t>
            </a:r>
            <a:r>
              <a:rPr lang="cs-CZ" sz="4400" b="1" u="sng" dirty="0" smtClean="0">
                <a:latin typeface="Monotype Corsiva" pitchFamily="66" charset="0"/>
              </a:rPr>
              <a:t>počtu pracovních dob</a:t>
            </a:r>
          </a:p>
          <a:p>
            <a:r>
              <a:rPr lang="cs-CZ" sz="4400" b="1" dirty="0" smtClean="0">
                <a:latin typeface="Monotype Corsiva" pitchFamily="66" charset="0"/>
              </a:rPr>
              <a:t>Dvoudobé motory</a:t>
            </a:r>
          </a:p>
          <a:p>
            <a:r>
              <a:rPr lang="cs-CZ" sz="4400" b="1" dirty="0" smtClean="0">
                <a:latin typeface="Monotype Corsiva" pitchFamily="66" charset="0"/>
              </a:rPr>
              <a:t>Čtyřdobé motory</a:t>
            </a:r>
            <a:endParaRPr lang="cs-CZ" sz="44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Zážehový motor</a:t>
            </a:r>
            <a:endParaRPr lang="cs-CZ" sz="54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Monotype Corsiva" pitchFamily="66" charset="0"/>
              </a:rPr>
              <a:t>Jako palivo používá směs benzínu a vzduchu</a:t>
            </a:r>
          </a:p>
          <a:p>
            <a:r>
              <a:rPr lang="cs-CZ" sz="4400" b="1" dirty="0" smtClean="0">
                <a:latin typeface="Monotype Corsiva" pitchFamily="66" charset="0"/>
              </a:rPr>
              <a:t>V automobilech nejčastěji zážehový čtyřdobý motor</a:t>
            </a:r>
          </a:p>
          <a:p>
            <a:r>
              <a:rPr lang="cs-CZ" sz="4400" b="1" dirty="0" smtClean="0">
                <a:latin typeface="Monotype Corsiva" pitchFamily="66" charset="0"/>
              </a:rPr>
              <a:t>Účinnost 30 %</a:t>
            </a:r>
          </a:p>
          <a:p>
            <a:pPr>
              <a:buNone/>
            </a:pPr>
            <a:endParaRPr lang="cs-CZ" sz="44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Autofit/>
          </a:bodyPr>
          <a:lstStyle/>
          <a:p>
            <a:pPr algn="l"/>
            <a:r>
              <a:rPr lang="cs-CZ" sz="5400" b="1" dirty="0" smtClean="0">
                <a:latin typeface="Monotype Corsiva" pitchFamily="66" charset="0"/>
              </a:rPr>
              <a:t>Zážehový motor</a:t>
            </a:r>
            <a:endParaRPr lang="cs-CZ" sz="5400" b="1" dirty="0">
              <a:latin typeface="Monotype Corsiva" pitchFamily="66" charset="0"/>
            </a:endParaRPr>
          </a:p>
        </p:txBody>
      </p:sp>
      <p:pic>
        <p:nvPicPr>
          <p:cNvPr id="1026" name="Picture 2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4766" t="21301" r="23886" b="10674"/>
          <a:stretch>
            <a:fillRect/>
          </a:stretch>
        </p:blipFill>
        <p:spPr bwMode="auto">
          <a:xfrm rot="10800000">
            <a:off x="2928926" y="1142984"/>
            <a:ext cx="3143272" cy="54593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5072066" y="642918"/>
            <a:ext cx="1643074" cy="646331"/>
          </a:xfrm>
          <a:prstGeom prst="rect">
            <a:avLst/>
          </a:prstGeom>
          <a:solidFill>
            <a:srgbClr val="7030A0">
              <a:alpha val="64000"/>
            </a:srgbClr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Svíčka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5721" y="1500174"/>
            <a:ext cx="2214578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Sací ventil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72198" y="1357298"/>
            <a:ext cx="3071802" cy="646331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Výfukový ventil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72264" y="2071678"/>
            <a:ext cx="2071701" cy="646331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Válec</a:t>
            </a:r>
          </a:p>
        </p:txBody>
      </p:sp>
      <p:sp>
        <p:nvSpPr>
          <p:cNvPr id="9" name="Obdélník 8"/>
          <p:cNvSpPr/>
          <p:nvPr/>
        </p:nvSpPr>
        <p:spPr>
          <a:xfrm>
            <a:off x="6500826" y="2857496"/>
            <a:ext cx="1857388" cy="646331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Píst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500826" y="3786190"/>
            <a:ext cx="2071702" cy="646331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Ojnice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85720" y="3143248"/>
            <a:ext cx="2143140" cy="646331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Pístní čet</a:t>
            </a:r>
          </a:p>
        </p:txBody>
      </p:sp>
      <p:sp>
        <p:nvSpPr>
          <p:cNvPr id="12" name="Obdélník 11"/>
          <p:cNvSpPr/>
          <p:nvPr/>
        </p:nvSpPr>
        <p:spPr>
          <a:xfrm flipH="1">
            <a:off x="6143636" y="5000636"/>
            <a:ext cx="3000364" cy="64633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Klikový hřídel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357422" y="1857364"/>
            <a:ext cx="1357322" cy="73026"/>
          </a:xfrm>
          <a:prstGeom prst="straightConnector1">
            <a:avLst/>
          </a:prstGeom>
          <a:ln w="3810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357422" y="3357562"/>
            <a:ext cx="2071702" cy="71438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7" idx="1"/>
          </p:cNvCxnSpPr>
          <p:nvPr/>
        </p:nvCxnSpPr>
        <p:spPr>
          <a:xfrm rot="10800000" flipV="1">
            <a:off x="5214942" y="1680464"/>
            <a:ext cx="857256" cy="34024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8" idx="1"/>
          </p:cNvCxnSpPr>
          <p:nvPr/>
        </p:nvCxnSpPr>
        <p:spPr>
          <a:xfrm rot="10800000">
            <a:off x="5286380" y="2357430"/>
            <a:ext cx="1285884" cy="37414"/>
          </a:xfrm>
          <a:prstGeom prst="straightConnector1">
            <a:avLst/>
          </a:prstGeom>
          <a:ln w="38100"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0800000">
            <a:off x="4786314" y="3071810"/>
            <a:ext cx="1785950" cy="15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0800000">
            <a:off x="4714876" y="4143380"/>
            <a:ext cx="1857388" cy="1588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10800000">
            <a:off x="4714876" y="5214950"/>
            <a:ext cx="1428760" cy="1588"/>
          </a:xfrm>
          <a:prstGeom prst="straightConnector1">
            <a:avLst/>
          </a:prstGeom>
          <a:ln w="38100"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 flipV="1">
            <a:off x="4429124" y="1142984"/>
            <a:ext cx="642942" cy="35719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Čtyřdobý zážehový motor</a:t>
            </a:r>
            <a:endParaRPr lang="cs-CZ" sz="5400" dirty="0"/>
          </a:p>
        </p:txBody>
      </p:sp>
      <p:pic>
        <p:nvPicPr>
          <p:cNvPr id="12" name="Picture 7" descr="D:\Documents and Settings\Aleš\Plocha\ctyrtakt2.gif"/>
          <p:cNvPicPr>
            <a:picLocks noChangeAspect="1" noChangeArrowheads="1"/>
          </p:cNvPicPr>
          <p:nvPr/>
        </p:nvPicPr>
        <p:blipFill>
          <a:blip r:embed="rId2" cstate="print"/>
          <a:srcRect l="21107" r="59631" b="10000"/>
          <a:stretch>
            <a:fillRect/>
          </a:stretch>
        </p:blipFill>
        <p:spPr bwMode="auto">
          <a:xfrm>
            <a:off x="2428860" y="1571612"/>
            <a:ext cx="2230676" cy="4000528"/>
          </a:xfrm>
          <a:prstGeom prst="rect">
            <a:avLst/>
          </a:prstGeom>
          <a:noFill/>
        </p:spPr>
      </p:pic>
      <p:pic>
        <p:nvPicPr>
          <p:cNvPr id="13" name="Picture 7" descr="D:\Documents and Settings\Aleš\Plocha\ctyrtakt2.gif"/>
          <p:cNvPicPr>
            <a:picLocks noChangeAspect="1" noChangeArrowheads="1"/>
          </p:cNvPicPr>
          <p:nvPr/>
        </p:nvPicPr>
        <p:blipFill>
          <a:blip r:embed="rId2" cstate="print"/>
          <a:srcRect l="59631" r="19903" b="11702"/>
          <a:stretch>
            <a:fillRect/>
          </a:stretch>
        </p:blipFill>
        <p:spPr bwMode="auto">
          <a:xfrm>
            <a:off x="4643438" y="1571612"/>
            <a:ext cx="2342832" cy="3929090"/>
          </a:xfrm>
          <a:prstGeom prst="rect">
            <a:avLst/>
          </a:prstGeom>
          <a:noFill/>
        </p:spPr>
      </p:pic>
      <p:pic>
        <p:nvPicPr>
          <p:cNvPr id="14" name="Picture 7" descr="D:\Documents and Settings\Aleš\Plocha\ctyrtakt2.gif"/>
          <p:cNvPicPr>
            <a:picLocks noChangeAspect="1" noChangeArrowheads="1"/>
          </p:cNvPicPr>
          <p:nvPr/>
        </p:nvPicPr>
        <p:blipFill>
          <a:blip r:embed="rId2" cstate="print"/>
          <a:srcRect l="78893" r="1846" b="8510"/>
          <a:stretch>
            <a:fillRect/>
          </a:stretch>
        </p:blipFill>
        <p:spPr bwMode="auto">
          <a:xfrm>
            <a:off x="6715140" y="1571612"/>
            <a:ext cx="2286016" cy="4095762"/>
          </a:xfrm>
          <a:prstGeom prst="rect">
            <a:avLst/>
          </a:prstGeom>
          <a:noFill/>
        </p:spPr>
      </p:pic>
      <p:sp>
        <p:nvSpPr>
          <p:cNvPr id="15" name="Šipka dolů 14"/>
          <p:cNvSpPr/>
          <p:nvPr/>
        </p:nvSpPr>
        <p:spPr>
          <a:xfrm>
            <a:off x="0" y="292893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>
            <a:off x="2143108" y="2928934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4357686" y="292893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>
            <a:off x="6715140" y="2928934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42910" y="5643578"/>
            <a:ext cx="1214446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Sání</a:t>
            </a:r>
          </a:p>
        </p:txBody>
      </p:sp>
      <p:sp>
        <p:nvSpPr>
          <p:cNvPr id="20" name="Obdélník 19"/>
          <p:cNvSpPr/>
          <p:nvPr/>
        </p:nvSpPr>
        <p:spPr>
          <a:xfrm flipH="1">
            <a:off x="2428860" y="5643578"/>
            <a:ext cx="2143140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Stlačování</a:t>
            </a:r>
          </a:p>
        </p:txBody>
      </p:sp>
      <p:sp>
        <p:nvSpPr>
          <p:cNvPr id="21" name="Obdélník 20"/>
          <p:cNvSpPr/>
          <p:nvPr/>
        </p:nvSpPr>
        <p:spPr>
          <a:xfrm flipH="1">
            <a:off x="4786314" y="5643578"/>
            <a:ext cx="2000264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cs-CZ" sz="3600" b="1" dirty="0">
                <a:latin typeface="Monotype Corsiva" pitchFamily="66" charset="0"/>
              </a:rPr>
              <a:t>Rozpínání</a:t>
            </a:r>
          </a:p>
        </p:txBody>
      </p:sp>
      <p:sp>
        <p:nvSpPr>
          <p:cNvPr id="22" name="Obdélník 21"/>
          <p:cNvSpPr/>
          <p:nvPr/>
        </p:nvSpPr>
        <p:spPr>
          <a:xfrm flipH="1">
            <a:off x="7286644" y="5643578"/>
            <a:ext cx="1428760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atin typeface="Monotype Corsiva" pitchFamily="66" charset="0"/>
              </a:rPr>
              <a:t>Výfuk</a:t>
            </a:r>
            <a:endParaRPr lang="cs-CZ" sz="3600" b="1" dirty="0">
              <a:latin typeface="Monotype Corsiva" pitchFamily="66" charset="0"/>
            </a:endParaRPr>
          </a:p>
        </p:txBody>
      </p:sp>
      <p:pic>
        <p:nvPicPr>
          <p:cNvPr id="24" name="Picture 2" descr="D:\Documents and Settings\Aleš\Plocha\ctyrtakt2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80097" b="8510"/>
          <a:stretch>
            <a:fillRect/>
          </a:stretch>
        </p:blipFill>
        <p:spPr bwMode="auto">
          <a:xfrm>
            <a:off x="142844" y="1643050"/>
            <a:ext cx="2214578" cy="40005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Documents and Settings\Aleš\Plocha\ctyrtakt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86489"/>
            <a:ext cx="3500462" cy="655132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Zážehový dvoudobý motor</a:t>
            </a:r>
            <a:endParaRPr lang="cs-CZ" sz="54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Monotype Corsiva" pitchFamily="66" charset="0"/>
              </a:rPr>
              <a:t>Je jednodušší</a:t>
            </a:r>
          </a:p>
          <a:p>
            <a:r>
              <a:rPr lang="cs-CZ" sz="4400" b="1" dirty="0" smtClean="0">
                <a:latin typeface="Monotype Corsiva" pitchFamily="66" charset="0"/>
              </a:rPr>
              <a:t>Nemá sací a výfukový ventil</a:t>
            </a:r>
          </a:p>
          <a:p>
            <a:r>
              <a:rPr lang="cs-CZ" sz="4400" b="1" dirty="0" smtClean="0">
                <a:latin typeface="Monotype Corsiva" pitchFamily="66" charset="0"/>
              </a:rPr>
              <a:t>Má menší hmotnost</a:t>
            </a:r>
          </a:p>
          <a:p>
            <a:r>
              <a:rPr lang="cs-CZ" sz="4400" b="1" dirty="0" smtClean="0">
                <a:latin typeface="Monotype Corsiva" pitchFamily="66" charset="0"/>
              </a:rPr>
              <a:t>Účinnost 20 %</a:t>
            </a:r>
          </a:p>
          <a:p>
            <a:r>
              <a:rPr lang="cs-CZ" sz="4400" b="1" dirty="0" smtClean="0">
                <a:latin typeface="Monotype Corsiva" pitchFamily="66" charset="0"/>
              </a:rPr>
              <a:t>Používají  ho většinou malé motocykly, travní sekačky,…</a:t>
            </a:r>
            <a:endParaRPr lang="cs-CZ" sz="44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Nevýhody dvoudobého  motoru</a:t>
            </a:r>
            <a:endParaRPr lang="cs-CZ" sz="54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Monotype Corsiva" pitchFamily="66" charset="0"/>
              </a:rPr>
              <a:t>Je ekologicky nešetrný</a:t>
            </a:r>
          </a:p>
          <a:p>
            <a:r>
              <a:rPr lang="cs-CZ" sz="4400" b="1" dirty="0" smtClean="0">
                <a:latin typeface="Monotype Corsiva" pitchFamily="66" charset="0"/>
              </a:rPr>
              <a:t>Nedokonalé spalování směsi       do ovzduší uniká více škodlivých látek</a:t>
            </a:r>
          </a:p>
          <a:p>
            <a:r>
              <a:rPr lang="cs-CZ" sz="4400" b="1" dirty="0" smtClean="0">
                <a:latin typeface="Monotype Corsiva" pitchFamily="66" charset="0"/>
              </a:rPr>
              <a:t>Spotřeba paliva je větší</a:t>
            </a:r>
          </a:p>
          <a:p>
            <a:r>
              <a:rPr lang="cs-CZ" sz="4400" b="1" dirty="0" smtClean="0">
                <a:latin typeface="Monotype Corsiva" pitchFamily="66" charset="0"/>
              </a:rPr>
              <a:t>Výfukové plyny obsahují i novou směs</a:t>
            </a:r>
            <a:endParaRPr lang="cs-CZ" sz="4400" b="1" dirty="0">
              <a:latin typeface="Monotype Corsiva" pitchFamily="66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6643702" y="2786058"/>
            <a:ext cx="500066" cy="1588"/>
          </a:xfrm>
          <a:prstGeom prst="straightConnector1">
            <a:avLst/>
          </a:prstGeom>
          <a:ln w="349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Dvoudobý zážehový motor</a:t>
            </a:r>
            <a:endParaRPr lang="cs-CZ" sz="5400" b="1" dirty="0">
              <a:latin typeface="Monotype Corsiva" pitchFamily="66" charset="0"/>
            </a:endParaRPr>
          </a:p>
        </p:txBody>
      </p:sp>
      <p:pic>
        <p:nvPicPr>
          <p:cNvPr id="6148" name="Picture 4" descr="D:\Documents and Settings\Aleš\Plocha\skenovat0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030" t="18661" r="5463" b="16234"/>
          <a:stretch>
            <a:fillRect/>
          </a:stretch>
        </p:blipFill>
        <p:spPr bwMode="auto">
          <a:xfrm rot="10800000">
            <a:off x="214282" y="1090595"/>
            <a:ext cx="8786874" cy="57086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D:\Documents and Settings\Aleš\Plocha\dvoutakt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85728"/>
            <a:ext cx="3786214" cy="628716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Vznětový čtyřdobý motor</a:t>
            </a:r>
            <a:endParaRPr lang="cs-CZ" sz="54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543956" cy="5054617"/>
          </a:xfrm>
        </p:spPr>
        <p:txBody>
          <a:bodyPr>
            <a:noAutofit/>
          </a:bodyPr>
          <a:lstStyle/>
          <a:p>
            <a:r>
              <a:rPr lang="cs-CZ" sz="4200" b="1" dirty="0" err="1" smtClean="0">
                <a:latin typeface="Monotype Corsiva" pitchFamily="66" charset="0"/>
              </a:rPr>
              <a:t>Dieselův</a:t>
            </a:r>
            <a:r>
              <a:rPr lang="cs-CZ" sz="4200" b="1" dirty="0" smtClean="0">
                <a:latin typeface="Monotype Corsiva" pitchFamily="66" charset="0"/>
              </a:rPr>
              <a:t> motor</a:t>
            </a:r>
          </a:p>
          <a:p>
            <a:r>
              <a:rPr lang="cs-CZ" sz="4200" b="1" dirty="0" smtClean="0">
                <a:latin typeface="Monotype Corsiva" pitchFamily="66" charset="0"/>
              </a:rPr>
              <a:t>Má obdobnou konstrukci jako zážehový čtyřdobý motor</a:t>
            </a:r>
          </a:p>
          <a:p>
            <a:r>
              <a:rPr lang="cs-CZ" sz="4200" b="1" dirty="0" smtClean="0">
                <a:latin typeface="Monotype Corsiva" pitchFamily="66" charset="0"/>
              </a:rPr>
              <a:t>Nemá svíčku</a:t>
            </a:r>
          </a:p>
          <a:p>
            <a:r>
              <a:rPr lang="cs-CZ" sz="4200" b="1" dirty="0" smtClean="0">
                <a:latin typeface="Monotype Corsiva" pitchFamily="66" charset="0"/>
              </a:rPr>
              <a:t>Jako palivo používá motorovou naftu</a:t>
            </a:r>
          </a:p>
          <a:p>
            <a:r>
              <a:rPr lang="cs-CZ" sz="4200" b="1" dirty="0" smtClean="0">
                <a:latin typeface="Monotype Corsiva" pitchFamily="66" charset="0"/>
              </a:rPr>
              <a:t>Účinnost  40 %</a:t>
            </a:r>
          </a:p>
          <a:p>
            <a:r>
              <a:rPr lang="cs-CZ" sz="4200" b="1" dirty="0" smtClean="0">
                <a:latin typeface="Monotype Corsiva" pitchFamily="66" charset="0"/>
              </a:rPr>
              <a:t>V nákladních automobilech, lodích, lokomotivách i osobních automobilech</a:t>
            </a:r>
            <a:endParaRPr lang="cs-CZ" sz="42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Vznětový čtyřdobý motor</a:t>
            </a:r>
            <a:endParaRPr lang="cs-CZ" sz="5400" dirty="0"/>
          </a:p>
        </p:txBody>
      </p:sp>
      <p:pic>
        <p:nvPicPr>
          <p:cNvPr id="8195" name="Picture 3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153" t="6537" r="2520" b="9661"/>
          <a:stretch>
            <a:fillRect/>
          </a:stretch>
        </p:blipFill>
        <p:spPr bwMode="auto">
          <a:xfrm>
            <a:off x="9185" y="1496602"/>
            <a:ext cx="9132541" cy="4718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D:\Documents and Settings\Aleš\Plocha\diesel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66762"/>
            <a:ext cx="4286280" cy="66995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D:\Documents and Settings\Aleš\Plocha\skenovat0002.jpg"/>
          <p:cNvPicPr>
            <a:picLocks noChangeAspect="1" noChangeArrowheads="1"/>
          </p:cNvPicPr>
          <p:nvPr/>
        </p:nvPicPr>
        <p:blipFill>
          <a:blip r:embed="rId2" cstate="print"/>
          <a:srcRect l="26085" t="28476" r="18113" b="16996"/>
          <a:stretch>
            <a:fillRect/>
          </a:stretch>
        </p:blipFill>
        <p:spPr bwMode="auto">
          <a:xfrm>
            <a:off x="5000596" y="1234809"/>
            <a:ext cx="4143404" cy="56231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Monotype Corsiva" pitchFamily="66" charset="0"/>
              </a:rPr>
              <a:t>Chlazení motorů</a:t>
            </a:r>
            <a:endParaRPr lang="cs-CZ" sz="54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Monotype Corsiva" pitchFamily="66" charset="0"/>
              </a:rPr>
              <a:t>Pístové motory je nutné během provozu chladit</a:t>
            </a:r>
          </a:p>
          <a:p>
            <a:r>
              <a:rPr lang="cs-CZ" sz="4400" b="1" dirty="0" smtClean="0">
                <a:latin typeface="Monotype Corsiva" pitchFamily="66" charset="0"/>
              </a:rPr>
              <a:t>Chlazení probíhá vzduchem ( u motocyklů) vodou nebo jinou kapalinou, která proudí v chladiči ochlazovaném zevně vzduchem</a:t>
            </a:r>
            <a:endParaRPr lang="cs-CZ" sz="4400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3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Zdroje</a:t>
            </a:r>
            <a:endParaRPr lang="cs-CZ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latin typeface="Monotype Corsiva" pitchFamily="66" charset="0"/>
              </a:rPr>
              <a:t>Učebnice fyziky pro 8. ročník, R. Kolářová, J. </a:t>
            </a:r>
            <a:r>
              <a:rPr lang="cs-CZ" sz="2000" b="1" dirty="0" err="1" smtClean="0">
                <a:latin typeface="Monotype Corsiva" pitchFamily="66" charset="0"/>
              </a:rPr>
              <a:t>Bohuněk</a:t>
            </a:r>
            <a:r>
              <a:rPr lang="cs-CZ" sz="2000" b="1" dirty="0" smtClean="0">
                <a:latin typeface="Monotype Corsiva" pitchFamily="66" charset="0"/>
              </a:rPr>
              <a:t>, nakladatelství </a:t>
            </a:r>
            <a:r>
              <a:rPr lang="cs-CZ" sz="2000" b="1" dirty="0" err="1" smtClean="0">
                <a:latin typeface="Monotype Corsiva" pitchFamily="66" charset="0"/>
              </a:rPr>
              <a:t>Prometheus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</a:rPr>
              <a:t>Naskenované obrázky str. 91, 93, 94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2"/>
              </a:rPr>
              <a:t>http://audiklub.cz/techwiki/ctyrdoby-zazehovy-motor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3"/>
              </a:rPr>
              <a:t>http://www.ctyrkolky24.cz/aktualita-detail/123/</a:t>
            </a:r>
            <a:r>
              <a:rPr lang="cs-CZ" sz="2000" b="1" dirty="0" err="1" smtClean="0">
                <a:latin typeface="Monotype Corsiva" pitchFamily="66" charset="0"/>
                <a:hlinkClick r:id="rId3"/>
              </a:rPr>
              <a:t>Dinli</a:t>
            </a:r>
            <a:r>
              <a:rPr lang="cs-CZ" sz="2000" b="1" dirty="0" smtClean="0">
                <a:latin typeface="Monotype Corsiva" pitchFamily="66" charset="0"/>
                <a:hlinkClick r:id="rId3"/>
              </a:rPr>
              <a:t>-</a:t>
            </a:r>
            <a:r>
              <a:rPr lang="cs-CZ" sz="2000" b="1" dirty="0" err="1" smtClean="0">
                <a:latin typeface="Monotype Corsiva" pitchFamily="66" charset="0"/>
                <a:hlinkClick r:id="rId3"/>
              </a:rPr>
              <a:t>Centhor</a:t>
            </a:r>
            <a:r>
              <a:rPr lang="cs-CZ" sz="2000" b="1" dirty="0" smtClean="0">
                <a:latin typeface="Monotype Corsiva" pitchFamily="66" charset="0"/>
                <a:hlinkClick r:id="rId3"/>
              </a:rPr>
              <a:t>-700-</a:t>
            </a:r>
            <a:r>
              <a:rPr lang="cs-CZ" sz="2000" b="1" dirty="0" err="1" smtClean="0">
                <a:latin typeface="Monotype Corsiva" pitchFamily="66" charset="0"/>
                <a:hlinkClick r:id="rId3"/>
              </a:rPr>
              <a:t>skutecne</a:t>
            </a:r>
            <a:r>
              <a:rPr lang="cs-CZ" sz="2000" b="1" dirty="0" smtClean="0">
                <a:latin typeface="Monotype Corsiva" pitchFamily="66" charset="0"/>
                <a:hlinkClick r:id="rId3"/>
              </a:rPr>
              <a:t>-japonsky-standard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4"/>
              </a:rPr>
              <a:t>http</a:t>
            </a:r>
            <a:r>
              <a:rPr lang="cs-CZ" sz="2000" b="1" dirty="0" smtClean="0">
                <a:latin typeface="Monotype Corsiva" pitchFamily="66" charset="0"/>
                <a:hlinkClick r:id="rId4"/>
              </a:rPr>
              <a:t>://www.jawa-50.cz/</a:t>
            </a:r>
            <a:r>
              <a:rPr lang="cs-CZ" sz="2000" b="1" dirty="0" err="1" smtClean="0">
                <a:latin typeface="Monotype Corsiva" pitchFamily="66" charset="0"/>
                <a:hlinkClick r:id="rId4"/>
              </a:rPr>
              <a:t>clanek</a:t>
            </a:r>
            <a:r>
              <a:rPr lang="cs-CZ" sz="2000" b="1" dirty="0" smtClean="0">
                <a:latin typeface="Monotype Corsiva" pitchFamily="66" charset="0"/>
                <a:hlinkClick r:id="rId4"/>
              </a:rPr>
              <a:t>/teorie-princip-</a:t>
            </a:r>
            <a:r>
              <a:rPr lang="cs-CZ" sz="2000" b="1" dirty="0" err="1" smtClean="0">
                <a:latin typeface="Monotype Corsiva" pitchFamily="66" charset="0"/>
                <a:hlinkClick r:id="rId4"/>
              </a:rPr>
              <a:t>dvoudobeho</a:t>
            </a:r>
            <a:r>
              <a:rPr lang="cs-CZ" sz="2000" b="1" dirty="0" smtClean="0">
                <a:latin typeface="Monotype Corsiva" pitchFamily="66" charset="0"/>
                <a:hlinkClick r:id="rId4"/>
              </a:rPr>
              <a:t>-</a:t>
            </a:r>
            <a:r>
              <a:rPr lang="cs-CZ" sz="2000" b="1" dirty="0" err="1" smtClean="0">
                <a:latin typeface="Monotype Corsiva" pitchFamily="66" charset="0"/>
                <a:hlinkClick r:id="rId4"/>
              </a:rPr>
              <a:t>dvoutaktniho</a:t>
            </a:r>
            <a:r>
              <a:rPr lang="cs-CZ" sz="2000" b="1" dirty="0" smtClean="0">
                <a:latin typeface="Monotype Corsiva" pitchFamily="66" charset="0"/>
                <a:hlinkClick r:id="rId4"/>
              </a:rPr>
              <a:t>-</a:t>
            </a:r>
            <a:r>
              <a:rPr lang="cs-CZ" sz="2000" b="1" dirty="0" err="1" smtClean="0">
                <a:latin typeface="Monotype Corsiva" pitchFamily="66" charset="0"/>
                <a:hlinkClick r:id="rId4"/>
              </a:rPr>
              <a:t>spalovaciho</a:t>
            </a:r>
            <a:r>
              <a:rPr lang="cs-CZ" sz="2000" b="1" dirty="0" smtClean="0">
                <a:latin typeface="Monotype Corsiva" pitchFamily="66" charset="0"/>
                <a:hlinkClick r:id="rId4"/>
              </a:rPr>
              <a:t>-motoru.</a:t>
            </a:r>
            <a:r>
              <a:rPr lang="cs-CZ" sz="2000" b="1" dirty="0" err="1" smtClean="0">
                <a:latin typeface="Monotype Corsiva" pitchFamily="66" charset="0"/>
                <a:hlinkClick r:id="rId4"/>
              </a:rPr>
              <a:t>html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5"/>
              </a:rPr>
              <a:t>http://audiklub.cz/techwiki/vznetovy-motor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6"/>
              </a:rPr>
              <a:t>http://www.</a:t>
            </a:r>
            <a:r>
              <a:rPr lang="cs-CZ" sz="2000" b="1" dirty="0" err="1" smtClean="0">
                <a:latin typeface="Monotype Corsiva" pitchFamily="66" charset="0"/>
                <a:hlinkClick r:id="rId6"/>
              </a:rPr>
              <a:t>scanwest.cz</a:t>
            </a:r>
            <a:r>
              <a:rPr lang="cs-CZ" sz="2000" b="1" dirty="0" smtClean="0">
                <a:latin typeface="Monotype Corsiva" pitchFamily="66" charset="0"/>
                <a:hlinkClick r:id="rId6"/>
              </a:rPr>
              <a:t>/index.</a:t>
            </a:r>
            <a:r>
              <a:rPr lang="cs-CZ" sz="2000" b="1" dirty="0" err="1" smtClean="0">
                <a:latin typeface="Monotype Corsiva" pitchFamily="66" charset="0"/>
                <a:hlinkClick r:id="rId6"/>
              </a:rPr>
              <a:t>php</a:t>
            </a:r>
            <a:r>
              <a:rPr lang="cs-CZ" sz="2000" b="1" dirty="0" smtClean="0">
                <a:latin typeface="Monotype Corsiva" pitchFamily="66" charset="0"/>
                <a:hlinkClick r:id="rId6"/>
              </a:rPr>
              <a:t>?</a:t>
            </a:r>
            <a:r>
              <a:rPr lang="cs-CZ" sz="2000" b="1" dirty="0" err="1" smtClean="0">
                <a:latin typeface="Monotype Corsiva" pitchFamily="66" charset="0"/>
                <a:hlinkClick r:id="rId6"/>
              </a:rPr>
              <a:t>action</a:t>
            </a:r>
            <a:r>
              <a:rPr lang="cs-CZ" sz="2000" b="1" dirty="0" smtClean="0">
                <a:latin typeface="Monotype Corsiva" pitchFamily="66" charset="0"/>
                <a:hlinkClick r:id="rId6"/>
              </a:rPr>
              <a:t>=menu&amp;id_</a:t>
            </a:r>
            <a:r>
              <a:rPr lang="cs-CZ" sz="2000" b="1" dirty="0" err="1" smtClean="0">
                <a:latin typeface="Monotype Corsiva" pitchFamily="66" charset="0"/>
                <a:hlinkClick r:id="rId6"/>
              </a:rPr>
              <a:t>java</a:t>
            </a:r>
            <a:r>
              <a:rPr lang="cs-CZ" sz="2000" b="1" dirty="0" smtClean="0">
                <a:latin typeface="Monotype Corsiva" pitchFamily="66" charset="0"/>
                <a:hlinkClick r:id="rId6"/>
              </a:rPr>
              <a:t>=x86-95-96-100&amp;menu_id=100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7"/>
              </a:rPr>
              <a:t>http://www.</a:t>
            </a:r>
            <a:r>
              <a:rPr lang="cs-CZ" sz="2000" b="1" dirty="0" err="1" smtClean="0">
                <a:latin typeface="Monotype Corsiva" pitchFamily="66" charset="0"/>
                <a:hlinkClick r:id="rId7"/>
              </a:rPr>
              <a:t>orionracing.cz</a:t>
            </a:r>
            <a:r>
              <a:rPr lang="cs-CZ" sz="2000" b="1" dirty="0" smtClean="0">
                <a:latin typeface="Monotype Corsiva" pitchFamily="66" charset="0"/>
                <a:hlinkClick r:id="rId7"/>
              </a:rPr>
              <a:t>/</a:t>
            </a:r>
            <a:r>
              <a:rPr lang="cs-CZ" sz="2000" b="1" dirty="0" err="1" smtClean="0">
                <a:latin typeface="Monotype Corsiva" pitchFamily="66" charset="0"/>
                <a:hlinkClick r:id="rId7"/>
              </a:rPr>
              <a:t>motokary</a:t>
            </a:r>
            <a:r>
              <a:rPr lang="cs-CZ" sz="2000" b="1" dirty="0" smtClean="0">
                <a:latin typeface="Monotype Corsiva" pitchFamily="66" charset="0"/>
                <a:hlinkClick r:id="rId7"/>
              </a:rPr>
              <a:t>/technika.</a:t>
            </a:r>
            <a:r>
              <a:rPr lang="cs-CZ" sz="2000" b="1" dirty="0" err="1" smtClean="0">
                <a:latin typeface="Monotype Corsiva" pitchFamily="66" charset="0"/>
                <a:hlinkClick r:id="rId7"/>
              </a:rPr>
              <a:t>html</a:t>
            </a:r>
            <a:endParaRPr lang="cs-CZ" sz="2000" b="1" dirty="0" smtClean="0">
              <a:latin typeface="Monotype Corsiva" pitchFamily="66" charset="0"/>
            </a:endParaRPr>
          </a:p>
          <a:p>
            <a:r>
              <a:rPr lang="cs-CZ" sz="2000" b="1" dirty="0" smtClean="0">
                <a:latin typeface="Monotype Corsiva" pitchFamily="66" charset="0"/>
                <a:hlinkClick r:id="rId8"/>
              </a:rPr>
              <a:t>http://</a:t>
            </a:r>
            <a:r>
              <a:rPr lang="cs-CZ" sz="2000" b="1" dirty="0" smtClean="0">
                <a:latin typeface="Monotype Corsiva" pitchFamily="66" charset="0"/>
                <a:hlinkClick r:id="rId8"/>
              </a:rPr>
              <a:t>www.lidovky.</a:t>
            </a:r>
            <a:r>
              <a:rPr lang="cs-CZ" sz="2000" b="1" dirty="0" err="1" smtClean="0">
                <a:latin typeface="Monotype Corsiva" pitchFamily="66" charset="0"/>
                <a:hlinkClick r:id="rId8"/>
              </a:rPr>
              <a:t>cz</a:t>
            </a:r>
            <a:r>
              <a:rPr lang="cs-CZ" sz="2000" b="1" dirty="0" smtClean="0">
                <a:latin typeface="Monotype Corsiva" pitchFamily="66" charset="0"/>
                <a:hlinkClick r:id="rId8"/>
              </a:rPr>
              <a:t>/</a:t>
            </a:r>
            <a:r>
              <a:rPr lang="cs-CZ" sz="2000" b="1" dirty="0" err="1" smtClean="0">
                <a:latin typeface="Monotype Corsiva" pitchFamily="66" charset="0"/>
                <a:hlinkClick r:id="rId8"/>
              </a:rPr>
              <a:t>ln</a:t>
            </a:r>
            <a:r>
              <a:rPr lang="cs-CZ" sz="2000" b="1" dirty="0" smtClean="0">
                <a:latin typeface="Monotype Corsiva" pitchFamily="66" charset="0"/>
                <a:hlinkClick r:id="rId8"/>
              </a:rPr>
              <a:t>_veda.</a:t>
            </a:r>
            <a:r>
              <a:rPr lang="cs-CZ" sz="2000" b="1" dirty="0" err="1" smtClean="0">
                <a:latin typeface="Monotype Corsiva" pitchFamily="66" charset="0"/>
                <a:hlinkClick r:id="rId8"/>
              </a:rPr>
              <a:t>asp</a:t>
            </a:r>
            <a:r>
              <a:rPr lang="cs-CZ" sz="2000" b="1" dirty="0" smtClean="0">
                <a:latin typeface="Monotype Corsiva" pitchFamily="66" charset="0"/>
                <a:hlinkClick r:id="rId8"/>
              </a:rPr>
              <a:t>?c=A091122_115317_</a:t>
            </a:r>
            <a:r>
              <a:rPr lang="cs-CZ" sz="2000" b="1" dirty="0" err="1" smtClean="0">
                <a:latin typeface="Monotype Corsiva" pitchFamily="66" charset="0"/>
                <a:hlinkClick r:id="rId8"/>
              </a:rPr>
              <a:t>ln</a:t>
            </a:r>
            <a:r>
              <a:rPr lang="cs-CZ" sz="2000" b="1" dirty="0" smtClean="0">
                <a:latin typeface="Monotype Corsiva" pitchFamily="66" charset="0"/>
                <a:hlinkClick r:id="rId8"/>
              </a:rPr>
              <a:t>_veda_</a:t>
            </a:r>
            <a:r>
              <a:rPr lang="cs-CZ" sz="2000" b="1" dirty="0" err="1" smtClean="0">
                <a:latin typeface="Monotype Corsiva" pitchFamily="66" charset="0"/>
                <a:hlinkClick r:id="rId8"/>
              </a:rPr>
              <a:t>mev</a:t>
            </a:r>
            <a:endParaRPr lang="cs-CZ" sz="2000" b="1" smtClean="0">
              <a:latin typeface="Monotype Corsiva" pitchFamily="66" charset="0"/>
            </a:endParaRPr>
          </a:p>
          <a:p>
            <a:endParaRPr lang="cs-CZ" sz="2000" b="1" dirty="0" smtClean="0">
              <a:latin typeface="Monotype Corsiva" pitchFamily="66" charset="0"/>
            </a:endParaRPr>
          </a:p>
          <a:p>
            <a:endParaRPr lang="cs-CZ" b="1" dirty="0" smtClean="0">
              <a:latin typeface="Monotype Corsiva" pitchFamily="66" charset="0"/>
            </a:endParaRPr>
          </a:p>
          <a:p>
            <a:endParaRPr lang="cs-CZ" b="1" dirty="0">
              <a:latin typeface="Monotype Corsiva" pitchFamily="66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331</Words>
  <Application>Microsoft Office PowerPoint</Application>
  <PresentationFormat>Předvádění na obrazovce (4:3)</PresentationFormat>
  <Paragraphs>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Pístové spalovací motory</vt:lpstr>
      <vt:lpstr>Snímek 4</vt:lpstr>
      <vt:lpstr>Rozdělení</vt:lpstr>
      <vt:lpstr>Zážehový motor</vt:lpstr>
      <vt:lpstr>Zážehový motor</vt:lpstr>
      <vt:lpstr>Čtyřdobý zážehový motor</vt:lpstr>
      <vt:lpstr>Snímek 9</vt:lpstr>
      <vt:lpstr>Zážehový dvoudobý motor</vt:lpstr>
      <vt:lpstr>Nevýhody dvoudobého  motoru</vt:lpstr>
      <vt:lpstr>Dvoudobý zážehový motor</vt:lpstr>
      <vt:lpstr>Snímek 13</vt:lpstr>
      <vt:lpstr>Vznětový čtyřdobý motor</vt:lpstr>
      <vt:lpstr>Vznětový čtyřdobý motor</vt:lpstr>
      <vt:lpstr>Snímek 16</vt:lpstr>
      <vt:lpstr>Chlazení motorů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Pístové spalovací motory</dc:title>
  <dc:subject>Fyzika 8</dc:subject>
  <dc:creator>Přibíková</dc:creator>
  <cp:lastModifiedBy>Aleš</cp:lastModifiedBy>
  <cp:revision>23</cp:revision>
  <dcterms:created xsi:type="dcterms:W3CDTF">2011-02-04T10:15:50Z</dcterms:created>
  <dcterms:modified xsi:type="dcterms:W3CDTF">2013-02-01T11:28:09Z</dcterms:modified>
</cp:coreProperties>
</file>