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6" r:id="rId4"/>
    <p:sldId id="257" r:id="rId5"/>
    <p:sldId id="258" r:id="rId6"/>
    <p:sldId id="259" r:id="rId7"/>
    <p:sldId id="264" r:id="rId8"/>
    <p:sldId id="260" r:id="rId9"/>
    <p:sldId id="261" r:id="rId10"/>
    <p:sldId id="262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7A8497-A739-4A62-950E-39EB610B3529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BF5DD-B309-4C57-AE5E-AA171A44CE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7A8497-A739-4A62-950E-39EB610B3529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BF5DD-B309-4C57-AE5E-AA171A44CE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7A8497-A739-4A62-950E-39EB610B3529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BF5DD-B309-4C57-AE5E-AA171A44CE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7A8497-A739-4A62-950E-39EB610B3529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BF5DD-B309-4C57-AE5E-AA171A44CE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7A8497-A739-4A62-950E-39EB610B3529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BF5DD-B309-4C57-AE5E-AA171A44CE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7A8497-A739-4A62-950E-39EB610B3529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BF5DD-B309-4C57-AE5E-AA171A44CE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7A8497-A739-4A62-950E-39EB610B3529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BF5DD-B309-4C57-AE5E-AA171A44CE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7A8497-A739-4A62-950E-39EB610B3529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BF5DD-B309-4C57-AE5E-AA171A44CE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7A8497-A739-4A62-950E-39EB610B3529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BF5DD-B309-4C57-AE5E-AA171A44CE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7A8497-A739-4A62-950E-39EB610B3529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BF5DD-B309-4C57-AE5E-AA171A44CE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7A8497-A739-4A62-950E-39EB610B3529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BF5DD-B309-4C57-AE5E-AA171A44CE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7A8497-A739-4A62-950E-39EB610B3529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7BF5DD-B309-4C57-AE5E-AA171A44CE9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split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olny.cz/hezky.den/datasheet/lithiove-baterie.htm" TargetMode="External"/><Relationship Id="rId2" Type="http://schemas.openxmlformats.org/officeDocument/2006/relationships/hyperlink" Target="http://www.elektrohal.sk/sortiment/kable_a_vodic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98364"/>
                <a:gridCol w="5062476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F8 -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28.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4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 2011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příroda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Fyzika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Elektrické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jevy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Elektrický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proud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Prezentace slouží k opakování základních pojmů – elektrický obvod, vodiče, zdroje napětí, elektrotechnické značky, sériové a paralelní zapojení</a:t>
            </a:r>
            <a:endParaRPr lang="cs-CZ" sz="2800" dirty="0"/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/>
          <a:srcRect l="12624" t="2631" r="18120" b="8553"/>
          <a:stretch>
            <a:fillRect/>
          </a:stretch>
        </p:blipFill>
        <p:spPr>
          <a:xfrm rot="10800000"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71481"/>
            <a:ext cx="7772400" cy="1143007"/>
          </a:xfrm>
        </p:spPr>
        <p:txBody>
          <a:bodyPr>
            <a:normAutofit fontScale="90000"/>
          </a:bodyPr>
          <a:lstStyle/>
          <a:p>
            <a:r>
              <a:rPr lang="cs-CZ" sz="7200" u="sng" dirty="0" smtClean="0"/>
              <a:t>Elektrický proud</a:t>
            </a:r>
            <a:endParaRPr lang="cs-CZ" sz="7200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857364"/>
            <a:ext cx="6400800" cy="1571636"/>
          </a:xfrm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chemeClr val="tx1"/>
                </a:solidFill>
                <a:latin typeface="+mj-lt"/>
              </a:rPr>
              <a:t>Co už víme o elektrickém proudu</a:t>
            </a:r>
            <a:endParaRPr lang="cs-CZ" sz="4400" dirty="0">
              <a:solidFill>
                <a:schemeClr val="tx1"/>
              </a:solidFill>
              <a:latin typeface="+mj-lt"/>
            </a:endParaRPr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+mj-lt"/>
              </a:rPr>
              <a:t>Elektrickým obvodem prochází proud, jestliže: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>
                <a:latin typeface="+mj-lt"/>
              </a:rPr>
              <a:t>j</a:t>
            </a:r>
            <a:r>
              <a:rPr lang="cs-CZ" dirty="0" smtClean="0">
                <a:latin typeface="+mj-lt"/>
              </a:rPr>
              <a:t>e zapojen </a:t>
            </a:r>
            <a:r>
              <a:rPr lang="cs-CZ" b="1" dirty="0" smtClean="0">
                <a:latin typeface="+mj-lt"/>
              </a:rPr>
              <a:t>zdroj elektrického napětí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>
                <a:latin typeface="+mj-lt"/>
              </a:rPr>
              <a:t>j</a:t>
            </a:r>
            <a:r>
              <a:rPr lang="cs-CZ" dirty="0" smtClean="0">
                <a:latin typeface="+mj-lt"/>
              </a:rPr>
              <a:t>e složen z elektrických spotřebičů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+mj-lt"/>
              </a:rPr>
              <a:t>spotřebiče jsou vodivě spojeny</a:t>
            </a:r>
          </a:p>
          <a:p>
            <a:pPr marL="514350" indent="-514350"/>
            <a:r>
              <a:rPr lang="cs-CZ" dirty="0" smtClean="0">
                <a:latin typeface="+mj-lt"/>
              </a:rPr>
              <a:t>Říkáme, že </a:t>
            </a:r>
            <a:r>
              <a:rPr lang="cs-CZ" b="1" dirty="0" smtClean="0">
                <a:latin typeface="+mj-lt"/>
              </a:rPr>
              <a:t>elektrický obvod je uzavřen</a:t>
            </a:r>
          </a:p>
          <a:p>
            <a:pPr marL="514350" indent="-514350"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b="1" dirty="0" smtClean="0"/>
              <a:t>Vodiče elektrického proudu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57364"/>
            <a:ext cx="8229600" cy="4268799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latin typeface="+mj-lt"/>
              </a:rPr>
              <a:t>= látky, které vedou elektrický proud</a:t>
            </a:r>
          </a:p>
          <a:p>
            <a:r>
              <a:rPr lang="cs-CZ" b="1" dirty="0" smtClean="0">
                <a:latin typeface="+mj-lt"/>
              </a:rPr>
              <a:t>Kovy</a:t>
            </a:r>
          </a:p>
          <a:p>
            <a:r>
              <a:rPr lang="cs-CZ" b="1" dirty="0" smtClean="0">
                <a:latin typeface="+mj-lt"/>
              </a:rPr>
              <a:t>Vodné roztoky </a:t>
            </a:r>
            <a:r>
              <a:rPr lang="cs-CZ" dirty="0" smtClean="0">
                <a:latin typeface="+mj-lt"/>
              </a:rPr>
              <a:t>(</a:t>
            </a:r>
            <a:r>
              <a:rPr lang="cs-CZ" dirty="0" err="1" smtClean="0">
                <a:latin typeface="+mj-lt"/>
              </a:rPr>
              <a:t>např.kuchyňské</a:t>
            </a:r>
            <a:r>
              <a:rPr lang="cs-CZ" dirty="0" smtClean="0">
                <a:latin typeface="+mj-lt"/>
              </a:rPr>
              <a:t> soli)</a:t>
            </a:r>
          </a:p>
          <a:p>
            <a:r>
              <a:rPr lang="cs-CZ" b="1" dirty="0" smtClean="0">
                <a:latin typeface="+mj-lt"/>
              </a:rPr>
              <a:t>Za určitých podmínek i plyny </a:t>
            </a:r>
            <a:r>
              <a:rPr lang="cs-CZ" dirty="0" smtClean="0">
                <a:latin typeface="+mj-lt"/>
              </a:rPr>
              <a:t>(blesk při bouřce)</a:t>
            </a:r>
            <a:endParaRPr lang="cs-CZ" dirty="0">
              <a:latin typeface="+mj-lt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 l="30233" t="50573" r="31395"/>
          <a:stretch>
            <a:fillRect/>
          </a:stretch>
        </p:blipFill>
        <p:spPr bwMode="auto">
          <a:xfrm>
            <a:off x="3571868" y="4214818"/>
            <a:ext cx="3792447" cy="26431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 elektrického napětí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atin typeface="+mj-lt"/>
              </a:rPr>
              <a:t>Baterie</a:t>
            </a:r>
            <a:r>
              <a:rPr lang="cs-CZ" dirty="0" smtClean="0">
                <a:latin typeface="+mj-lt"/>
              </a:rPr>
              <a:t> – 4,5 V</a:t>
            </a:r>
          </a:p>
          <a:p>
            <a:r>
              <a:rPr lang="cs-CZ" dirty="0" smtClean="0">
                <a:latin typeface="+mj-lt"/>
              </a:rPr>
              <a:t>Je složena ze tří elektrických článků </a:t>
            </a:r>
          </a:p>
          <a:p>
            <a:r>
              <a:rPr lang="cs-CZ" b="1" dirty="0" smtClean="0">
                <a:latin typeface="+mj-lt"/>
              </a:rPr>
              <a:t>Monočlánek</a:t>
            </a:r>
            <a:r>
              <a:rPr lang="cs-CZ" dirty="0" smtClean="0">
                <a:latin typeface="+mj-lt"/>
              </a:rPr>
              <a:t> (jeden elektrický článek)</a:t>
            </a:r>
          </a:p>
          <a:p>
            <a:pPr>
              <a:buNone/>
            </a:pPr>
            <a:endParaRPr lang="cs-CZ" dirty="0">
              <a:latin typeface="+mj-lt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3643314"/>
            <a:ext cx="3810000" cy="28575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Obrázek 8"/>
          <p:cNvPicPr/>
          <p:nvPr/>
        </p:nvPicPr>
        <p:blipFill>
          <a:blip r:embed="rId3"/>
          <a:srcRect l="3485" r="7550" b="9480"/>
          <a:stretch>
            <a:fillRect/>
          </a:stretch>
        </p:blipFill>
        <p:spPr>
          <a:xfrm rot="10800000">
            <a:off x="5286380" y="3429000"/>
            <a:ext cx="2928958" cy="31178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288"/>
          </a:xfrm>
        </p:spPr>
        <p:txBody>
          <a:bodyPr>
            <a:normAutofit/>
          </a:bodyPr>
          <a:lstStyle/>
          <a:p>
            <a:r>
              <a:rPr lang="cs-CZ" b="1" dirty="0" smtClean="0"/>
              <a:t>Elektrickým obvodem prochází elektrický proud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00240"/>
            <a:ext cx="8229600" cy="4125923"/>
          </a:xfrm>
        </p:spPr>
        <p:txBody>
          <a:bodyPr/>
          <a:lstStyle/>
          <a:p>
            <a:r>
              <a:rPr lang="cs-CZ" dirty="0" smtClean="0">
                <a:latin typeface="+mj-lt"/>
              </a:rPr>
              <a:t>Žárovka svítí</a:t>
            </a:r>
          </a:p>
          <a:p>
            <a:r>
              <a:rPr lang="cs-CZ" dirty="0" smtClean="0">
                <a:latin typeface="+mj-lt"/>
              </a:rPr>
              <a:t>Zvonek zvoní</a:t>
            </a:r>
          </a:p>
          <a:p>
            <a:r>
              <a:rPr lang="cs-CZ" dirty="0" smtClean="0">
                <a:latin typeface="+mj-lt"/>
              </a:rPr>
              <a:t>Topná spirála se zahřívá</a:t>
            </a:r>
          </a:p>
          <a:p>
            <a:r>
              <a:rPr lang="cs-CZ" dirty="0" smtClean="0">
                <a:latin typeface="+mj-lt"/>
              </a:rPr>
              <a:t>Kolem cívky s proudem je elektrické pole,…</a:t>
            </a:r>
            <a:endParaRPr lang="cs-CZ" dirty="0">
              <a:latin typeface="+mj-lt"/>
            </a:endParaRPr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Schematické značky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>
                <a:latin typeface="+mj-lt"/>
              </a:rPr>
              <a:t>Elektrický </a:t>
            </a:r>
            <a:r>
              <a:rPr lang="cs-CZ" dirty="0">
                <a:latin typeface="+mj-lt"/>
              </a:rPr>
              <a:t>č</a:t>
            </a:r>
            <a:r>
              <a:rPr lang="cs-CZ" dirty="0" smtClean="0">
                <a:latin typeface="+mj-lt"/>
              </a:rPr>
              <a:t>lánek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  <a:p>
            <a:r>
              <a:rPr lang="cs-CZ" dirty="0" smtClean="0">
                <a:latin typeface="+mj-lt"/>
              </a:rPr>
              <a:t>Baterie</a:t>
            </a:r>
          </a:p>
          <a:p>
            <a:pPr>
              <a:buNone/>
            </a:pPr>
            <a:endParaRPr lang="cs-CZ" dirty="0"/>
          </a:p>
          <a:p>
            <a:endParaRPr lang="cs-CZ" dirty="0" smtClean="0"/>
          </a:p>
          <a:p>
            <a:r>
              <a:rPr lang="cs-CZ" dirty="0" smtClean="0">
                <a:latin typeface="+mj-lt"/>
              </a:rPr>
              <a:t>Zdroj napětí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latin typeface="+mj-lt"/>
              </a:rPr>
              <a:t>Spínač</a:t>
            </a:r>
          </a:p>
          <a:p>
            <a:endParaRPr lang="cs-CZ" dirty="0"/>
          </a:p>
          <a:p>
            <a:r>
              <a:rPr lang="cs-CZ" dirty="0" smtClean="0">
                <a:latin typeface="+mj-lt"/>
              </a:rPr>
              <a:t>Žárovka</a:t>
            </a:r>
          </a:p>
          <a:p>
            <a:pPr>
              <a:buNone/>
            </a:pPr>
            <a:endParaRPr lang="cs-CZ" dirty="0"/>
          </a:p>
          <a:p>
            <a:endParaRPr lang="cs-CZ" dirty="0" smtClean="0"/>
          </a:p>
          <a:p>
            <a:r>
              <a:rPr lang="cs-CZ" dirty="0" smtClean="0">
                <a:latin typeface="+mj-lt"/>
              </a:rPr>
              <a:t>Rezistor</a:t>
            </a:r>
          </a:p>
          <a:p>
            <a:endParaRPr lang="cs-CZ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785786" y="2357430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5400000">
            <a:off x="1108051" y="2392355"/>
            <a:ext cx="214314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5400000">
            <a:off x="1036613" y="2392355"/>
            <a:ext cx="500066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642910" y="4000504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1357290" y="3500438"/>
            <a:ext cx="7143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642910" y="5500702"/>
            <a:ext cx="64294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Elipsa 34"/>
          <p:cNvSpPr/>
          <p:nvPr/>
        </p:nvSpPr>
        <p:spPr>
          <a:xfrm>
            <a:off x="1285852" y="5429264"/>
            <a:ext cx="142876" cy="14287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0" name="Přímá spojovací čára 39"/>
          <p:cNvCxnSpPr/>
          <p:nvPr/>
        </p:nvCxnSpPr>
        <p:spPr>
          <a:xfrm>
            <a:off x="5072066" y="2428868"/>
            <a:ext cx="500066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Elipsa 46"/>
          <p:cNvSpPr/>
          <p:nvPr/>
        </p:nvSpPr>
        <p:spPr>
          <a:xfrm>
            <a:off x="5572132" y="2357430"/>
            <a:ext cx="142876" cy="14287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Elipsa 47"/>
          <p:cNvSpPr/>
          <p:nvPr/>
        </p:nvSpPr>
        <p:spPr>
          <a:xfrm>
            <a:off x="6000760" y="2357430"/>
            <a:ext cx="142876" cy="14287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5" name="Přímá spojovací čára 54"/>
          <p:cNvCxnSpPr/>
          <p:nvPr/>
        </p:nvCxnSpPr>
        <p:spPr>
          <a:xfrm>
            <a:off x="6286512" y="3571876"/>
            <a:ext cx="714380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Obdélník 57"/>
          <p:cNvSpPr/>
          <p:nvPr/>
        </p:nvSpPr>
        <p:spPr>
          <a:xfrm>
            <a:off x="5715008" y="5072074"/>
            <a:ext cx="914400" cy="285752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1" name="Přímá spojovací čára 60"/>
          <p:cNvCxnSpPr/>
          <p:nvPr/>
        </p:nvCxnSpPr>
        <p:spPr>
          <a:xfrm>
            <a:off x="1285852" y="2357430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Plus 61"/>
          <p:cNvSpPr/>
          <p:nvPr/>
        </p:nvSpPr>
        <p:spPr>
          <a:xfrm>
            <a:off x="1357290" y="2071678"/>
            <a:ext cx="142876" cy="142876"/>
          </a:xfrm>
          <a:prstGeom prst="mathPlus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3" name="Přímá spojovací čára 62"/>
          <p:cNvCxnSpPr/>
          <p:nvPr/>
        </p:nvCxnSpPr>
        <p:spPr>
          <a:xfrm>
            <a:off x="1571604" y="4000504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čára 63"/>
          <p:cNvCxnSpPr/>
          <p:nvPr/>
        </p:nvCxnSpPr>
        <p:spPr>
          <a:xfrm rot="5400000">
            <a:off x="1393803" y="4035429"/>
            <a:ext cx="214314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ovací čára 64"/>
          <p:cNvCxnSpPr/>
          <p:nvPr/>
        </p:nvCxnSpPr>
        <p:spPr>
          <a:xfrm rot="5400000">
            <a:off x="1179489" y="4035429"/>
            <a:ext cx="214314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ovací čára 65"/>
          <p:cNvCxnSpPr/>
          <p:nvPr/>
        </p:nvCxnSpPr>
        <p:spPr>
          <a:xfrm rot="5400000">
            <a:off x="965175" y="4035429"/>
            <a:ext cx="214314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ovací čára 66"/>
          <p:cNvCxnSpPr/>
          <p:nvPr/>
        </p:nvCxnSpPr>
        <p:spPr>
          <a:xfrm rot="5400000">
            <a:off x="1322365" y="4035429"/>
            <a:ext cx="500066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ovací čára 67"/>
          <p:cNvCxnSpPr/>
          <p:nvPr/>
        </p:nvCxnSpPr>
        <p:spPr>
          <a:xfrm rot="5400000">
            <a:off x="1108051" y="4035429"/>
            <a:ext cx="500066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ovací čára 68"/>
          <p:cNvCxnSpPr/>
          <p:nvPr/>
        </p:nvCxnSpPr>
        <p:spPr>
          <a:xfrm rot="5400000">
            <a:off x="893737" y="4035429"/>
            <a:ext cx="500066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ovací čára 73"/>
          <p:cNvCxnSpPr/>
          <p:nvPr/>
        </p:nvCxnSpPr>
        <p:spPr>
          <a:xfrm>
            <a:off x="1357290" y="4000504"/>
            <a:ext cx="142876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ovací čára 75"/>
          <p:cNvCxnSpPr/>
          <p:nvPr/>
        </p:nvCxnSpPr>
        <p:spPr>
          <a:xfrm>
            <a:off x="1142976" y="4000504"/>
            <a:ext cx="142876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" name="Plus 76"/>
          <p:cNvSpPr/>
          <p:nvPr/>
        </p:nvSpPr>
        <p:spPr>
          <a:xfrm>
            <a:off x="1643042" y="3714752"/>
            <a:ext cx="142876" cy="142876"/>
          </a:xfrm>
          <a:prstGeom prst="mathPlus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8" name="Přímá spojovací čára 77"/>
          <p:cNvCxnSpPr/>
          <p:nvPr/>
        </p:nvCxnSpPr>
        <p:spPr>
          <a:xfrm>
            <a:off x="1714480" y="5500702"/>
            <a:ext cx="64294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Elipsa 79"/>
          <p:cNvSpPr/>
          <p:nvPr/>
        </p:nvSpPr>
        <p:spPr>
          <a:xfrm>
            <a:off x="1571604" y="5429264"/>
            <a:ext cx="142876" cy="14287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Plus 80"/>
          <p:cNvSpPr/>
          <p:nvPr/>
        </p:nvSpPr>
        <p:spPr>
          <a:xfrm>
            <a:off x="1214414" y="5214950"/>
            <a:ext cx="142876" cy="142876"/>
          </a:xfrm>
          <a:prstGeom prst="mathPlus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3" name="Přímá spojovací čára 82"/>
          <p:cNvCxnSpPr/>
          <p:nvPr/>
        </p:nvCxnSpPr>
        <p:spPr>
          <a:xfrm>
            <a:off x="1714480" y="5286388"/>
            <a:ext cx="142876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ovací čára 83"/>
          <p:cNvCxnSpPr/>
          <p:nvPr/>
        </p:nvCxnSpPr>
        <p:spPr>
          <a:xfrm>
            <a:off x="6143636" y="2428868"/>
            <a:ext cx="500066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ovací čára 84"/>
          <p:cNvCxnSpPr/>
          <p:nvPr/>
        </p:nvCxnSpPr>
        <p:spPr>
          <a:xfrm>
            <a:off x="6929454" y="2428868"/>
            <a:ext cx="500066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ovací čára 85"/>
          <p:cNvCxnSpPr/>
          <p:nvPr/>
        </p:nvCxnSpPr>
        <p:spPr>
          <a:xfrm>
            <a:off x="8001024" y="2428868"/>
            <a:ext cx="500066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7" name="Elipsa 86"/>
          <p:cNvSpPr/>
          <p:nvPr/>
        </p:nvSpPr>
        <p:spPr>
          <a:xfrm>
            <a:off x="7858148" y="2357430"/>
            <a:ext cx="142876" cy="14287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Elipsa 87"/>
          <p:cNvSpPr/>
          <p:nvPr/>
        </p:nvSpPr>
        <p:spPr>
          <a:xfrm>
            <a:off x="7429520" y="2357430"/>
            <a:ext cx="142876" cy="14287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9" name="Přímá spojovací čára 88"/>
          <p:cNvCxnSpPr/>
          <p:nvPr/>
        </p:nvCxnSpPr>
        <p:spPr>
          <a:xfrm flipV="1">
            <a:off x="7572396" y="2143116"/>
            <a:ext cx="357190" cy="2857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ovací čára 89"/>
          <p:cNvCxnSpPr>
            <a:stCxn id="47" idx="6"/>
            <a:endCxn id="48" idx="0"/>
          </p:cNvCxnSpPr>
          <p:nvPr/>
        </p:nvCxnSpPr>
        <p:spPr>
          <a:xfrm flipV="1">
            <a:off x="5715008" y="2357430"/>
            <a:ext cx="357190" cy="7143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5" name="Vývojový diagram: sumační bod 94"/>
          <p:cNvSpPr/>
          <p:nvPr/>
        </p:nvSpPr>
        <p:spPr>
          <a:xfrm>
            <a:off x="5786446" y="3357562"/>
            <a:ext cx="500066" cy="428628"/>
          </a:xfrm>
          <a:prstGeom prst="flowChartSummingJuncti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6" name="Přímá spojovací čára 95"/>
          <p:cNvCxnSpPr/>
          <p:nvPr/>
        </p:nvCxnSpPr>
        <p:spPr>
          <a:xfrm>
            <a:off x="5072066" y="3571876"/>
            <a:ext cx="714380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ovací čára 96"/>
          <p:cNvCxnSpPr/>
          <p:nvPr/>
        </p:nvCxnSpPr>
        <p:spPr>
          <a:xfrm>
            <a:off x="5000628" y="5214950"/>
            <a:ext cx="714380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ovací čára 97"/>
          <p:cNvCxnSpPr/>
          <p:nvPr/>
        </p:nvCxnSpPr>
        <p:spPr>
          <a:xfrm>
            <a:off x="6643702" y="5214950"/>
            <a:ext cx="714380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Sériové zapojení spotřebičů</a:t>
            </a:r>
            <a:endParaRPr lang="cs-CZ" b="1" dirty="0"/>
          </a:p>
        </p:txBody>
      </p:sp>
      <p:pic>
        <p:nvPicPr>
          <p:cNvPr id="1026" name="Picture 2" descr="D:\Documents and Settings\Aleš\Plocha\skenovat0001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l="22381" t="9704" r="6749" b="11778"/>
          <a:stretch>
            <a:fillRect/>
          </a:stretch>
        </p:blipFill>
        <p:spPr bwMode="auto">
          <a:xfrm rot="10800000">
            <a:off x="2071670" y="4071942"/>
            <a:ext cx="5164966" cy="24595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7" name="Picture 3" descr="D:\Documents and Settings\Aleš\Plocha\skenovat0002.jpg"/>
          <p:cNvPicPr>
            <a:picLocks noChangeAspect="1" noChangeArrowheads="1"/>
          </p:cNvPicPr>
          <p:nvPr/>
        </p:nvPicPr>
        <p:blipFill>
          <a:blip r:embed="rId3"/>
          <a:srcRect l="12861" t="6806" r="26397" b="26440"/>
          <a:stretch>
            <a:fillRect/>
          </a:stretch>
        </p:blipFill>
        <p:spPr bwMode="auto">
          <a:xfrm rot="10800000">
            <a:off x="2054861" y="1285860"/>
            <a:ext cx="5294814" cy="25003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Paralelní zapojení spotřebičů</a:t>
            </a:r>
            <a:endParaRPr lang="cs-CZ" b="1" dirty="0"/>
          </a:p>
        </p:txBody>
      </p:sp>
      <p:pic>
        <p:nvPicPr>
          <p:cNvPr id="2050" name="Picture 2" descr="D:\Documents and Settings\Aleš\Plocha\skenovat0003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l="9503" t="3194" r="4441" b="15704"/>
          <a:stretch>
            <a:fillRect/>
          </a:stretch>
        </p:blipFill>
        <p:spPr bwMode="auto">
          <a:xfrm rot="10800000">
            <a:off x="1643042" y="4429132"/>
            <a:ext cx="5583331" cy="226159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1" name="Picture 3" descr="D:\Documents and Settings\Aleš\Plocha\skenovat0004.jpg"/>
          <p:cNvPicPr>
            <a:picLocks noChangeAspect="1" noChangeArrowheads="1"/>
          </p:cNvPicPr>
          <p:nvPr/>
        </p:nvPicPr>
        <p:blipFill>
          <a:blip r:embed="rId3"/>
          <a:srcRect l="13002" t="6806" r="27294" b="10733"/>
          <a:stretch>
            <a:fillRect/>
          </a:stretch>
        </p:blipFill>
        <p:spPr bwMode="auto">
          <a:xfrm rot="10800000">
            <a:off x="2143108" y="1357298"/>
            <a:ext cx="4643469" cy="278608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Zdroje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Fyzika pro 8. ročník,R. Kolářová, J. </a:t>
            </a:r>
            <a:r>
              <a:rPr lang="cs-CZ" sz="2000" dirty="0" err="1" smtClean="0"/>
              <a:t>Bohuněk</a:t>
            </a:r>
            <a:r>
              <a:rPr lang="cs-CZ" sz="2000" dirty="0" smtClean="0"/>
              <a:t>, nakladatelství </a:t>
            </a:r>
            <a:r>
              <a:rPr lang="cs-CZ" sz="2000" dirty="0" err="1" smtClean="0"/>
              <a:t>Prometheus</a:t>
            </a:r>
            <a:endParaRPr lang="cs-CZ" sz="2000" dirty="0" smtClean="0"/>
          </a:p>
          <a:p>
            <a:r>
              <a:rPr lang="cs-CZ" sz="2000" dirty="0" smtClean="0"/>
              <a:t>Naskenované obrázky str. 119</a:t>
            </a:r>
            <a:endParaRPr lang="cs-CZ" sz="2000" dirty="0" smtClean="0"/>
          </a:p>
          <a:p>
            <a:r>
              <a:rPr lang="cs-CZ" sz="2000" dirty="0" smtClean="0"/>
              <a:t>Fyzika pro 8. ročník, K. </a:t>
            </a:r>
            <a:r>
              <a:rPr lang="cs-CZ" sz="2000" dirty="0" err="1" smtClean="0"/>
              <a:t>Rauner</a:t>
            </a:r>
            <a:r>
              <a:rPr lang="cs-CZ" sz="2000" dirty="0" smtClean="0"/>
              <a:t>, J. Petřík, J. </a:t>
            </a:r>
            <a:r>
              <a:rPr lang="cs-CZ" sz="2000" dirty="0" err="1" smtClean="0"/>
              <a:t>Prokšová</a:t>
            </a:r>
            <a:r>
              <a:rPr lang="cs-CZ" sz="2000" dirty="0" smtClean="0"/>
              <a:t>, N. </a:t>
            </a:r>
            <a:r>
              <a:rPr lang="cs-CZ" sz="2000" dirty="0" err="1" smtClean="0"/>
              <a:t>Randa</a:t>
            </a:r>
            <a:r>
              <a:rPr lang="cs-CZ" sz="2000" dirty="0" smtClean="0"/>
              <a:t>, nakladatelství </a:t>
            </a:r>
            <a:r>
              <a:rPr lang="cs-CZ" sz="2000" dirty="0" err="1" smtClean="0"/>
              <a:t>Fraus</a:t>
            </a:r>
            <a:endParaRPr lang="cs-CZ" sz="2000" dirty="0" smtClean="0"/>
          </a:p>
          <a:p>
            <a:r>
              <a:rPr lang="cs-CZ" sz="2000" dirty="0" smtClean="0"/>
              <a:t>Naskenované obrázky str. 1, 109</a:t>
            </a:r>
          </a:p>
          <a:p>
            <a:r>
              <a:rPr lang="cs-CZ" sz="2000" dirty="0" smtClean="0"/>
              <a:t>Elektrotechnické značky vytvořeny v programu SMART Notebook</a:t>
            </a:r>
            <a:endParaRPr lang="cs-CZ" sz="2000" dirty="0" smtClean="0"/>
          </a:p>
          <a:p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elektrohal.sk</a:t>
            </a:r>
            <a:r>
              <a:rPr lang="cs-CZ" sz="2000" dirty="0" smtClean="0">
                <a:hlinkClick r:id="rId2"/>
              </a:rPr>
              <a:t>/sortiment/</a:t>
            </a:r>
            <a:r>
              <a:rPr lang="cs-CZ" sz="2000" dirty="0" err="1" smtClean="0">
                <a:hlinkClick r:id="rId2"/>
              </a:rPr>
              <a:t>kable</a:t>
            </a:r>
            <a:r>
              <a:rPr lang="cs-CZ" sz="2000" dirty="0" smtClean="0">
                <a:hlinkClick r:id="rId2"/>
              </a:rPr>
              <a:t>_a_vodice/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http://www.volny.</a:t>
            </a:r>
            <a:r>
              <a:rPr lang="cs-CZ" sz="2000" dirty="0" err="1" smtClean="0">
                <a:hlinkClick r:id="rId3"/>
              </a:rPr>
              <a:t>cz</a:t>
            </a:r>
            <a:r>
              <a:rPr lang="cs-CZ" sz="2000" dirty="0" smtClean="0">
                <a:hlinkClick r:id="rId3"/>
              </a:rPr>
              <a:t>/hezky.den/</a:t>
            </a:r>
            <a:r>
              <a:rPr lang="cs-CZ" sz="2000" dirty="0" err="1" smtClean="0">
                <a:hlinkClick r:id="rId3"/>
              </a:rPr>
              <a:t>datasheet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lithiove</a:t>
            </a:r>
            <a:r>
              <a:rPr lang="cs-CZ" sz="2000" dirty="0" smtClean="0">
                <a:hlinkClick r:id="rId3"/>
              </a:rPr>
              <a:t>-baterie.</a:t>
            </a:r>
            <a:r>
              <a:rPr lang="cs-CZ" sz="2000" dirty="0" err="1" smtClean="0">
                <a:hlinkClick r:id="rId3"/>
              </a:rPr>
              <a:t>htm</a:t>
            </a:r>
            <a:endParaRPr lang="cs-CZ" sz="2000" dirty="0" smtClean="0"/>
          </a:p>
          <a:p>
            <a:pPr>
              <a:buNone/>
            </a:pPr>
            <a:endParaRPr lang="cs-CZ" sz="2800" dirty="0" smtClean="0"/>
          </a:p>
          <a:p>
            <a:endParaRPr lang="cs-CZ" sz="2800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</TotalTime>
  <Words>262</Words>
  <Application>Microsoft Office PowerPoint</Application>
  <PresentationFormat>Předvádění na obrazovce (4:3)</PresentationFormat>
  <Paragraphs>69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</vt:lpstr>
      <vt:lpstr>Elektrický proud</vt:lpstr>
      <vt:lpstr>Snímek 4</vt:lpstr>
      <vt:lpstr>Vodiče elektrického proudu</vt:lpstr>
      <vt:lpstr>Zdroje elektrického napětí</vt:lpstr>
      <vt:lpstr>Elektrickým obvodem prochází elektrický proud</vt:lpstr>
      <vt:lpstr>Schematické značky</vt:lpstr>
      <vt:lpstr>Sériové zapojení spotřebičů</vt:lpstr>
      <vt:lpstr>Paralelní zapojení spotřebičů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proud</dc:title>
  <dc:subject>Fyzika 8</dc:subject>
  <dc:creator>Přibíková</dc:creator>
  <cp:lastModifiedBy>Aleš</cp:lastModifiedBy>
  <cp:revision>16</cp:revision>
  <dcterms:created xsi:type="dcterms:W3CDTF">2011-03-25T18:36:06Z</dcterms:created>
  <dcterms:modified xsi:type="dcterms:W3CDTF">2013-02-01T08:25:57Z</dcterms:modified>
</cp:coreProperties>
</file>