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99955-16D2-470F-A7FD-916CEA0E57C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08490-EE77-4CE3-9F55-5C0CBCD6BB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Vánoce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7507611"/>
              </p:ext>
            </p:extLst>
          </p:nvPr>
        </p:nvGraphicFramePr>
        <p:xfrm>
          <a:off x="518161" y="698094"/>
          <a:ext cx="8280920" cy="591673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ci si prohlížejí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obrázek svíček (obrázek se objeví po kliknutí na obrázek slunce), připomínají si atmosféru Vánoc a tradiční zvyky. Skrytým perem spojují obrázky, které náleží k Vánocům a Velikonocům, získávají základní informace o narození Ježíše Krista. Tyto informace se snaží znovu sami reprodukovat pomocí nápovědy, své odpovědi zapisují skrytým perem. Získávají informace o 25. a 26. prosinci, připomínají si koledu o Štěpánovi, vynechaná slova koledy vpisují skrytým perem na vyhrazené místo (jako nápověda jim slouží obrázky, které se objeví po kliknutí myší na červený znak informace). Žáci získávají informace o 6. lednu, pomocí interaktivního cvičení zjišťují, jaké dary přinesli Ježíškovi tři králové (obdélníky se správnou odpovědí doletí na vyhrazené místo, ostatní zmizí).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Vánoce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Vánoce</a:t>
            </a:r>
          </a:p>
          <a:p>
            <a:endParaRPr lang="cs-CZ" sz="4000" dirty="0" smtClean="0"/>
          </a:p>
        </p:txBody>
      </p:sp>
      <p:pic>
        <p:nvPicPr>
          <p:cNvPr id="1026" name="Picture 2" descr="C:\Temp\Dočasné soubory Internetu\Content.IE5\DHQMYV7H\MP9004389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6840760" cy="4477938"/>
          </a:xfrm>
          <a:prstGeom prst="rect">
            <a:avLst/>
          </a:prstGeom>
          <a:noFill/>
        </p:spPr>
      </p:pic>
      <p:sp>
        <p:nvSpPr>
          <p:cNvPr id="8" name="Slunce 7"/>
          <p:cNvSpPr/>
          <p:nvPr/>
        </p:nvSpPr>
        <p:spPr>
          <a:xfrm>
            <a:off x="7380312" y="548680"/>
            <a:ext cx="1944216" cy="1728192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Vánoce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Vánoce patří spolu s Velikonocemi </a:t>
            </a:r>
            <a:r>
              <a:rPr lang="cs-CZ" sz="3600" dirty="0" smtClean="0"/>
              <a:t>                                     k </a:t>
            </a:r>
            <a:r>
              <a:rPr lang="cs-CZ" sz="3600" dirty="0" smtClean="0"/>
              <a:t>nejdůležitějším křesťanským svátkům.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(Spoj obrázky s výrazy v rámečku.)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076056" y="2780928"/>
            <a:ext cx="2592288" cy="9144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Vánoce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1331640" y="2780928"/>
            <a:ext cx="2592288" cy="9144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Velikonoce</a:t>
            </a:r>
            <a:endParaRPr lang="cs-CZ" sz="2800" b="1" dirty="0"/>
          </a:p>
        </p:txBody>
      </p:sp>
      <p:pic>
        <p:nvPicPr>
          <p:cNvPr id="2051" name="Picture 3" descr="C:\Temp\Dočasné soubory Internetu\Content.IE5\DHQMYV7H\MC9000981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717032"/>
            <a:ext cx="1794053" cy="1852574"/>
          </a:xfrm>
          <a:prstGeom prst="rect">
            <a:avLst/>
          </a:prstGeom>
          <a:noFill/>
        </p:spPr>
      </p:pic>
      <p:pic>
        <p:nvPicPr>
          <p:cNvPr id="2053" name="Picture 5" descr="C:\Temp\Dočasné soubory Internetu\Content.IE5\DHQMYV7H\MC9004261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717032"/>
            <a:ext cx="1727200" cy="1819275"/>
          </a:xfrm>
          <a:prstGeom prst="rect">
            <a:avLst/>
          </a:prstGeom>
          <a:noFill/>
        </p:spPr>
      </p:pic>
      <p:sp>
        <p:nvSpPr>
          <p:cNvPr id="10" name="Šipka doleva 9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Vánoce a Velikonoce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Vánoce slavíme v zimě.________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endParaRPr lang="cs-CZ" sz="4000" b="1" dirty="0" smtClean="0">
              <a:solidFill>
                <a:srgbClr val="7030A0"/>
              </a:solidFill>
            </a:endParaRPr>
          </a:p>
          <a:p>
            <a:r>
              <a:rPr lang="cs-CZ" sz="4000" dirty="0" smtClean="0">
                <a:solidFill>
                  <a:schemeClr val="tx1"/>
                </a:solidFill>
              </a:rPr>
              <a:t>Velikonoce slavíme na jaře. _______</a:t>
            </a:r>
          </a:p>
          <a:p>
            <a:pPr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Klikni 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na obrázky!</a:t>
            </a:r>
          </a:p>
        </p:txBody>
      </p:sp>
      <p:pic>
        <p:nvPicPr>
          <p:cNvPr id="3075" name="Picture 3" descr="C:\Temp\Dočasné soubory Internetu\Content.IE5\JU2LUQQP\MP9004385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509120"/>
            <a:ext cx="2226901" cy="1482480"/>
          </a:xfrm>
          <a:prstGeom prst="rect">
            <a:avLst/>
          </a:prstGeom>
          <a:noFill/>
        </p:spPr>
      </p:pic>
      <p:pic>
        <p:nvPicPr>
          <p:cNvPr id="3077" name="Picture 5" descr="C:\Temp\Dočasné soubory Internetu\Content.IE5\44BTR92M\MP9001787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581128"/>
            <a:ext cx="2160240" cy="1443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 0.00162 C 0.05781 -0.01227 0.04983 0.00069 0.05226 -0.04074 C 0.0526 -0.0463 0.05503 -0.05139 0.05608 -0.05695 C 0.05764 -0.06482 0.05851 -0.07384 0.06094 -0.08148 C 0.06233 -0.08588 0.0658 -0.09445 0.0658 -0.09421 C 0.07135 -0.13125 0.09722 -0.1625 0.11944 -0.18218 C 0.12847 -0.19028 0.13646 -0.19792 0.1474 -0.20162 C 0.15451 -0.20857 0.17014 -0.21459 0.17917 -0.21482 C 0.22066 -0.21574 0.26215 -0.21597 0.30365 -0.21644 C 0.31406 -0.21991 0.32483 -0.22014 0.33524 -0.22292 C 0.34618 -0.22593 0.35642 -0.23171 0.36701 -0.23588 C 0.37413 -0.23866 0.38125 -0.24259 0.38767 -0.24722 C 0.39028 -0.24908 0.39497 -0.25371 0.39497 -0.25347 C 0.40052 -0.26482 0.39896 -0.25972 0.40104 -0.26829 C 0.40069 -0.27871 0.40069 -0.28912 0.39983 -0.29931 C 0.39878 -0.31181 0.39323 -0.32685 0.39132 -0.34005 C 0.39167 -0.35625 0.39253 -0.37246 0.39253 -0.38866 " pathEditMode="relative" rAng="0" ptsTypes="ffffffffffffffffA">
                                      <p:cBhvr>
                                        <p:cTn id="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0" y="-19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81481E-6 C 0.0059 0.00255 0.01111 0.00487 0.01719 0.00649 C 0.06458 0.00579 0.15313 0.03612 0.16962 -0.05208 C 0.16927 -0.06296 0.1691 -0.07384 0.1684 -0.08472 C 0.16771 -0.09421 0.15955 -0.10301 0.15504 -0.10902 C 0.15278 -0.11203 0.15191 -0.11689 0.15 -0.12037 C 0.14583 -0.12801 0.13941 -0.13171 0.13542 -0.13981 C 0.13247 -0.15208 0.1342 -0.14305 0.1342 -0.16759 " pathEditMode="relative" ptsTypes="fffffffA">
                                      <p:cBhvr>
                                        <p:cTn id="1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Ježíšek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Ježíšek se narodil </a:t>
            </a:r>
            <a:r>
              <a:rPr lang="cs-CZ" sz="4800" b="1" dirty="0" smtClean="0"/>
              <a:t>24. prosince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Narodil se </a:t>
            </a:r>
            <a:r>
              <a:rPr lang="cs-CZ" sz="4800" b="1" dirty="0" smtClean="0"/>
              <a:t>Marii a Josefovi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Narodil se </a:t>
            </a:r>
          </a:p>
          <a:p>
            <a:pPr>
              <a:buNone/>
            </a:pPr>
            <a:r>
              <a:rPr lang="cs-CZ" sz="4800" dirty="0" smtClean="0"/>
              <a:t>ve městě </a:t>
            </a:r>
            <a:r>
              <a:rPr lang="cs-CZ" sz="4800" b="1" dirty="0" smtClean="0"/>
              <a:t>Betlémě</a:t>
            </a:r>
            <a:r>
              <a:rPr lang="cs-CZ" sz="4800" dirty="0" smtClean="0"/>
              <a:t>.</a:t>
            </a:r>
          </a:p>
          <a:p>
            <a:endParaRPr lang="cs-CZ" sz="4800" dirty="0" smtClean="0"/>
          </a:p>
          <a:p>
            <a:endParaRPr lang="cs-CZ" sz="4000" dirty="0" smtClean="0"/>
          </a:p>
          <a:p>
            <a:endParaRPr lang="cs-CZ" sz="4000" dirty="0" smtClean="0"/>
          </a:p>
        </p:txBody>
      </p:sp>
      <p:pic>
        <p:nvPicPr>
          <p:cNvPr id="4098" name="Picture 2" descr="C:\Temp\Dočasné soubory Internetu\Content.IE5\DHQMYV7H\MC900432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284984"/>
            <a:ext cx="2717948" cy="2896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Ježíšek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Ježíšek se narodil ____. prosince.</a:t>
            </a:r>
          </a:p>
          <a:p>
            <a:r>
              <a:rPr lang="cs-CZ" sz="4000" dirty="0" smtClean="0"/>
              <a:t>Narodil se rodičům ____________.</a:t>
            </a:r>
          </a:p>
          <a:p>
            <a:r>
              <a:rPr lang="cs-CZ" sz="4000" dirty="0" smtClean="0"/>
              <a:t>Narodil se </a:t>
            </a:r>
          </a:p>
          <a:p>
            <a:pPr>
              <a:buNone/>
            </a:pPr>
            <a:r>
              <a:rPr lang="cs-CZ" sz="4000" dirty="0" smtClean="0"/>
              <a:t>ve městě _________ 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Nápovědy:</a:t>
            </a:r>
          </a:p>
        </p:txBody>
      </p:sp>
      <p:sp>
        <p:nvSpPr>
          <p:cNvPr id="5" name="Elipsa 4"/>
          <p:cNvSpPr/>
          <p:nvPr/>
        </p:nvSpPr>
        <p:spPr>
          <a:xfrm>
            <a:off x="3059832" y="4437112"/>
            <a:ext cx="1872208" cy="93610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52-28=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124" name="Picture 4" descr="C:\Temp\Dočasné soubory Internetu\Content.IE5\DHQMYV7H\MC900410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645024"/>
            <a:ext cx="3496631" cy="2520880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25. a 26. prosince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25. prosince slavíme </a:t>
            </a:r>
            <a:r>
              <a:rPr lang="cs-CZ" sz="4800" b="1" dirty="0" smtClean="0"/>
              <a:t>Boží hod vánoční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26. prosince má svátek Štěpán, v tento den slavíme </a:t>
            </a:r>
            <a:r>
              <a:rPr lang="cs-CZ" sz="4800" b="1" dirty="0" smtClean="0"/>
              <a:t>2. svátek vánoční</a:t>
            </a:r>
            <a:r>
              <a:rPr lang="cs-CZ" sz="4800" dirty="0" smtClean="0"/>
              <a:t>.</a:t>
            </a:r>
          </a:p>
          <a:p>
            <a:endParaRPr lang="cs-CZ" sz="4000" dirty="0" smtClean="0"/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Štěpán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smtClean="0"/>
              <a:t>Koleda, </a:t>
            </a:r>
            <a:r>
              <a:rPr lang="cs-CZ" sz="4400" dirty="0" err="1" smtClean="0"/>
              <a:t>koleda</a:t>
            </a:r>
            <a:r>
              <a:rPr lang="cs-CZ" sz="4400" dirty="0" smtClean="0"/>
              <a:t> Štěpáne</a:t>
            </a:r>
          </a:p>
          <a:p>
            <a:pPr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co to neseš ve ___________</a:t>
            </a:r>
          </a:p>
          <a:p>
            <a:pPr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nesu, </a:t>
            </a:r>
            <a:r>
              <a:rPr lang="cs-CZ" sz="4400" dirty="0" err="1" smtClean="0">
                <a:solidFill>
                  <a:schemeClr val="tx1"/>
                </a:solidFill>
              </a:rPr>
              <a:t>nesu</a:t>
            </a:r>
            <a:r>
              <a:rPr lang="cs-CZ" sz="4400" dirty="0" smtClean="0">
                <a:solidFill>
                  <a:schemeClr val="tx1"/>
                </a:solidFill>
              </a:rPr>
              <a:t> koledu</a:t>
            </a:r>
          </a:p>
          <a:p>
            <a:pPr>
              <a:buNone/>
            </a:pPr>
            <a:r>
              <a:rPr lang="cs-CZ" sz="4400" dirty="0" err="1" smtClean="0">
                <a:solidFill>
                  <a:schemeClr val="tx1"/>
                </a:solidFill>
              </a:rPr>
              <a:t>upad</a:t>
            </a:r>
            <a:r>
              <a:rPr lang="cs-CZ" sz="4400" dirty="0" smtClean="0">
                <a:solidFill>
                  <a:schemeClr val="tx1"/>
                </a:solidFill>
              </a:rPr>
              <a:t>´ jsem s ní na _________</a:t>
            </a:r>
          </a:p>
          <a:p>
            <a:pPr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________ se na mě sběhli.</a:t>
            </a:r>
          </a:p>
          <a:p>
            <a:pPr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Koledu mi snědli.</a:t>
            </a:r>
          </a:p>
          <a:p>
            <a:endParaRPr lang="cs-CZ" sz="4000" dirty="0" smtClean="0"/>
          </a:p>
        </p:txBody>
      </p: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Nápověda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 </a:t>
            </a:r>
          </a:p>
        </p:txBody>
      </p:sp>
      <p:pic>
        <p:nvPicPr>
          <p:cNvPr id="6147" name="Picture 3" descr="C:\Temp\Dočasné soubory Internetu\Content.IE5\44BTR92M\MP9004276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3" y="1700808"/>
            <a:ext cx="3762136" cy="3600400"/>
          </a:xfrm>
          <a:prstGeom prst="rect">
            <a:avLst/>
          </a:prstGeom>
          <a:noFill/>
        </p:spPr>
      </p:pic>
      <p:pic>
        <p:nvPicPr>
          <p:cNvPr id="6148" name="Picture 4" descr="C:\Temp\Dočasné soubory Internetu\Content.IE5\JU2LUQQP\MC9002900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628800"/>
            <a:ext cx="2410843" cy="2232588"/>
          </a:xfrm>
          <a:prstGeom prst="rect">
            <a:avLst/>
          </a:prstGeom>
          <a:noFill/>
        </p:spPr>
      </p:pic>
      <p:pic>
        <p:nvPicPr>
          <p:cNvPr id="6153" name="Picture 9" descr="C:\Temp\Dočasné soubory Internetu\Content.IE5\JU2LUQQP\MP9004306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645024"/>
            <a:ext cx="3744416" cy="2507004"/>
          </a:xfrm>
          <a:prstGeom prst="rect">
            <a:avLst/>
          </a:prstGeom>
          <a:noFill/>
        </p:spPr>
      </p:pic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Tři králové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6. ledna se Ježíškovi přicházejí poklonit </a:t>
            </a:r>
            <a:r>
              <a:rPr lang="cs-CZ" sz="4400" b="1" dirty="0" smtClean="0"/>
              <a:t>tři králové</a:t>
            </a:r>
            <a:r>
              <a:rPr lang="cs-CZ" sz="4400" dirty="0" smtClean="0"/>
              <a:t>.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Přinášejí mu dary.</a:t>
            </a:r>
          </a:p>
          <a:p>
            <a:endParaRPr lang="cs-CZ" sz="4000" dirty="0" smtClean="0"/>
          </a:p>
        </p:txBody>
      </p:sp>
      <p:pic>
        <p:nvPicPr>
          <p:cNvPr id="7170" name="Picture 2" descr="C:\Temp\Dočasné soubory Internetu\Content.IE5\JU2LUQQP\MC9004105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852936"/>
            <a:ext cx="3873045" cy="3222836"/>
          </a:xfrm>
          <a:prstGeom prst="rect">
            <a:avLst/>
          </a:prstGeom>
          <a:noFill/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956376" y="5661248"/>
            <a:ext cx="720080" cy="476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Dary od tří králů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4400" dirty="0" smtClean="0"/>
              <a:t>Králové Ježíškovi přinesli _________,__________,________.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</a:t>
            </a:r>
          </a:p>
          <a:p>
            <a:endParaRPr lang="cs-CZ" sz="4000" dirty="0" smtClean="0"/>
          </a:p>
          <a:p>
            <a:endParaRPr lang="cs-CZ" sz="2600" dirty="0" smtClean="0"/>
          </a:p>
          <a:p>
            <a:r>
              <a:rPr lang="cs-CZ" sz="2600" dirty="0" smtClean="0"/>
              <a:t>Klikni na jednotlivé obdélníky a dozvíš se, jaké dary Ježíšek dostal.</a:t>
            </a:r>
          </a:p>
          <a:p>
            <a:endParaRPr lang="cs-CZ" sz="40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1115616" y="3068960"/>
            <a:ext cx="1944216" cy="720080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zlato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923928" y="3068960"/>
            <a:ext cx="1944216" cy="72008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stříbro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16216" y="3789040"/>
            <a:ext cx="1944216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myrhu</a:t>
            </a:r>
            <a:endParaRPr lang="cs-CZ" sz="32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115616" y="4149080"/>
            <a:ext cx="1944216" cy="72008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kadidlo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707904" y="4221088"/>
            <a:ext cx="1944216" cy="7200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dort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22222E-6 C -0.00746 -0.00509 -0.01667 -0.01134 -0.02448 -0.01482 C -0.02847 -0.01667 -0.03264 -0.01644 -0.03663 -0.01806 C -0.04566 -0.02176 -0.05434 -0.02801 -0.06354 -0.03102 C -0.06684 -0.03218 -0.06996 -0.0331 -0.07326 -0.03426 C -0.07986 -0.04121 -0.08802 -0.04584 -0.09271 -0.05533 C -0.09236 -0.06065 -0.09253 -0.06621 -0.09149 -0.07153 C -0.09097 -0.07408 -0.08889 -0.07593 -0.08785 -0.07824 C -0.08455 -0.08611 -0.08316 -0.09259 -0.07812 -0.09931 C -0.07465 -0.11343 -0.06719 -0.12871 -0.05608 -0.13334 C -0.04549 -0.13287 -0.03489 -0.1331 -0.02448 -0.13172 C -0.02309 -0.13148 -0.02222 -0.12801 -0.02083 -0.12847 C -0.01944 -0.12894 -0.0184 -0.13519 -0.0184 -0.13334 C -0.0184 -0.12986 -0.02083 -0.12361 -0.02083 -0.12361 C -0.01597 -0.11366 -0.0158 -0.12014 -0.00868 -0.11551 C -0.00764 -0.11482 -0.01111 -0.11551 -0.01233 -0.11551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7.40741E-6 C 0.00121 0.00046 0.00242 0.00092 0.00364 0.00162 C 0.00503 0.00254 0.0059 0.00486 0.00729 0.00486 C 0.02968 0.00532 0.05208 0.0037 0.07447 0.00324 C 0.08489 0.00046 0.09479 -0.00301 0.10486 -0.00649 C 0.1151 -0.01019 0.12569 -0.01135 0.13541 -0.01783 C 0.14426 -0.02362 0.13854 -0.02014 0.15242 -0.02778 C 0.15433 -0.02871 0.15555 -0.03126 0.15729 -0.03264 C 0.16215 -0.03635 0.16718 -0.04028 0.17204 -0.04399 C 0.17656 -0.04746 0.18211 -0.04977 0.18663 -0.05371 C 0.1993 -0.06436 0.21111 -0.0757 0.22447 -0.0845 C 0.23593 -0.09213 0.24652 -0.10579 0.25729 -0.11551 C 0.2592 -0.11899 0.26163 -0.12176 0.26354 -0.12524 C 0.26753 -0.13264 0.26944 -0.1419 0.27326 -0.14954 C 0.27395 -0.15371 0.27656 -0.15695 0.2769 -0.16112 C 0.2802 -0.19445 0.2769 -0.22848 0.28055 -0.26181 C 0.2802 -0.26389 0.27933 -0.27061 0.27933 -0.26829 C 0.27933 -0.26551 0.27951 -0.26251 0.28055 -0.26019 C 0.28124 -0.25857 0.28298 -0.25811 0.2842 -0.25695 C 0.2927 -0.25811 0.29756 -0.25417 0.29756 -0.26505 " pathEditMode="relative" ptsTypes="fffffffffffffffffff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1111E-6 C -0.00034 -0.01018 2.77778E-7 -0.0206 -0.00121 -0.03079 C -0.00225 -0.03889 -0.01007 -0.05208 -0.01336 -0.05856 C -0.01823 -0.06829 -0.0217 -0.07778 -0.02795 -0.08611 C -0.02882 -0.08935 -0.02951 -0.09259 -0.03038 -0.09583 C -0.03073 -0.09745 -0.03159 -0.10069 -0.03159 -0.10069 C -0.03507 -0.13449 -0.03663 -0.16991 -0.03038 -0.20324 C -0.0309 -0.2088 -0.0302 -0.21505 -0.03281 -0.21944 C -0.03368 -0.22106 -0.03645 -0.22268 -0.03645 -0.22268 " pathEditMode="relative" ptsTypes="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467</Words>
  <Application>Microsoft Office PowerPoint</Application>
  <PresentationFormat>Předvádění na obrazovce (4:3)</PresentationFormat>
  <Paragraphs>113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Vánoce VY_32_INOVACE_1B_09 Číslo projektu: CZ.1.07/1.4.00/21.1101</vt:lpstr>
      <vt:lpstr>Snímek 2</vt:lpstr>
      <vt:lpstr>Vánoce</vt:lpstr>
      <vt:lpstr>Vánoce</vt:lpstr>
      <vt:lpstr>Vánoce</vt:lpstr>
      <vt:lpstr>Vánoce a Velikonoce</vt:lpstr>
      <vt:lpstr>Ježíšek</vt:lpstr>
      <vt:lpstr>Ježíšek</vt:lpstr>
      <vt:lpstr>25. a 26. prosince </vt:lpstr>
      <vt:lpstr>Štěpán</vt:lpstr>
      <vt:lpstr>Nápověda</vt:lpstr>
      <vt:lpstr>Tři králové</vt:lpstr>
      <vt:lpstr>Dary od tří králů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 VY_32_INOVACE_1B_09 Číslo projektu: CZ.1.07/1.5.00/34.1056</dc:title>
  <dc:creator>Iva</dc:creator>
  <cp:lastModifiedBy>Dum</cp:lastModifiedBy>
  <cp:revision>4</cp:revision>
  <dcterms:created xsi:type="dcterms:W3CDTF">2011-08-12T11:31:58Z</dcterms:created>
  <dcterms:modified xsi:type="dcterms:W3CDTF">2013-02-01T13:30:12Z</dcterms:modified>
</cp:coreProperties>
</file>