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17952-560A-4B47-9180-13BD54F99930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F5059-4368-4910-A534-E094A78ACF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Vesnice a město</a:t>
            </a:r>
            <a:br>
              <a:rPr lang="cs-CZ" dirty="0" smtClean="0"/>
            </a:br>
            <a:r>
              <a:rPr lang="cs-CZ" dirty="0" smtClean="0"/>
              <a:t>VY_32_INOVACE_1B_12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745771"/>
              </p:ext>
            </p:extLst>
          </p:nvPr>
        </p:nvGraphicFramePr>
        <p:xfrm>
          <a:off x="518161" y="1052736"/>
          <a:ext cx="8280920" cy="526887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popisují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obrázky vesnice a města, na pozadí fotografií získávají informaci o počtu obyvatel vesnice, města a statutárního města. Příslušná fotografie se objeví vždy kliknutí na obrázek slunce. Žáci se učí anglické výrazy (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village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town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 city). Zapisují je skrytým perem na vyhrazená místa. Pro nápovědu žáci mohou kliknout myší na otazníky v červeném poli – příslušné výrazy doletí na vyhrazená místa. Žáci na fotografii poznávají hlavní město Praha a Týnský chrám (vynechaná písmena vpisují skrytým perem). Žáci na obrázku poznávají Orloj a skrytým perem škrtají chybné tvrzení. V závěrečném opakování škrtají chybné odpovědi skrytým perem.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8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Občanská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FFC000"/>
          </a:solidFill>
          <a:ln/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Vesnice a město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Vesnice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Vesnice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2800" dirty="0" smtClean="0"/>
          </a:p>
          <a:p>
            <a:r>
              <a:rPr lang="cs-CZ" sz="2800" dirty="0" smtClean="0"/>
              <a:t>Popiš, co vidíš na </a:t>
            </a:r>
          </a:p>
          <a:p>
            <a:pPr>
              <a:buNone/>
            </a:pPr>
            <a:r>
              <a:rPr lang="cs-CZ" sz="2800" dirty="0" smtClean="0"/>
              <a:t>fotografiích.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C:\Temp\Dočasné soubory Internetu\Content.IE5\DHQMYV7H\MP9004037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556791"/>
            <a:ext cx="3967913" cy="4940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Město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Město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Temp\Dočasné soubory Internetu\Content.IE5\44BTR92M\MP9004386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988634"/>
            <a:ext cx="6616824" cy="44175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Vesnice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Vesnice jsou malé obce, kde žije </a:t>
            </a:r>
            <a:r>
              <a:rPr lang="cs-CZ" sz="3600" b="1" dirty="0" smtClean="0"/>
              <a:t>méně než 3 000 obyvatel</a:t>
            </a:r>
            <a:r>
              <a:rPr lang="cs-CZ" sz="3600" dirty="0" smtClean="0"/>
              <a:t>.</a:t>
            </a:r>
          </a:p>
          <a:p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Temp\Dočasné soubory Internetu\Content.IE5\DHQMYV7H\MP9001789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924944"/>
            <a:ext cx="5177367" cy="3434320"/>
          </a:xfrm>
          <a:prstGeom prst="rect">
            <a:avLst/>
          </a:prstGeom>
          <a:noFill/>
        </p:spPr>
      </p:pic>
      <p:sp>
        <p:nvSpPr>
          <p:cNvPr id="9" name="Slunce 8"/>
          <p:cNvSpPr/>
          <p:nvPr/>
        </p:nvSpPr>
        <p:spPr>
          <a:xfrm>
            <a:off x="1115616" y="2924944"/>
            <a:ext cx="1944216" cy="1728192"/>
          </a:xfrm>
          <a:prstGeom prst="su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Město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Město je místo, kde žije </a:t>
            </a:r>
            <a:r>
              <a:rPr lang="cs-CZ" sz="3600" b="1" dirty="0" smtClean="0"/>
              <a:t>více než 3 000</a:t>
            </a:r>
            <a:r>
              <a:rPr lang="cs-CZ" sz="3600" dirty="0" smtClean="0"/>
              <a:t>.</a:t>
            </a:r>
          </a:p>
          <a:p>
            <a:endParaRPr lang="cs-CZ" sz="3600" dirty="0" smtClean="0"/>
          </a:p>
          <a:p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C:\Temp\Dočasné soubory Internetu\Content.IE5\AHIPWXPW\MP9001789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467573"/>
            <a:ext cx="5853167" cy="3911867"/>
          </a:xfrm>
          <a:prstGeom prst="rect">
            <a:avLst/>
          </a:prstGeom>
          <a:noFill/>
        </p:spPr>
      </p:pic>
      <p:sp>
        <p:nvSpPr>
          <p:cNvPr id="7" name="Slunce 6"/>
          <p:cNvSpPr/>
          <p:nvPr/>
        </p:nvSpPr>
        <p:spPr>
          <a:xfrm>
            <a:off x="827584" y="2852936"/>
            <a:ext cx="1944216" cy="1728192"/>
          </a:xfrm>
          <a:prstGeom prst="su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Statutární město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Statutární město je město, kde žije </a:t>
            </a:r>
            <a:r>
              <a:rPr lang="cs-CZ" sz="3600" b="1" dirty="0" smtClean="0"/>
              <a:t>více než 100 000 obyvatel</a:t>
            </a:r>
            <a:r>
              <a:rPr lang="cs-CZ" sz="3600" dirty="0" smtClean="0"/>
              <a:t>.</a:t>
            </a:r>
            <a:endParaRPr lang="cs-CZ" sz="3600" b="1" dirty="0" smtClean="0"/>
          </a:p>
          <a:p>
            <a:endParaRPr lang="cs-CZ" sz="3600" dirty="0" smtClean="0"/>
          </a:p>
          <a:p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Temp\Dočasné soubory Internetu\Content.IE5\DHQMYV7H\MP90040713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924944"/>
            <a:ext cx="4376260" cy="3501008"/>
          </a:xfrm>
          <a:prstGeom prst="rect">
            <a:avLst/>
          </a:prstGeom>
          <a:noFill/>
        </p:spPr>
      </p:pic>
      <p:sp>
        <p:nvSpPr>
          <p:cNvPr id="7" name="Slunce 6"/>
          <p:cNvSpPr/>
          <p:nvPr/>
        </p:nvSpPr>
        <p:spPr>
          <a:xfrm>
            <a:off x="1259632" y="3212976"/>
            <a:ext cx="1944216" cy="1728192"/>
          </a:xfrm>
          <a:prstGeom prst="su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err="1" smtClean="0"/>
              <a:t>Village</a:t>
            </a:r>
            <a:r>
              <a:rPr lang="cs-CZ" b="1" dirty="0" smtClean="0"/>
              <a:t>, </a:t>
            </a:r>
            <a:r>
              <a:rPr lang="cs-CZ" b="1" dirty="0" err="1" smtClean="0"/>
              <a:t>town</a:t>
            </a:r>
            <a:r>
              <a:rPr lang="cs-CZ" b="1" dirty="0" smtClean="0"/>
              <a:t>, city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2800" dirty="0" smtClean="0"/>
              <a:t>Vesnice se anglicky řekne _________ .</a:t>
            </a:r>
          </a:p>
          <a:p>
            <a:endParaRPr lang="cs-CZ" sz="2800" dirty="0" smtClean="0"/>
          </a:p>
          <a:p>
            <a:r>
              <a:rPr lang="cs-CZ" sz="2800" dirty="0" smtClean="0"/>
              <a:t>Město se anglicky řekne __________.</a:t>
            </a:r>
          </a:p>
          <a:p>
            <a:endParaRPr lang="cs-CZ" sz="2800" dirty="0" smtClean="0"/>
          </a:p>
          <a:p>
            <a:r>
              <a:rPr lang="cs-CZ" sz="2800" dirty="0" smtClean="0"/>
              <a:t>Město, které má více než 100 000 obyvatel se anglicky řekne _________.</a:t>
            </a:r>
          </a:p>
          <a:p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aoblený obdélník 5"/>
          <p:cNvSpPr/>
          <p:nvPr/>
        </p:nvSpPr>
        <p:spPr>
          <a:xfrm>
            <a:off x="1187624" y="5229200"/>
            <a:ext cx="194421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village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779912" y="5229200"/>
            <a:ext cx="194421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town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00192" y="5229200"/>
            <a:ext cx="1944216" cy="57606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city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788024" y="1844824"/>
            <a:ext cx="576064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347864" y="4365104"/>
            <a:ext cx="576064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860032" y="2852936"/>
            <a:ext cx="576064" cy="48235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642 0.00509 C 0.1158 0.00694 0.12448 0.01041 0.13368 0.01388 C 0.14115 0.01666 0.14827 0.02244 0.1559 0.02429 C 0.16129 0.02567 0.16615 0.02729 0.17136 0.02937 C 0.23629 0.02891 0.30122 0.02937 0.36615 0.02776 C 0.37969 0.02752 0.38976 0.00972 0.40122 0.00347 C 0.40521 -0.00185 0.40886 -0.00624 0.41424 -0.00878 C 0.41719 -0.01248 0.42083 -0.01503 0.42344 -0.01896 C 0.43212 -0.03191 0.43889 -0.04902 0.44549 -0.06406 C 0.44861 -0.07123 0.44774 -0.06753 0.45191 -0.07446 C 0.45417 -0.07816 0.46007 -0.0925 0.46111 -0.09528 C 0.46458 -0.1043 0.4691 -0.11216 0.47274 -0.12118 C 0.47465 -0.12581 0.47622 -0.13043 0.47795 -0.13506 C 0.47882 -0.13737 0.48056 -0.14199 0.48056 -0.14176 C 0.48264 -0.15402 0.48542 -0.16743 0.48958 -0.1783 C 0.49115 -0.20027 0.49479 -0.22086 0.49861 -0.24213 C 0.49948 -0.25393 0.50087 -0.26225 0.50261 -0.27335 C 0.50208 -0.32932 0.50243 -0.38529 0.50122 -0.44125 C 0.50104 -0.45097 0.49219 -0.48959 0.48698 -0.49653 C 0.4849 -0.4993 0.47813 -0.50046 0.47535 -0.50185 C 0.47136 -0.49653 0.4691 -0.49329 0.46754 -0.48612 C 0.46702 -0.49028 0.46615 -0.49421 0.46615 -0.49838 C 0.46615 -0.50346 0.46754 -0.51387 0.46754 -0.51364 " pathEditMode="relative" rAng="0" ptsTypes="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00" y="-247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01 0.01087 C 0.07604 0.01018 0.08524 0.00995 0.09427 0.00902 C 0.10156 0.00833 0.1092 0.00232 0.11649 0.00047 C 0.12552 -0.00763 0.1309 -0.0178 0.13715 -0.0289 C 0.14392 -0.04093 0.1408 -0.02636 0.14896 -0.0481 C 0.15052 -0.05249 0.1533 -0.05989 0.15538 -0.06359 C 0.15955 -0.07076 0.16476 -0.07955 0.16962 -0.08603 C 0.17621 -0.09482 0.17604 -0.09065 0.18142 -0.0999 C 0.18576 -0.1073 0.18923 -0.11632 0.19305 -0.12419 C 0.20382 -0.14593 0.21423 -0.16743 0.22413 -0.18987 C 0.22916 -0.2012 0.23663 -0.21091 0.24114 -0.22271 C 0.24635 -0.23635 0.25416 -0.25069 0.2566 -0.26595 C 0.25746 -0.27174 0.25764 -0.27775 0.2592 -0.2833 C 0.26232 -0.2944 0.2651 -0.29972 0.26701 -0.31105 C 0.26614 -0.35684 0.27604 -0.3765 0.24635 -0.38714 C 0.22812 -0.38598 0.22396 -0.38806 0.21128 -0.38182 C 0.20746 -0.37673 0.20139 -0.37234 0.19826 -0.36632 C 0.19635 -0.36262 0.19444 -0.35846 0.19305 -0.3543 C 0.18871 -0.34158 0.19357 -0.34551 0.18663 -0.34204 C 0.18437 -0.34273 0.18194 -0.34227 0.18003 -0.34389 C 0.17899 -0.34482 0.17969 -0.34782 0.17882 -0.34898 C 0.17778 -0.35037 0.17621 -0.35013 0.17482 -0.35083 C 0.17587 -0.358 0.17639 -0.36355 0.17882 -0.36979 " pathEditMode="relative" rAng="0" ptsTypes="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500" y="-200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45 0.01596 C 0.01893 0.01203 0.01927 0.00764 0.01806 0.00394 C 0.01441 -0.0074 -0.00625 -0.02289 -0.01441 -0.02729 C -0.03663 -0.05134 -0.07343 -0.06036 -0.10139 -0.06359 C -0.11423 -0.06683 -0.12552 -0.07562 -0.13784 -0.08094 C -0.14375 -0.08348 -0.15 -0.08395 -0.1559 -0.08603 C -0.1684 -0.09042 -0.1809 -0.0962 -0.19357 -0.0999 C -0.20937 -0.10453 -0.22569 -0.10707 -0.24166 -0.11031 C -0.2467 -0.11239 -0.24462 -0.11077 -0.24809 -0.1154 " pathEditMode="relative" rAng="0" ptsTypes="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66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err="1" smtClean="0"/>
              <a:t>Village</a:t>
            </a:r>
            <a:r>
              <a:rPr lang="cs-CZ" b="1" dirty="0" smtClean="0"/>
              <a:t>, </a:t>
            </a:r>
            <a:r>
              <a:rPr lang="cs-CZ" b="1" dirty="0" err="1" smtClean="0"/>
              <a:t>town</a:t>
            </a:r>
            <a:r>
              <a:rPr lang="cs-CZ" b="1" dirty="0" smtClean="0"/>
              <a:t>, city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Vesnice se anglicky řekne _________ .</a:t>
            </a:r>
          </a:p>
          <a:p>
            <a:endParaRPr lang="cs-CZ" sz="3600" dirty="0" smtClean="0"/>
          </a:p>
          <a:p>
            <a:r>
              <a:rPr lang="cs-CZ" sz="3600" dirty="0" smtClean="0"/>
              <a:t>Město se anglicky řekne __________.</a:t>
            </a:r>
          </a:p>
          <a:p>
            <a:endParaRPr lang="cs-CZ" sz="3600" dirty="0" smtClean="0"/>
          </a:p>
          <a:p>
            <a:r>
              <a:rPr lang="cs-CZ" sz="3600" dirty="0" smtClean="0"/>
              <a:t>Město, které má více než 100 000 obyvatel se anglicky řekne _________.</a:t>
            </a:r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eva 5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Praha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Praha je hlavním městem naší republiky.</a:t>
            </a:r>
          </a:p>
          <a:p>
            <a:r>
              <a:rPr lang="cs-CZ" sz="3600" dirty="0" smtClean="0"/>
              <a:t>Jak se nazývá budova se špičatými věžemi? </a:t>
            </a:r>
          </a:p>
          <a:p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4400" b="1" dirty="0" smtClean="0"/>
              <a:t>_ Ý N S _ Ý</a:t>
            </a:r>
          </a:p>
          <a:p>
            <a:pPr>
              <a:buNone/>
            </a:pPr>
            <a:r>
              <a:rPr lang="cs-CZ" sz="4400" b="1" dirty="0" smtClean="0"/>
              <a:t>   CH_ Á 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7" name="Picture 3" descr="C:\Temp\Dočasné soubory Internetu\Content.IE5\44BTR92M\MP900427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829027"/>
            <a:ext cx="5330533" cy="3552301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Orloj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Pražský orloj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Kde se Orloj nachází?</a:t>
            </a:r>
          </a:p>
          <a:p>
            <a:pPr>
              <a:buNone/>
            </a:pPr>
            <a:r>
              <a:rPr lang="cs-CZ" dirty="0" smtClean="0"/>
              <a:t>a, na Staroměstské radnici</a:t>
            </a:r>
          </a:p>
          <a:p>
            <a:pPr>
              <a:buNone/>
            </a:pPr>
            <a:r>
              <a:rPr lang="cs-CZ" dirty="0" smtClean="0"/>
              <a:t>b, na Pražském hradě</a:t>
            </a:r>
          </a:p>
          <a:p>
            <a:pPr>
              <a:buNone/>
            </a:pPr>
            <a:r>
              <a:rPr lang="cs-CZ" sz="2000" dirty="0" smtClean="0"/>
              <a:t>(Špatnou odpověď přeškrtni skrytým perem.)</a:t>
            </a:r>
          </a:p>
          <a:p>
            <a:pPr>
              <a:buNone/>
            </a:pPr>
            <a:endParaRPr lang="cs-CZ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0" name="Picture 2" descr="C:\Temp\Dočasné soubory Internetu\Content.IE5\AHIPWXPW\MP9004424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1556792"/>
            <a:ext cx="3955215" cy="2770561"/>
          </a:xfrm>
          <a:prstGeom prst="rect">
            <a:avLst/>
          </a:prstGeom>
          <a:noFill/>
        </p:spPr>
      </p:pic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Víš nebo uhodneš?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solidFill>
            <a:srgbClr val="FFC000"/>
          </a:solidFill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Vesnice má méně než:		a, 3 000 obyvatel</a:t>
            </a:r>
          </a:p>
          <a:p>
            <a:pPr lvl="8">
              <a:buNone/>
            </a:pPr>
            <a:r>
              <a:rPr lang="cs-CZ" sz="2800" dirty="0" smtClean="0"/>
              <a:t>		b, 2 000 obyvatel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Orloj je v:			a, Brně</a:t>
            </a:r>
          </a:p>
          <a:p>
            <a:pPr lvl="8">
              <a:buNone/>
            </a:pPr>
            <a:r>
              <a:rPr lang="cs-CZ" sz="2800" dirty="0" smtClean="0"/>
              <a:t>b, Praze</a:t>
            </a:r>
          </a:p>
          <a:p>
            <a:endParaRPr lang="cs-CZ" sz="2800" dirty="0" smtClean="0"/>
          </a:p>
          <a:p>
            <a:r>
              <a:rPr lang="cs-CZ" sz="2800" dirty="0" smtClean="0"/>
              <a:t>City v angličtině znamená:	a, město</a:t>
            </a:r>
          </a:p>
          <a:p>
            <a:pPr lvl="8">
              <a:buNone/>
            </a:pPr>
            <a:r>
              <a:rPr lang="cs-CZ" sz="2800" dirty="0" smtClean="0"/>
              <a:t> 		b, vesnice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445</Words>
  <Application>Microsoft Office PowerPoint</Application>
  <PresentationFormat>Předvádění na obrazovce (4:3)</PresentationFormat>
  <Paragraphs>116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Vesnice a město VY_32_INOVACE_1B_12 Číslo projektu: CZ.1.07/1.4.00/21.1101</vt:lpstr>
      <vt:lpstr>Prezentace aplikace PowerPoint</vt:lpstr>
      <vt:lpstr> Vesnice a město </vt:lpstr>
      <vt:lpstr>Vesnice</vt:lpstr>
      <vt:lpstr>Město</vt:lpstr>
      <vt:lpstr>Vesnice</vt:lpstr>
      <vt:lpstr>Město</vt:lpstr>
      <vt:lpstr>Statutární město</vt:lpstr>
      <vt:lpstr>Village, town, city</vt:lpstr>
      <vt:lpstr>Village, town, city</vt:lpstr>
      <vt:lpstr>Praha</vt:lpstr>
      <vt:lpstr>Orloj</vt:lpstr>
      <vt:lpstr>Víš nebo uhodneš?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Vesnice a město VY_32_INOVACE_1B_12 Číslo projektu: CZ.1.07/1.5.00/34.1056</dc:title>
  <dc:creator>Iva</dc:creator>
  <cp:lastModifiedBy>uzivatel</cp:lastModifiedBy>
  <cp:revision>3</cp:revision>
  <dcterms:created xsi:type="dcterms:W3CDTF">2011-08-17T07:43:15Z</dcterms:created>
  <dcterms:modified xsi:type="dcterms:W3CDTF">2013-01-25T11:05:11Z</dcterms:modified>
</cp:coreProperties>
</file>