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CF38271-D98D-47ED-8C68-D557BFB0CB9A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/>
      <dgm:spPr/>
      <dgm:t>
        <a:bodyPr/>
        <a:lstStyle/>
        <a:p>
          <a:endParaRPr lang="cs-CZ"/>
        </a:p>
      </dgm:t>
    </dgm:pt>
    <dgm:pt modelId="{5D92154C-47BF-48F9-B0FB-96842B7D1C7E}">
      <dgm:prSet/>
      <dgm:spPr/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</a:rPr>
            <a:t>Manželství je označení pro soužití dvou osob </a:t>
          </a:r>
          <a:r>
            <a:rPr lang="cs-CZ" b="1" dirty="0" smtClean="0">
              <a:solidFill>
                <a:schemeClr val="tx1"/>
              </a:solidFill>
            </a:rPr>
            <a:t>různého pohlaví</a:t>
          </a:r>
          <a:r>
            <a:rPr lang="cs-CZ" dirty="0" smtClean="0">
              <a:solidFill>
                <a:schemeClr val="tx1"/>
              </a:solidFill>
            </a:rPr>
            <a:t>.</a:t>
          </a:r>
          <a:endParaRPr lang="cs-CZ" dirty="0">
            <a:solidFill>
              <a:schemeClr val="tx1"/>
            </a:solidFill>
          </a:endParaRPr>
        </a:p>
      </dgm:t>
    </dgm:pt>
    <dgm:pt modelId="{530CB2BC-8A0F-476D-AB1C-3C537CDD8FD3}" type="parTrans" cxnId="{FE154C25-52AA-4ED5-BE47-EA4F4884F47C}">
      <dgm:prSet/>
      <dgm:spPr/>
      <dgm:t>
        <a:bodyPr/>
        <a:lstStyle/>
        <a:p>
          <a:endParaRPr lang="cs-CZ"/>
        </a:p>
      </dgm:t>
    </dgm:pt>
    <dgm:pt modelId="{6A99E87B-0E27-4799-974A-79C650A43C45}" type="sibTrans" cxnId="{FE154C25-52AA-4ED5-BE47-EA4F4884F47C}">
      <dgm:prSet/>
      <dgm:spPr/>
      <dgm:t>
        <a:bodyPr/>
        <a:lstStyle/>
        <a:p>
          <a:endParaRPr lang="cs-CZ"/>
        </a:p>
      </dgm:t>
    </dgm:pt>
    <dgm:pt modelId="{3056BCB4-3680-4FCD-A0A6-A8266757C372}">
      <dgm:prSet/>
      <dgm:spPr/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</a:rPr>
            <a:t>Jeho hlavní funkcí je </a:t>
          </a:r>
          <a:r>
            <a:rPr lang="cs-CZ" b="1" dirty="0" smtClean="0">
              <a:solidFill>
                <a:schemeClr val="tx1"/>
              </a:solidFill>
            </a:rPr>
            <a:t>založení rodiny</a:t>
          </a:r>
          <a:r>
            <a:rPr lang="cs-CZ" dirty="0" smtClean="0">
              <a:solidFill>
                <a:schemeClr val="tx1"/>
              </a:solidFill>
            </a:rPr>
            <a:t> a správná výchova dětí.</a:t>
          </a:r>
          <a:endParaRPr lang="cs-CZ" dirty="0">
            <a:solidFill>
              <a:schemeClr val="tx1"/>
            </a:solidFill>
          </a:endParaRPr>
        </a:p>
      </dgm:t>
    </dgm:pt>
    <dgm:pt modelId="{71A106A4-AEF0-4C1E-8FEE-0F9C0ACCC961}" type="parTrans" cxnId="{273AA44B-84DE-4F1E-B320-7B33352705FD}">
      <dgm:prSet/>
      <dgm:spPr/>
      <dgm:t>
        <a:bodyPr/>
        <a:lstStyle/>
        <a:p>
          <a:endParaRPr lang="cs-CZ"/>
        </a:p>
      </dgm:t>
    </dgm:pt>
    <dgm:pt modelId="{2F9FD4FB-8D91-4EF0-A62B-E0DCB7A4D7FC}" type="sibTrans" cxnId="{273AA44B-84DE-4F1E-B320-7B33352705FD}">
      <dgm:prSet/>
      <dgm:spPr/>
      <dgm:t>
        <a:bodyPr/>
        <a:lstStyle/>
        <a:p>
          <a:endParaRPr lang="cs-CZ"/>
        </a:p>
      </dgm:t>
    </dgm:pt>
    <dgm:pt modelId="{06CC0093-11DE-4FC9-B5BD-7491DD170A37}" type="pres">
      <dgm:prSet presAssocID="{3CF38271-D98D-47ED-8C68-D557BFB0CB9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99D038B-1EF2-4E86-9D5F-E331E6A2D0DB}" type="pres">
      <dgm:prSet presAssocID="{5D92154C-47BF-48F9-B0FB-96842B7D1C7E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70825C-D251-4D75-9489-D4E7BDB7C74C}" type="pres">
      <dgm:prSet presAssocID="{6A99E87B-0E27-4799-974A-79C650A43C45}" presName="spacer" presStyleCnt="0"/>
      <dgm:spPr/>
    </dgm:pt>
    <dgm:pt modelId="{E4BBE31D-1CAC-4250-91F6-0CF27AA31975}" type="pres">
      <dgm:prSet presAssocID="{3056BCB4-3680-4FCD-A0A6-A8266757C372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154C25-52AA-4ED5-BE47-EA4F4884F47C}" srcId="{3CF38271-D98D-47ED-8C68-D557BFB0CB9A}" destId="{5D92154C-47BF-48F9-B0FB-96842B7D1C7E}" srcOrd="0" destOrd="0" parTransId="{530CB2BC-8A0F-476D-AB1C-3C537CDD8FD3}" sibTransId="{6A99E87B-0E27-4799-974A-79C650A43C45}"/>
    <dgm:cxn modelId="{95EC5F88-1C87-4A04-BFD8-3D5E729205C5}" type="presOf" srcId="{5D92154C-47BF-48F9-B0FB-96842B7D1C7E}" destId="{599D038B-1EF2-4E86-9D5F-E331E6A2D0DB}" srcOrd="0" destOrd="0" presId="urn:microsoft.com/office/officeart/2005/8/layout/vList2"/>
    <dgm:cxn modelId="{273AA44B-84DE-4F1E-B320-7B33352705FD}" srcId="{3CF38271-D98D-47ED-8C68-D557BFB0CB9A}" destId="{3056BCB4-3680-4FCD-A0A6-A8266757C372}" srcOrd="1" destOrd="0" parTransId="{71A106A4-AEF0-4C1E-8FEE-0F9C0ACCC961}" sibTransId="{2F9FD4FB-8D91-4EF0-A62B-E0DCB7A4D7FC}"/>
    <dgm:cxn modelId="{FB7F8B85-07A1-433A-9B5E-D3D72B68819C}" type="presOf" srcId="{3056BCB4-3680-4FCD-A0A6-A8266757C372}" destId="{E4BBE31D-1CAC-4250-91F6-0CF27AA31975}" srcOrd="0" destOrd="0" presId="urn:microsoft.com/office/officeart/2005/8/layout/vList2"/>
    <dgm:cxn modelId="{2697552E-A91A-460F-B4FB-9B522D621387}" type="presOf" srcId="{3CF38271-D98D-47ED-8C68-D557BFB0CB9A}" destId="{06CC0093-11DE-4FC9-B5BD-7491DD170A37}" srcOrd="0" destOrd="0" presId="urn:microsoft.com/office/officeart/2005/8/layout/vList2"/>
    <dgm:cxn modelId="{311F6031-EF1D-44CF-8EA6-7D47DB514829}" type="presParOf" srcId="{06CC0093-11DE-4FC9-B5BD-7491DD170A37}" destId="{599D038B-1EF2-4E86-9D5F-E331E6A2D0DB}" srcOrd="0" destOrd="0" presId="urn:microsoft.com/office/officeart/2005/8/layout/vList2"/>
    <dgm:cxn modelId="{108D7935-AE60-489D-A76F-8E8DDAD88FDC}" type="presParOf" srcId="{06CC0093-11DE-4FC9-B5BD-7491DD170A37}" destId="{DF70825C-D251-4D75-9489-D4E7BDB7C74C}" srcOrd="1" destOrd="0" presId="urn:microsoft.com/office/officeart/2005/8/layout/vList2"/>
    <dgm:cxn modelId="{2F5C99EF-87F5-4CFA-A18E-BFC6C7E6A709}" type="presParOf" srcId="{06CC0093-11DE-4FC9-B5BD-7491DD170A37}" destId="{E4BBE31D-1CAC-4250-91F6-0CF27AA31975}" srcOrd="2" destOrd="0" presId="urn:microsoft.com/office/officeart/2005/8/layout/vList2"/>
  </dgm:cxnLst>
  <dgm:bg>
    <a:solidFill>
      <a:schemeClr val="accent4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CF38271-D98D-47ED-8C68-D557BFB0CB9A}" type="doc">
      <dgm:prSet loTypeId="urn:microsoft.com/office/officeart/2005/8/layout/vList2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5D92154C-47BF-48F9-B0FB-96842B7D1C7E}">
      <dgm:prSet/>
      <dgm:spPr/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</a:rPr>
            <a:t>Manželství je označení pro soužití dvou osob </a:t>
          </a:r>
          <a:r>
            <a:rPr lang="cs-CZ" b="1" dirty="0" smtClean="0">
              <a:solidFill>
                <a:schemeClr val="tx1"/>
              </a:solidFill>
            </a:rPr>
            <a:t>__________</a:t>
          </a:r>
          <a:r>
            <a:rPr lang="cs-CZ" dirty="0" smtClean="0">
              <a:solidFill>
                <a:schemeClr val="tx1"/>
              </a:solidFill>
            </a:rPr>
            <a:t>.</a:t>
          </a:r>
          <a:endParaRPr lang="cs-CZ" dirty="0">
            <a:solidFill>
              <a:schemeClr val="tx1"/>
            </a:solidFill>
          </a:endParaRPr>
        </a:p>
      </dgm:t>
    </dgm:pt>
    <dgm:pt modelId="{530CB2BC-8A0F-476D-AB1C-3C537CDD8FD3}" type="parTrans" cxnId="{FE154C25-52AA-4ED5-BE47-EA4F4884F47C}">
      <dgm:prSet/>
      <dgm:spPr/>
      <dgm:t>
        <a:bodyPr/>
        <a:lstStyle/>
        <a:p>
          <a:endParaRPr lang="cs-CZ"/>
        </a:p>
      </dgm:t>
    </dgm:pt>
    <dgm:pt modelId="{6A99E87B-0E27-4799-974A-79C650A43C45}" type="sibTrans" cxnId="{FE154C25-52AA-4ED5-BE47-EA4F4884F47C}">
      <dgm:prSet/>
      <dgm:spPr/>
      <dgm:t>
        <a:bodyPr/>
        <a:lstStyle/>
        <a:p>
          <a:endParaRPr lang="cs-CZ"/>
        </a:p>
      </dgm:t>
    </dgm:pt>
    <dgm:pt modelId="{3056BCB4-3680-4FCD-A0A6-A8266757C372}">
      <dgm:prSet/>
      <dgm:spPr/>
      <dgm:t>
        <a:bodyPr/>
        <a:lstStyle/>
        <a:p>
          <a:pPr rtl="0"/>
          <a:r>
            <a:rPr lang="cs-CZ" dirty="0" smtClean="0">
              <a:solidFill>
                <a:schemeClr val="tx1"/>
              </a:solidFill>
            </a:rPr>
            <a:t>Jeho hlavní funkcí je </a:t>
          </a:r>
          <a:r>
            <a:rPr lang="cs-CZ" b="1" dirty="0" smtClean="0">
              <a:solidFill>
                <a:schemeClr val="tx1"/>
              </a:solidFill>
            </a:rPr>
            <a:t>________ ______</a:t>
          </a:r>
          <a:r>
            <a:rPr lang="cs-CZ" dirty="0" smtClean="0">
              <a:solidFill>
                <a:schemeClr val="tx1"/>
              </a:solidFill>
            </a:rPr>
            <a:t> a správná výchova dětí.</a:t>
          </a:r>
          <a:endParaRPr lang="cs-CZ" dirty="0">
            <a:solidFill>
              <a:schemeClr val="tx1"/>
            </a:solidFill>
          </a:endParaRPr>
        </a:p>
      </dgm:t>
    </dgm:pt>
    <dgm:pt modelId="{71A106A4-AEF0-4C1E-8FEE-0F9C0ACCC961}" type="parTrans" cxnId="{273AA44B-84DE-4F1E-B320-7B33352705FD}">
      <dgm:prSet/>
      <dgm:spPr/>
      <dgm:t>
        <a:bodyPr/>
        <a:lstStyle/>
        <a:p>
          <a:endParaRPr lang="cs-CZ"/>
        </a:p>
      </dgm:t>
    </dgm:pt>
    <dgm:pt modelId="{2F9FD4FB-8D91-4EF0-A62B-E0DCB7A4D7FC}" type="sibTrans" cxnId="{273AA44B-84DE-4F1E-B320-7B33352705FD}">
      <dgm:prSet/>
      <dgm:spPr/>
      <dgm:t>
        <a:bodyPr/>
        <a:lstStyle/>
        <a:p>
          <a:endParaRPr lang="cs-CZ"/>
        </a:p>
      </dgm:t>
    </dgm:pt>
    <dgm:pt modelId="{06CC0093-11DE-4FC9-B5BD-7491DD170A37}" type="pres">
      <dgm:prSet presAssocID="{3CF38271-D98D-47ED-8C68-D557BFB0CB9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599D038B-1EF2-4E86-9D5F-E331E6A2D0DB}" type="pres">
      <dgm:prSet presAssocID="{5D92154C-47BF-48F9-B0FB-96842B7D1C7E}" presName="parentText" presStyleLbl="node1" presStyleIdx="0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F70825C-D251-4D75-9489-D4E7BDB7C74C}" type="pres">
      <dgm:prSet presAssocID="{6A99E87B-0E27-4799-974A-79C650A43C45}" presName="spacer" presStyleCnt="0"/>
      <dgm:spPr/>
    </dgm:pt>
    <dgm:pt modelId="{E4BBE31D-1CAC-4250-91F6-0CF27AA31975}" type="pres">
      <dgm:prSet presAssocID="{3056BCB4-3680-4FCD-A0A6-A8266757C372}" presName="parentText" presStyleLbl="node1" presStyleIdx="1" presStyleCnt="2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FE154C25-52AA-4ED5-BE47-EA4F4884F47C}" srcId="{3CF38271-D98D-47ED-8C68-D557BFB0CB9A}" destId="{5D92154C-47BF-48F9-B0FB-96842B7D1C7E}" srcOrd="0" destOrd="0" parTransId="{530CB2BC-8A0F-476D-AB1C-3C537CDD8FD3}" sibTransId="{6A99E87B-0E27-4799-974A-79C650A43C45}"/>
    <dgm:cxn modelId="{930F2EAD-F37E-49D0-9AEF-565C7E49CE25}" type="presOf" srcId="{5D92154C-47BF-48F9-B0FB-96842B7D1C7E}" destId="{599D038B-1EF2-4E86-9D5F-E331E6A2D0DB}" srcOrd="0" destOrd="0" presId="urn:microsoft.com/office/officeart/2005/8/layout/vList2"/>
    <dgm:cxn modelId="{A033078C-18C7-4342-B84C-6B067A19BB98}" type="presOf" srcId="{3CF38271-D98D-47ED-8C68-D557BFB0CB9A}" destId="{06CC0093-11DE-4FC9-B5BD-7491DD170A37}" srcOrd="0" destOrd="0" presId="urn:microsoft.com/office/officeart/2005/8/layout/vList2"/>
    <dgm:cxn modelId="{273AA44B-84DE-4F1E-B320-7B33352705FD}" srcId="{3CF38271-D98D-47ED-8C68-D557BFB0CB9A}" destId="{3056BCB4-3680-4FCD-A0A6-A8266757C372}" srcOrd="1" destOrd="0" parTransId="{71A106A4-AEF0-4C1E-8FEE-0F9C0ACCC961}" sibTransId="{2F9FD4FB-8D91-4EF0-A62B-E0DCB7A4D7FC}"/>
    <dgm:cxn modelId="{11D88F6E-F96F-47FE-807A-239AB4DF0AC9}" type="presOf" srcId="{3056BCB4-3680-4FCD-A0A6-A8266757C372}" destId="{E4BBE31D-1CAC-4250-91F6-0CF27AA31975}" srcOrd="0" destOrd="0" presId="urn:microsoft.com/office/officeart/2005/8/layout/vList2"/>
    <dgm:cxn modelId="{8958D389-277C-45E7-9FEB-608EBEFACFF9}" type="presParOf" srcId="{06CC0093-11DE-4FC9-B5BD-7491DD170A37}" destId="{599D038B-1EF2-4E86-9D5F-E331E6A2D0DB}" srcOrd="0" destOrd="0" presId="urn:microsoft.com/office/officeart/2005/8/layout/vList2"/>
    <dgm:cxn modelId="{C40A1084-9B5F-4439-A6E2-9AA525B67947}" type="presParOf" srcId="{06CC0093-11DE-4FC9-B5BD-7491DD170A37}" destId="{DF70825C-D251-4D75-9489-D4E7BDB7C74C}" srcOrd="1" destOrd="0" presId="urn:microsoft.com/office/officeart/2005/8/layout/vList2"/>
    <dgm:cxn modelId="{B060BB28-4A9D-46E9-A570-5B093AB86AB9}" type="presParOf" srcId="{06CC0093-11DE-4FC9-B5BD-7491DD170A37}" destId="{E4BBE31D-1CAC-4250-91F6-0CF27AA31975}" srcOrd="2" destOrd="0" presId="urn:microsoft.com/office/officeart/2005/8/layout/vList2"/>
  </dgm:cxnLst>
  <dgm:bg>
    <a:solidFill>
      <a:schemeClr val="accent4">
        <a:lumMod val="40000"/>
        <a:lumOff val="60000"/>
      </a:schemeClr>
    </a:solidFill>
  </dgm:bg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A5DE791-6B5C-4890-AF4B-B74AEE58A879}" type="doc">
      <dgm:prSet loTypeId="urn:microsoft.com/office/officeart/2005/8/layout/radial2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3B28870-33AB-4907-A8B6-8EB01D0CBA72}">
      <dgm:prSet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cs-CZ" sz="2800" b="1" dirty="0" smtClean="0">
              <a:solidFill>
                <a:schemeClr val="tx1"/>
              </a:solidFill>
            </a:rPr>
            <a:t>žena +muž</a:t>
          </a:r>
          <a:endParaRPr lang="cs-CZ" sz="2800" b="1" dirty="0">
            <a:solidFill>
              <a:schemeClr val="tx1"/>
            </a:solidFill>
          </a:endParaRPr>
        </a:p>
      </dgm:t>
    </dgm:pt>
    <dgm:pt modelId="{5DDE1BEA-7463-4752-9299-B1AADC9E13DF}" type="parTrans" cxnId="{8C237B39-25BA-4331-890F-A207D3A36C2F}">
      <dgm:prSet/>
      <dgm:spPr/>
      <dgm:t>
        <a:bodyPr/>
        <a:lstStyle/>
        <a:p>
          <a:endParaRPr lang="cs-CZ"/>
        </a:p>
      </dgm:t>
    </dgm:pt>
    <dgm:pt modelId="{EB748241-E133-4D4C-8C10-FA7F73C037AC}" type="sibTrans" cxnId="{8C237B39-25BA-4331-890F-A207D3A36C2F}">
      <dgm:prSet/>
      <dgm:spPr/>
      <dgm:t>
        <a:bodyPr/>
        <a:lstStyle/>
        <a:p>
          <a:endParaRPr lang="cs-CZ"/>
        </a:p>
      </dgm:t>
    </dgm:pt>
    <dgm:pt modelId="{7F1E6F4D-2AE7-4CF5-B25E-B2517435BC05}">
      <dgm:prSet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cs-CZ" sz="2800" b="1" dirty="0" smtClean="0">
              <a:solidFill>
                <a:schemeClr val="tx1"/>
              </a:solidFill>
            </a:rPr>
            <a:t>muž + </a:t>
          </a:r>
          <a:r>
            <a:rPr lang="cs-CZ" sz="2800" b="1" dirty="0" err="1" smtClean="0">
              <a:solidFill>
                <a:schemeClr val="tx1"/>
              </a:solidFill>
            </a:rPr>
            <a:t>muž</a:t>
          </a:r>
          <a:r>
            <a:rPr lang="cs-CZ" sz="2800" b="1" dirty="0" smtClean="0">
              <a:solidFill>
                <a:schemeClr val="tx1"/>
              </a:solidFill>
            </a:rPr>
            <a:t> </a:t>
          </a:r>
          <a:endParaRPr lang="cs-CZ" sz="2800" b="1" dirty="0">
            <a:solidFill>
              <a:schemeClr val="tx1"/>
            </a:solidFill>
          </a:endParaRPr>
        </a:p>
      </dgm:t>
    </dgm:pt>
    <dgm:pt modelId="{3E36986D-2798-485C-BF61-18D5C1DCBEB5}" type="parTrans" cxnId="{F3F9A330-14F3-4D9A-9E0F-9B8202CB3463}">
      <dgm:prSet/>
      <dgm:spPr/>
      <dgm:t>
        <a:bodyPr/>
        <a:lstStyle/>
        <a:p>
          <a:endParaRPr lang="cs-CZ"/>
        </a:p>
      </dgm:t>
    </dgm:pt>
    <dgm:pt modelId="{58303739-BC11-4800-9CD5-0AA45388142E}" type="sibTrans" cxnId="{F3F9A330-14F3-4D9A-9E0F-9B8202CB3463}">
      <dgm:prSet/>
      <dgm:spPr/>
      <dgm:t>
        <a:bodyPr/>
        <a:lstStyle/>
        <a:p>
          <a:endParaRPr lang="cs-CZ"/>
        </a:p>
      </dgm:t>
    </dgm:pt>
    <dgm:pt modelId="{EA4612DD-1CD1-4D1A-B75E-73AA99CEF07B}">
      <dgm:prSet custT="1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  <dgm:t>
        <a:bodyPr/>
        <a:lstStyle/>
        <a:p>
          <a:pPr rtl="0"/>
          <a:r>
            <a:rPr lang="cs-CZ" sz="2800" b="1" dirty="0" smtClean="0">
              <a:solidFill>
                <a:schemeClr val="tx1"/>
              </a:solidFill>
            </a:rPr>
            <a:t>žena + </a:t>
          </a:r>
          <a:r>
            <a:rPr lang="cs-CZ" sz="2800" b="1" dirty="0" err="1" smtClean="0">
              <a:solidFill>
                <a:schemeClr val="tx1"/>
              </a:solidFill>
            </a:rPr>
            <a:t>žena</a:t>
          </a:r>
          <a:endParaRPr lang="cs-CZ" sz="2800" b="1" dirty="0">
            <a:solidFill>
              <a:schemeClr val="tx1"/>
            </a:solidFill>
          </a:endParaRPr>
        </a:p>
      </dgm:t>
    </dgm:pt>
    <dgm:pt modelId="{17CADA5F-B866-4211-9CD1-1B0C651FB308}" type="parTrans" cxnId="{0639A7FD-F9DA-4A10-A94C-9D5162B06A4A}">
      <dgm:prSet/>
      <dgm:spPr/>
      <dgm:t>
        <a:bodyPr/>
        <a:lstStyle/>
        <a:p>
          <a:endParaRPr lang="cs-CZ"/>
        </a:p>
      </dgm:t>
    </dgm:pt>
    <dgm:pt modelId="{4590FAEA-C7D4-47FA-A942-247FFD724C17}" type="sibTrans" cxnId="{0639A7FD-F9DA-4A10-A94C-9D5162B06A4A}">
      <dgm:prSet/>
      <dgm:spPr/>
      <dgm:t>
        <a:bodyPr/>
        <a:lstStyle/>
        <a:p>
          <a:endParaRPr lang="cs-CZ"/>
        </a:p>
      </dgm:t>
    </dgm:pt>
    <dgm:pt modelId="{73E5DD6A-9DC0-4516-842D-52084693DF00}" type="pres">
      <dgm:prSet presAssocID="{FA5DE791-6B5C-4890-AF4B-B74AEE58A879}" presName="composite" presStyleCnt="0">
        <dgm:presLayoutVars>
          <dgm:chMax val="5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AD162AF-2EFE-4722-8858-F851D1B9E191}" type="pres">
      <dgm:prSet presAssocID="{FA5DE791-6B5C-4890-AF4B-B74AEE58A879}" presName="cycle" presStyleCnt="0"/>
      <dgm:spPr/>
    </dgm:pt>
    <dgm:pt modelId="{1E958815-1D0E-4E78-9EAC-DD5047730B26}" type="pres">
      <dgm:prSet presAssocID="{FA5DE791-6B5C-4890-AF4B-B74AEE58A879}" presName="centerShape" presStyleCnt="0"/>
      <dgm:spPr/>
    </dgm:pt>
    <dgm:pt modelId="{7932C8DA-3A36-462A-B021-6EE624A2FA74}" type="pres">
      <dgm:prSet presAssocID="{FA5DE791-6B5C-4890-AF4B-B74AEE58A879}" presName="connSite" presStyleLbl="node1" presStyleIdx="0" presStyleCnt="4"/>
      <dgm:spPr/>
    </dgm:pt>
    <dgm:pt modelId="{E9E5E388-8A43-4BDF-9F7B-D93D880FD362}" type="pres">
      <dgm:prSet presAssocID="{FA5DE791-6B5C-4890-AF4B-B74AEE58A879}" presName="visible" presStyleLbl="node1" presStyleIdx="0" presStyleCnt="4" custLinFactNeighborX="2524" custLinFactNeighborY="30">
        <dgm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dgm:style>
      </dgm:prSet>
      <dgm:spPr/>
    </dgm:pt>
    <dgm:pt modelId="{C18328F4-21F1-41D0-B6AB-52C53DAC1136}" type="pres">
      <dgm:prSet presAssocID="{5DDE1BEA-7463-4752-9299-B1AADC9E13DF}" presName="Name25" presStyleLbl="parChTrans1D1" presStyleIdx="0" presStyleCnt="3"/>
      <dgm:spPr/>
      <dgm:t>
        <a:bodyPr/>
        <a:lstStyle/>
        <a:p>
          <a:endParaRPr lang="cs-CZ"/>
        </a:p>
      </dgm:t>
    </dgm:pt>
    <dgm:pt modelId="{280F1E19-ACAD-4AFC-A8AF-D784BFF17C65}" type="pres">
      <dgm:prSet presAssocID="{93B28870-33AB-4907-A8B6-8EB01D0CBA72}" presName="node" presStyleCnt="0"/>
      <dgm:spPr/>
    </dgm:pt>
    <dgm:pt modelId="{F07C79A2-7F15-4763-AF9B-8A10A9825CC4}" type="pres">
      <dgm:prSet presAssocID="{93B28870-33AB-4907-A8B6-8EB01D0CBA72}" presName="parentNode" presStyleLbl="node1" presStyleIdx="1" presStyleCnt="4" custScaleX="173778" custLinFactNeighborX="93513" custLinFactNeighborY="1309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26BA06-375B-49C3-B043-4BD9778D1959}" type="pres">
      <dgm:prSet presAssocID="{93B28870-33AB-4907-A8B6-8EB01D0CBA72}" presName="childNode" presStyleLbl="revTx" presStyleIdx="0" presStyleCnt="0">
        <dgm:presLayoutVars>
          <dgm:bulletEnabled val="1"/>
        </dgm:presLayoutVars>
      </dgm:prSet>
      <dgm:spPr/>
    </dgm:pt>
    <dgm:pt modelId="{88595181-7033-4DFB-9BBD-AAC0C435736A}" type="pres">
      <dgm:prSet presAssocID="{3E36986D-2798-485C-BF61-18D5C1DCBEB5}" presName="Name25" presStyleLbl="parChTrans1D1" presStyleIdx="1" presStyleCnt="3"/>
      <dgm:spPr/>
      <dgm:t>
        <a:bodyPr/>
        <a:lstStyle/>
        <a:p>
          <a:endParaRPr lang="cs-CZ"/>
        </a:p>
      </dgm:t>
    </dgm:pt>
    <dgm:pt modelId="{55E62679-71BF-4E03-BF15-68CDB0110655}" type="pres">
      <dgm:prSet presAssocID="{7F1E6F4D-2AE7-4CF5-B25E-B2517435BC05}" presName="node" presStyleCnt="0"/>
      <dgm:spPr/>
    </dgm:pt>
    <dgm:pt modelId="{D9B4FE84-2272-4671-985A-0682B2B6DCCB}" type="pres">
      <dgm:prSet presAssocID="{7F1E6F4D-2AE7-4CF5-B25E-B2517435BC05}" presName="parentNode" presStyleLbl="node1" presStyleIdx="2" presStyleCnt="4" custScaleX="156019" custLinFactNeighborX="72822" custLinFactNeighborY="2300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5FAA73-E737-4E32-9AF4-F509BF3DCD58}" type="pres">
      <dgm:prSet presAssocID="{7F1E6F4D-2AE7-4CF5-B25E-B2517435BC05}" presName="childNode" presStyleLbl="revTx" presStyleIdx="0" presStyleCnt="0">
        <dgm:presLayoutVars>
          <dgm:bulletEnabled val="1"/>
        </dgm:presLayoutVars>
      </dgm:prSet>
      <dgm:spPr/>
    </dgm:pt>
    <dgm:pt modelId="{0EF9C620-DBE6-43BE-9F6E-ABA82412CB5A}" type="pres">
      <dgm:prSet presAssocID="{17CADA5F-B866-4211-9CD1-1B0C651FB308}" presName="Name25" presStyleLbl="parChTrans1D1" presStyleIdx="2" presStyleCnt="3"/>
      <dgm:spPr/>
      <dgm:t>
        <a:bodyPr/>
        <a:lstStyle/>
        <a:p>
          <a:endParaRPr lang="cs-CZ"/>
        </a:p>
      </dgm:t>
    </dgm:pt>
    <dgm:pt modelId="{131521B9-510A-4BA7-A03E-B4A5B8B709AA}" type="pres">
      <dgm:prSet presAssocID="{EA4612DD-1CD1-4D1A-B75E-73AA99CEF07B}" presName="node" presStyleCnt="0"/>
      <dgm:spPr/>
    </dgm:pt>
    <dgm:pt modelId="{927C4EFE-8ED2-496A-B280-94A5F7F81E2C}" type="pres">
      <dgm:prSet presAssocID="{EA4612DD-1CD1-4D1A-B75E-73AA99CEF07B}" presName="parentNode" presStyleLbl="node1" presStyleIdx="3" presStyleCnt="4" custScaleX="175164" custScaleY="96512" custLinFactNeighborX="68624" custLinFactNeighborY="-555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4561EA3-36C1-4CB2-8C23-440295F1E7A0}" type="pres">
      <dgm:prSet presAssocID="{EA4612DD-1CD1-4D1A-B75E-73AA99CEF07B}" presName="childNode" presStyleLbl="revTx" presStyleIdx="0" presStyleCnt="0">
        <dgm:presLayoutVars>
          <dgm:bulletEnabled val="1"/>
        </dgm:presLayoutVars>
      </dgm:prSet>
      <dgm:spPr/>
    </dgm:pt>
  </dgm:ptLst>
  <dgm:cxnLst>
    <dgm:cxn modelId="{B67B6F4C-12C8-454C-840D-546109E3D9F8}" type="presOf" srcId="{5DDE1BEA-7463-4752-9299-B1AADC9E13DF}" destId="{C18328F4-21F1-41D0-B6AB-52C53DAC1136}" srcOrd="0" destOrd="0" presId="urn:microsoft.com/office/officeart/2005/8/layout/radial2"/>
    <dgm:cxn modelId="{4B47215A-993F-456A-BF07-300CB1012CD0}" type="presOf" srcId="{93B28870-33AB-4907-A8B6-8EB01D0CBA72}" destId="{F07C79A2-7F15-4763-AF9B-8A10A9825CC4}" srcOrd="0" destOrd="0" presId="urn:microsoft.com/office/officeart/2005/8/layout/radial2"/>
    <dgm:cxn modelId="{0639A7FD-F9DA-4A10-A94C-9D5162B06A4A}" srcId="{FA5DE791-6B5C-4890-AF4B-B74AEE58A879}" destId="{EA4612DD-1CD1-4D1A-B75E-73AA99CEF07B}" srcOrd="2" destOrd="0" parTransId="{17CADA5F-B866-4211-9CD1-1B0C651FB308}" sibTransId="{4590FAEA-C7D4-47FA-A942-247FFD724C17}"/>
    <dgm:cxn modelId="{795CF1EF-8C4F-4490-9862-D1F9F698CCA5}" type="presOf" srcId="{17CADA5F-B866-4211-9CD1-1B0C651FB308}" destId="{0EF9C620-DBE6-43BE-9F6E-ABA82412CB5A}" srcOrd="0" destOrd="0" presId="urn:microsoft.com/office/officeart/2005/8/layout/radial2"/>
    <dgm:cxn modelId="{F3F9A330-14F3-4D9A-9E0F-9B8202CB3463}" srcId="{FA5DE791-6B5C-4890-AF4B-B74AEE58A879}" destId="{7F1E6F4D-2AE7-4CF5-B25E-B2517435BC05}" srcOrd="1" destOrd="0" parTransId="{3E36986D-2798-485C-BF61-18D5C1DCBEB5}" sibTransId="{58303739-BC11-4800-9CD5-0AA45388142E}"/>
    <dgm:cxn modelId="{B3335604-74B0-4116-9291-FA9856C62456}" type="presOf" srcId="{EA4612DD-1CD1-4D1A-B75E-73AA99CEF07B}" destId="{927C4EFE-8ED2-496A-B280-94A5F7F81E2C}" srcOrd="0" destOrd="0" presId="urn:microsoft.com/office/officeart/2005/8/layout/radial2"/>
    <dgm:cxn modelId="{BE21B1B4-B139-4A74-829D-221BEC96C8FE}" type="presOf" srcId="{7F1E6F4D-2AE7-4CF5-B25E-B2517435BC05}" destId="{D9B4FE84-2272-4671-985A-0682B2B6DCCB}" srcOrd="0" destOrd="0" presId="urn:microsoft.com/office/officeart/2005/8/layout/radial2"/>
    <dgm:cxn modelId="{D3F7B363-65D8-4E4F-9DD8-4D1E556EDDC2}" type="presOf" srcId="{FA5DE791-6B5C-4890-AF4B-B74AEE58A879}" destId="{73E5DD6A-9DC0-4516-842D-52084693DF00}" srcOrd="0" destOrd="0" presId="urn:microsoft.com/office/officeart/2005/8/layout/radial2"/>
    <dgm:cxn modelId="{8C237B39-25BA-4331-890F-A207D3A36C2F}" srcId="{FA5DE791-6B5C-4890-AF4B-B74AEE58A879}" destId="{93B28870-33AB-4907-A8B6-8EB01D0CBA72}" srcOrd="0" destOrd="0" parTransId="{5DDE1BEA-7463-4752-9299-B1AADC9E13DF}" sibTransId="{EB748241-E133-4D4C-8C10-FA7F73C037AC}"/>
    <dgm:cxn modelId="{58C1FB03-57B5-4767-A7F9-F68EA22BED49}" type="presOf" srcId="{3E36986D-2798-485C-BF61-18D5C1DCBEB5}" destId="{88595181-7033-4DFB-9BBD-AAC0C435736A}" srcOrd="0" destOrd="0" presId="urn:microsoft.com/office/officeart/2005/8/layout/radial2"/>
    <dgm:cxn modelId="{8ACCE641-6D12-4149-A681-1BF718FF7135}" type="presParOf" srcId="{73E5DD6A-9DC0-4516-842D-52084693DF00}" destId="{7AD162AF-2EFE-4722-8858-F851D1B9E191}" srcOrd="0" destOrd="0" presId="urn:microsoft.com/office/officeart/2005/8/layout/radial2"/>
    <dgm:cxn modelId="{D0E27453-2DB8-430D-B203-C452AF2FEEB8}" type="presParOf" srcId="{7AD162AF-2EFE-4722-8858-F851D1B9E191}" destId="{1E958815-1D0E-4E78-9EAC-DD5047730B26}" srcOrd="0" destOrd="0" presId="urn:microsoft.com/office/officeart/2005/8/layout/radial2"/>
    <dgm:cxn modelId="{E614D360-3D31-45F7-BD0B-10005AC8FF87}" type="presParOf" srcId="{1E958815-1D0E-4E78-9EAC-DD5047730B26}" destId="{7932C8DA-3A36-462A-B021-6EE624A2FA74}" srcOrd="0" destOrd="0" presId="urn:microsoft.com/office/officeart/2005/8/layout/radial2"/>
    <dgm:cxn modelId="{0DC07FA1-6BAB-4818-BA3A-99DAB6AA1A36}" type="presParOf" srcId="{1E958815-1D0E-4E78-9EAC-DD5047730B26}" destId="{E9E5E388-8A43-4BDF-9F7B-D93D880FD362}" srcOrd="1" destOrd="0" presId="urn:microsoft.com/office/officeart/2005/8/layout/radial2"/>
    <dgm:cxn modelId="{24133219-46CC-45EC-BBC0-16254D4BA26E}" type="presParOf" srcId="{7AD162AF-2EFE-4722-8858-F851D1B9E191}" destId="{C18328F4-21F1-41D0-B6AB-52C53DAC1136}" srcOrd="1" destOrd="0" presId="urn:microsoft.com/office/officeart/2005/8/layout/radial2"/>
    <dgm:cxn modelId="{ADB38498-FC59-4D84-B583-E51B16DE4B18}" type="presParOf" srcId="{7AD162AF-2EFE-4722-8858-F851D1B9E191}" destId="{280F1E19-ACAD-4AFC-A8AF-D784BFF17C65}" srcOrd="2" destOrd="0" presId="urn:microsoft.com/office/officeart/2005/8/layout/radial2"/>
    <dgm:cxn modelId="{D6939EDD-64A8-4B2E-8BE2-6C0B6053AD4B}" type="presParOf" srcId="{280F1E19-ACAD-4AFC-A8AF-D784BFF17C65}" destId="{F07C79A2-7F15-4763-AF9B-8A10A9825CC4}" srcOrd="0" destOrd="0" presId="urn:microsoft.com/office/officeart/2005/8/layout/radial2"/>
    <dgm:cxn modelId="{63CB93E7-773A-4B38-A556-46F41E277655}" type="presParOf" srcId="{280F1E19-ACAD-4AFC-A8AF-D784BFF17C65}" destId="{BE26BA06-375B-49C3-B043-4BD9778D1959}" srcOrd="1" destOrd="0" presId="urn:microsoft.com/office/officeart/2005/8/layout/radial2"/>
    <dgm:cxn modelId="{D04D17AC-D4A7-42B0-8BA9-CFA2548542A7}" type="presParOf" srcId="{7AD162AF-2EFE-4722-8858-F851D1B9E191}" destId="{88595181-7033-4DFB-9BBD-AAC0C435736A}" srcOrd="3" destOrd="0" presId="urn:microsoft.com/office/officeart/2005/8/layout/radial2"/>
    <dgm:cxn modelId="{0F8C13EF-1335-47EC-BAE5-BE1BE1DDFA95}" type="presParOf" srcId="{7AD162AF-2EFE-4722-8858-F851D1B9E191}" destId="{55E62679-71BF-4E03-BF15-68CDB0110655}" srcOrd="4" destOrd="0" presId="urn:microsoft.com/office/officeart/2005/8/layout/radial2"/>
    <dgm:cxn modelId="{4A148DD4-98F7-4B81-97F6-EB75DD2CC088}" type="presParOf" srcId="{55E62679-71BF-4E03-BF15-68CDB0110655}" destId="{D9B4FE84-2272-4671-985A-0682B2B6DCCB}" srcOrd="0" destOrd="0" presId="urn:microsoft.com/office/officeart/2005/8/layout/radial2"/>
    <dgm:cxn modelId="{09EBE7EF-F463-445A-93E0-B8D74E60039A}" type="presParOf" srcId="{55E62679-71BF-4E03-BF15-68CDB0110655}" destId="{845FAA73-E737-4E32-9AF4-F509BF3DCD58}" srcOrd="1" destOrd="0" presId="urn:microsoft.com/office/officeart/2005/8/layout/radial2"/>
    <dgm:cxn modelId="{7214EEB2-FC46-4FAF-A07D-E0FDF737DD44}" type="presParOf" srcId="{7AD162AF-2EFE-4722-8858-F851D1B9E191}" destId="{0EF9C620-DBE6-43BE-9F6E-ABA82412CB5A}" srcOrd="5" destOrd="0" presId="urn:microsoft.com/office/officeart/2005/8/layout/radial2"/>
    <dgm:cxn modelId="{3DD52618-B02B-448D-93B6-A450C698D404}" type="presParOf" srcId="{7AD162AF-2EFE-4722-8858-F851D1B9E191}" destId="{131521B9-510A-4BA7-A03E-B4A5B8B709AA}" srcOrd="6" destOrd="0" presId="urn:microsoft.com/office/officeart/2005/8/layout/radial2"/>
    <dgm:cxn modelId="{22017CA3-82E7-47F0-A8E6-89BF7A588427}" type="presParOf" srcId="{131521B9-510A-4BA7-A03E-B4A5B8B709AA}" destId="{927C4EFE-8ED2-496A-B280-94A5F7F81E2C}" srcOrd="0" destOrd="0" presId="urn:microsoft.com/office/officeart/2005/8/layout/radial2"/>
    <dgm:cxn modelId="{8CF91FE3-B888-4124-8B6A-15F9AE192A70}" type="presParOf" srcId="{131521B9-510A-4BA7-A03E-B4A5B8B709AA}" destId="{24561EA3-36C1-4CB2-8C23-440295F1E7A0}" srcOrd="1" destOrd="0" presId="urn:microsoft.com/office/officeart/2005/8/layout/radial2"/>
  </dgm:cxnLst>
  <dgm:bg>
    <a:solidFill>
      <a:schemeClr val="accent4">
        <a:lumMod val="60000"/>
        <a:lumOff val="40000"/>
      </a:schemeClr>
    </a:solidFill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9D038B-1EF2-4E86-9D5F-E331E6A2D0DB}">
      <dsp:nvSpPr>
        <dsp:cNvPr id="0" name=""/>
        <dsp:cNvSpPr/>
      </dsp:nvSpPr>
      <dsp:spPr>
        <a:xfrm>
          <a:off x="0" y="634591"/>
          <a:ext cx="8229600" cy="17503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solidFill>
                <a:schemeClr val="tx1"/>
              </a:solidFill>
            </a:rPr>
            <a:t>Manželství je označení pro soužití dvou osob </a:t>
          </a:r>
          <a:r>
            <a:rPr lang="cs-CZ" sz="4400" b="1" kern="1200" dirty="0" smtClean="0">
              <a:solidFill>
                <a:schemeClr val="tx1"/>
              </a:solidFill>
            </a:rPr>
            <a:t>různého pohlaví</a:t>
          </a:r>
          <a:r>
            <a:rPr lang="cs-CZ" sz="4400" kern="1200" dirty="0" smtClean="0">
              <a:solidFill>
                <a:schemeClr val="tx1"/>
              </a:solidFill>
            </a:rPr>
            <a:t>.</a:t>
          </a:r>
          <a:endParaRPr lang="cs-CZ" sz="4400" kern="1200" dirty="0">
            <a:solidFill>
              <a:schemeClr val="tx1"/>
            </a:solidFill>
          </a:endParaRPr>
        </a:p>
      </dsp:txBody>
      <dsp:txXfrm>
        <a:off x="85444" y="720035"/>
        <a:ext cx="8058712" cy="1579432"/>
      </dsp:txXfrm>
    </dsp:sp>
    <dsp:sp modelId="{E4BBE31D-1CAC-4250-91F6-0CF27AA31975}">
      <dsp:nvSpPr>
        <dsp:cNvPr id="0" name=""/>
        <dsp:cNvSpPr/>
      </dsp:nvSpPr>
      <dsp:spPr>
        <a:xfrm>
          <a:off x="0" y="2511632"/>
          <a:ext cx="8229600" cy="1750320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7640" tIns="167640" rIns="167640" bIns="167640" numCol="1" spcCol="1270" anchor="ctr" anchorCtr="0">
          <a:noAutofit/>
        </a:bodyPr>
        <a:lstStyle/>
        <a:p>
          <a:pPr lvl="0" algn="l" defTabSz="19558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400" kern="1200" dirty="0" smtClean="0">
              <a:solidFill>
                <a:schemeClr val="tx1"/>
              </a:solidFill>
            </a:rPr>
            <a:t>Jeho hlavní funkcí je </a:t>
          </a:r>
          <a:r>
            <a:rPr lang="cs-CZ" sz="4400" b="1" kern="1200" dirty="0" smtClean="0">
              <a:solidFill>
                <a:schemeClr val="tx1"/>
              </a:solidFill>
            </a:rPr>
            <a:t>založení rodiny</a:t>
          </a:r>
          <a:r>
            <a:rPr lang="cs-CZ" sz="4400" kern="1200" dirty="0" smtClean="0">
              <a:solidFill>
                <a:schemeClr val="tx1"/>
              </a:solidFill>
            </a:rPr>
            <a:t> a správná výchova dětí.</a:t>
          </a:r>
          <a:endParaRPr lang="cs-CZ" sz="4400" kern="1200" dirty="0">
            <a:solidFill>
              <a:schemeClr val="tx1"/>
            </a:solidFill>
          </a:endParaRPr>
        </a:p>
      </dsp:txBody>
      <dsp:txXfrm>
        <a:off x="85444" y="2597076"/>
        <a:ext cx="8058712" cy="157943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9D038B-1EF2-4E86-9D5F-E331E6A2D0DB}">
      <dsp:nvSpPr>
        <dsp:cNvPr id="0" name=""/>
        <dsp:cNvSpPr/>
      </dsp:nvSpPr>
      <dsp:spPr>
        <a:xfrm>
          <a:off x="0" y="510931"/>
          <a:ext cx="8229600" cy="18696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solidFill>
                <a:schemeClr val="tx1"/>
              </a:solidFill>
            </a:rPr>
            <a:t>Manželství je označení pro soužití dvou osob </a:t>
          </a:r>
          <a:r>
            <a:rPr lang="cs-CZ" sz="4700" b="1" kern="1200" dirty="0" smtClean="0">
              <a:solidFill>
                <a:schemeClr val="tx1"/>
              </a:solidFill>
            </a:rPr>
            <a:t>__________</a:t>
          </a:r>
          <a:r>
            <a:rPr lang="cs-CZ" sz="4700" kern="1200" dirty="0" smtClean="0">
              <a:solidFill>
                <a:schemeClr val="tx1"/>
              </a:solidFill>
            </a:rPr>
            <a:t>.</a:t>
          </a:r>
          <a:endParaRPr lang="cs-CZ" sz="4700" kern="1200" dirty="0">
            <a:solidFill>
              <a:schemeClr val="tx1"/>
            </a:solidFill>
          </a:endParaRPr>
        </a:p>
      </dsp:txBody>
      <dsp:txXfrm>
        <a:off x="91269" y="602200"/>
        <a:ext cx="8047062" cy="1687122"/>
      </dsp:txXfrm>
    </dsp:sp>
    <dsp:sp modelId="{E4BBE31D-1CAC-4250-91F6-0CF27AA31975}">
      <dsp:nvSpPr>
        <dsp:cNvPr id="0" name=""/>
        <dsp:cNvSpPr/>
      </dsp:nvSpPr>
      <dsp:spPr>
        <a:xfrm>
          <a:off x="0" y="2515952"/>
          <a:ext cx="8229600" cy="1869660"/>
        </a:xfrm>
        <a:prstGeom prst="roundRect">
          <a:avLst/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9070" tIns="179070" rIns="179070" bIns="179070" numCol="1" spcCol="1270" anchor="ctr" anchorCtr="0">
          <a:noAutofit/>
        </a:bodyPr>
        <a:lstStyle/>
        <a:p>
          <a:pPr lvl="0" algn="l" defTabSz="20891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700" kern="1200" dirty="0" smtClean="0">
              <a:solidFill>
                <a:schemeClr val="tx1"/>
              </a:solidFill>
            </a:rPr>
            <a:t>Jeho hlavní funkcí je </a:t>
          </a:r>
          <a:r>
            <a:rPr lang="cs-CZ" sz="4700" b="1" kern="1200" dirty="0" smtClean="0">
              <a:solidFill>
                <a:schemeClr val="tx1"/>
              </a:solidFill>
            </a:rPr>
            <a:t>________ ______</a:t>
          </a:r>
          <a:r>
            <a:rPr lang="cs-CZ" sz="4700" kern="1200" dirty="0" smtClean="0">
              <a:solidFill>
                <a:schemeClr val="tx1"/>
              </a:solidFill>
            </a:rPr>
            <a:t> a správná výchova dětí.</a:t>
          </a:r>
          <a:endParaRPr lang="cs-CZ" sz="4700" kern="1200" dirty="0">
            <a:solidFill>
              <a:schemeClr val="tx1"/>
            </a:solidFill>
          </a:endParaRPr>
        </a:p>
      </dsp:txBody>
      <dsp:txXfrm>
        <a:off x="91269" y="2607221"/>
        <a:ext cx="8047062" cy="16871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F9C620-DBE6-43BE-9F6E-ABA82412CB5A}">
      <dsp:nvSpPr>
        <dsp:cNvPr id="0" name=""/>
        <dsp:cNvSpPr/>
      </dsp:nvSpPr>
      <dsp:spPr>
        <a:xfrm rot="1884935">
          <a:off x="2395034" y="3504541"/>
          <a:ext cx="1343866" cy="55546"/>
        </a:xfrm>
        <a:custGeom>
          <a:avLst/>
          <a:gdLst/>
          <a:ahLst/>
          <a:cxnLst/>
          <a:rect l="0" t="0" r="0" b="0"/>
          <a:pathLst>
            <a:path>
              <a:moveTo>
                <a:pt x="0" y="27773"/>
              </a:moveTo>
              <a:lnTo>
                <a:pt x="1343866" y="2777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8595181-7033-4DFB-9BBD-AAC0C435736A}">
      <dsp:nvSpPr>
        <dsp:cNvPr id="0" name=""/>
        <dsp:cNvSpPr/>
      </dsp:nvSpPr>
      <dsp:spPr>
        <a:xfrm rot="34052">
          <a:off x="2493498" y="2629718"/>
          <a:ext cx="1454362" cy="55546"/>
        </a:xfrm>
        <a:custGeom>
          <a:avLst/>
          <a:gdLst/>
          <a:ahLst/>
          <a:cxnLst/>
          <a:rect l="0" t="0" r="0" b="0"/>
          <a:pathLst>
            <a:path>
              <a:moveTo>
                <a:pt x="0" y="27773"/>
              </a:moveTo>
              <a:lnTo>
                <a:pt x="1454362" y="2777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8328F4-21F1-41D0-B6AB-52C53DAC1136}">
      <dsp:nvSpPr>
        <dsp:cNvPr id="0" name=""/>
        <dsp:cNvSpPr/>
      </dsp:nvSpPr>
      <dsp:spPr>
        <a:xfrm rot="19990148">
          <a:off x="2407451" y="1805186"/>
          <a:ext cx="1599189" cy="55546"/>
        </a:xfrm>
        <a:custGeom>
          <a:avLst/>
          <a:gdLst/>
          <a:ahLst/>
          <a:cxnLst/>
          <a:rect l="0" t="0" r="0" b="0"/>
          <a:pathLst>
            <a:path>
              <a:moveTo>
                <a:pt x="0" y="27773"/>
              </a:moveTo>
              <a:lnTo>
                <a:pt x="1599189" y="27773"/>
              </a:lnTo>
            </a:path>
          </a:pathLst>
        </a:custGeom>
        <a:noFill/>
        <a:ln w="254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9E5E388-8A43-4BDF-9F7B-D93D880FD362}">
      <dsp:nvSpPr>
        <dsp:cNvPr id="0" name=""/>
        <dsp:cNvSpPr/>
      </dsp:nvSpPr>
      <dsp:spPr>
        <a:xfrm>
          <a:off x="408005" y="1377955"/>
          <a:ext cx="2528649" cy="2528649"/>
        </a:xfrm>
        <a:prstGeom prst="ellipse">
          <a:avLst/>
        </a:prstGeom>
        <a:gradFill rotWithShape="1">
          <a:gsLst>
            <a:gs pos="0">
              <a:schemeClr val="accent2">
                <a:tint val="50000"/>
                <a:satMod val="300000"/>
              </a:schemeClr>
            </a:gs>
            <a:gs pos="35000">
              <a:schemeClr val="accent2">
                <a:tint val="37000"/>
                <a:satMod val="300000"/>
              </a:schemeClr>
            </a:gs>
            <a:gs pos="100000">
              <a:schemeClr val="accent2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</dsp:sp>
    <dsp:sp modelId="{F07C79A2-7F15-4763-AF9B-8A10A9825CC4}">
      <dsp:nvSpPr>
        <dsp:cNvPr id="0" name=""/>
        <dsp:cNvSpPr/>
      </dsp:nvSpPr>
      <dsp:spPr>
        <a:xfrm>
          <a:off x="3592427" y="212636"/>
          <a:ext cx="2636541" cy="1517189"/>
        </a:xfrm>
        <a:prstGeom prst="ellipse">
          <a:avLst/>
        </a:prstGeom>
        <a:gradFill rotWithShape="1">
          <a:gsLst>
            <a:gs pos="0">
              <a:schemeClr val="accent2">
                <a:tint val="50000"/>
                <a:satMod val="300000"/>
              </a:schemeClr>
            </a:gs>
            <a:gs pos="35000">
              <a:schemeClr val="accent2">
                <a:tint val="37000"/>
                <a:satMod val="300000"/>
              </a:schemeClr>
            </a:gs>
            <a:gs pos="100000">
              <a:schemeClr val="accent2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žena +muž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3978539" y="434823"/>
        <a:ext cx="1864317" cy="1072815"/>
      </dsp:txXfrm>
    </dsp:sp>
    <dsp:sp modelId="{D9B4FE84-2272-4671-985A-0682B2B6DCCB}">
      <dsp:nvSpPr>
        <dsp:cNvPr id="0" name=""/>
        <dsp:cNvSpPr/>
      </dsp:nvSpPr>
      <dsp:spPr>
        <a:xfrm>
          <a:off x="3947683" y="1917822"/>
          <a:ext cx="2367103" cy="1517189"/>
        </a:xfrm>
        <a:prstGeom prst="ellipse">
          <a:avLst/>
        </a:prstGeom>
        <a:gradFill rotWithShape="1">
          <a:gsLst>
            <a:gs pos="0">
              <a:schemeClr val="accent2">
                <a:tint val="50000"/>
                <a:satMod val="300000"/>
              </a:schemeClr>
            </a:gs>
            <a:gs pos="35000">
              <a:schemeClr val="accent2">
                <a:tint val="37000"/>
                <a:satMod val="300000"/>
              </a:schemeClr>
            </a:gs>
            <a:gs pos="100000">
              <a:schemeClr val="accent2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muž + </a:t>
          </a:r>
          <a:r>
            <a:rPr lang="cs-CZ" sz="2800" b="1" kern="1200" dirty="0" err="1" smtClean="0">
              <a:solidFill>
                <a:schemeClr val="tx1"/>
              </a:solidFill>
            </a:rPr>
            <a:t>muž</a:t>
          </a:r>
          <a:r>
            <a:rPr lang="cs-CZ" sz="2800" b="1" kern="1200" dirty="0" smtClean="0">
              <a:solidFill>
                <a:schemeClr val="tx1"/>
              </a:solidFill>
            </a:rPr>
            <a:t> 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4294337" y="2140009"/>
        <a:ext cx="1673795" cy="1072815"/>
      </dsp:txXfrm>
    </dsp:sp>
    <dsp:sp modelId="{927C4EFE-8ED2-496A-B280-94A5F7F81E2C}">
      <dsp:nvSpPr>
        <dsp:cNvPr id="0" name=""/>
        <dsp:cNvSpPr/>
      </dsp:nvSpPr>
      <dsp:spPr>
        <a:xfrm>
          <a:off x="3201671" y="3694043"/>
          <a:ext cx="2657569" cy="1464269"/>
        </a:xfrm>
        <a:prstGeom prst="ellipse">
          <a:avLst/>
        </a:prstGeom>
        <a:gradFill rotWithShape="1">
          <a:gsLst>
            <a:gs pos="0">
              <a:schemeClr val="accent2">
                <a:tint val="50000"/>
                <a:satMod val="300000"/>
              </a:schemeClr>
            </a:gs>
            <a:gs pos="35000">
              <a:schemeClr val="accent2">
                <a:tint val="37000"/>
                <a:satMod val="300000"/>
              </a:schemeClr>
            </a:gs>
            <a:gs pos="100000">
              <a:schemeClr val="accent2">
                <a:tint val="15000"/>
                <a:satMod val="350000"/>
              </a:schemeClr>
            </a:gs>
          </a:gsLst>
          <a:lin ang="16200000" scaled="1"/>
        </a:gradFill>
        <a:ln w="9525" cap="flat" cmpd="sng" algn="ctr">
          <a:solidFill>
            <a:schemeClr val="accent2">
              <a:shade val="95000"/>
              <a:satMod val="10500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1">
          <a:schemeClr val="accent2"/>
        </a:lnRef>
        <a:fillRef idx="2">
          <a:schemeClr val="accent2"/>
        </a:fillRef>
        <a:effectRef idx="1">
          <a:schemeClr val="accent2"/>
        </a:effectRef>
        <a:fontRef idx="minor">
          <a:schemeClr val="dk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lvl="0" algn="ctr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800" b="1" kern="1200" dirty="0" smtClean="0">
              <a:solidFill>
                <a:schemeClr val="tx1"/>
              </a:solidFill>
            </a:rPr>
            <a:t>žena + </a:t>
          </a:r>
          <a:r>
            <a:rPr lang="cs-CZ" sz="2800" b="1" kern="1200" dirty="0" err="1" smtClean="0">
              <a:solidFill>
                <a:schemeClr val="tx1"/>
              </a:solidFill>
            </a:rPr>
            <a:t>žena</a:t>
          </a:r>
          <a:endParaRPr lang="cs-CZ" sz="2800" b="1" kern="1200" dirty="0">
            <a:solidFill>
              <a:schemeClr val="tx1"/>
            </a:solidFill>
          </a:endParaRPr>
        </a:p>
      </dsp:txBody>
      <dsp:txXfrm>
        <a:off x="3590863" y="3908480"/>
        <a:ext cx="1879185" cy="10353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4B9-504D-4DD2-9E45-9FC63EEB9B78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073E6-B2CA-4D51-BD70-A66C562A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4B9-504D-4DD2-9E45-9FC63EEB9B78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073E6-B2CA-4D51-BD70-A66C562A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4B9-504D-4DD2-9E45-9FC63EEB9B78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073E6-B2CA-4D51-BD70-A66C562A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4B9-504D-4DD2-9E45-9FC63EEB9B78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073E6-B2CA-4D51-BD70-A66C562A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4B9-504D-4DD2-9E45-9FC63EEB9B78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073E6-B2CA-4D51-BD70-A66C562A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4B9-504D-4DD2-9E45-9FC63EEB9B78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073E6-B2CA-4D51-BD70-A66C562A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4B9-504D-4DD2-9E45-9FC63EEB9B78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073E6-B2CA-4D51-BD70-A66C562A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4B9-504D-4DD2-9E45-9FC63EEB9B78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073E6-B2CA-4D51-BD70-A66C562A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4B9-504D-4DD2-9E45-9FC63EEB9B78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073E6-B2CA-4D51-BD70-A66C562A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4B9-504D-4DD2-9E45-9FC63EEB9B78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073E6-B2CA-4D51-BD70-A66C562A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D6D4B9-504D-4DD2-9E45-9FC63EEB9B78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5073E6-B2CA-4D51-BD70-A66C562A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3D6D4B9-504D-4DD2-9E45-9FC63EEB9B78}" type="datetimeFigureOut">
              <a:rPr lang="cs-CZ" smtClean="0"/>
              <a:pPr/>
              <a:t>25.1.2013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5073E6-B2CA-4D51-BD70-A66C562A632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7" Type="http://schemas.openxmlformats.org/officeDocument/2006/relationships/image" Target="../media/image7.jpe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klipart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998" y="404664"/>
            <a:ext cx="6986587" cy="1524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Manželství</a:t>
            </a: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VY_32_INOVACE_1B_14</a:t>
            </a:r>
            <a:br>
              <a:rPr lang="cs-CZ" dirty="0" smtClean="0"/>
            </a:br>
            <a:r>
              <a:rPr lang="cs-CZ" sz="3100" dirty="0" smtClean="0"/>
              <a:t>Číslo projektu</a:t>
            </a:r>
            <a:r>
              <a:rPr lang="cs-CZ" sz="3100" smtClean="0"/>
              <a:t>: CZ.1.07/1.4.00/21.1101</a:t>
            </a:r>
            <a:endParaRPr lang="cs-CZ" dirty="0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/>
              <a:t>Sada </a:t>
            </a:r>
            <a:r>
              <a:rPr lang="cs-CZ" dirty="0" smtClean="0"/>
              <a:t>2</a:t>
            </a:r>
            <a:endParaRPr lang="cs-CZ" dirty="0"/>
          </a:p>
          <a:p>
            <a:r>
              <a:rPr lang="cs-CZ" dirty="0" smtClean="0"/>
              <a:t>Člověk a společnost</a:t>
            </a:r>
            <a:endParaRPr lang="cs-CZ" dirty="0"/>
          </a:p>
          <a:p>
            <a:r>
              <a:rPr lang="cs-CZ" dirty="0"/>
              <a:t>MŠ, ZŠ a </a:t>
            </a:r>
            <a:r>
              <a:rPr lang="cs-CZ" dirty="0" err="1"/>
              <a:t>PrŠ</a:t>
            </a:r>
            <a:r>
              <a:rPr lang="cs-CZ" dirty="0"/>
              <a:t> Trhové Sviny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012006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8671675"/>
              </p:ext>
            </p:extLst>
          </p:nvPr>
        </p:nvGraphicFramePr>
        <p:xfrm>
          <a:off x="251520" y="1052736"/>
          <a:ext cx="8712968" cy="5364309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371220"/>
                <a:gridCol w="6341748"/>
              </a:tblGrid>
              <a:tr h="2662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 algn="just"/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Žáci se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dovídají, co je základní funkcí manželství (potřebné informace se objeví po kliknutí myší na nadpis). Žáci si prohlížejí fotografii novomanželů, diskutují o manželském slibu, dovídají se, jaké existují druhy sňatků a jaký je mezi nimi rozdíl (po kliknutí myší na růžové kolečko přiletí za zvuku cinkání dvě srdíčka s výrazy „civilní“ a „církevní“). Žáci podrobněji (také na pozadí obrázků) studují rozdíl mezi církevním a civilním sňatkem. Skrytým perem spojují výrazy, které náleží k církevnímu a poté k civilnímu sňatku. Dovídají se, co znamená výraz „registrované partnerství“ a mezi kým vzniká. Ujasňují si rozdíl mezi manželstvím a registrovaným partnerstvím (po kliknutí myší na znak „rovná se“ přiletí správné odpovědi v červeném obdélníku).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59788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Období vytvoření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Naděžda Korcová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Srpen 2011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1505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Speciální vzdělávací potřeby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ADHD</a:t>
                      </a: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 dyslexie, dysgrafie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,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dysortografie, dyskalkulie 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73657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lang="cs-CZ" sz="1400" dirty="0" smtClean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Člověk a společnost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Občanská výchova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4373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materiálu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Interaktivní DUM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990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interaktivity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Využití interaktivní tabule a práce s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PC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Možnost dopisovat rukopisné poznámky přes skrytá tlačítka v rámci nového  softwaru</a:t>
                      </a:r>
                      <a:endParaRPr lang="cs-CZ" sz="12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600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 </a:t>
                      </a: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Žák </a:t>
                      </a: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 lehkým mentálním postižením</a:t>
                      </a:r>
                      <a:endParaRPr lang="cs-CZ" sz="1400" dirty="0"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345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Stupeň a typ vzdělávání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Základní škola praktická – 2. stupeň 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Typická věková skupina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14 – 15 let, 8. ročník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  <a:tr h="29222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Přílohy</a:t>
                      </a:r>
                      <a:endParaRPr lang="cs-CZ" sz="1400" dirty="0"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Pracovní</a:t>
                      </a:r>
                      <a:r>
                        <a:rPr lang="cs-CZ" sz="1400" baseline="0" dirty="0" smtClean="0">
                          <a:effectLst/>
                          <a:latin typeface="Times New Roman" pitchFamily="18" charset="0"/>
                          <a:ea typeface="Calibri"/>
                          <a:cs typeface="Times New Roman" pitchFamily="18" charset="0"/>
                        </a:rPr>
                        <a:t> list v MS Word</a:t>
                      </a:r>
                      <a:endParaRPr lang="cs-CZ" sz="1400" dirty="0">
                        <a:effectLst/>
                        <a:latin typeface="Times New Roman" pitchFamily="18" charset="0"/>
                        <a:ea typeface="Calibri"/>
                        <a:cs typeface="Times New Roman" pitchFamily="18" charset="0"/>
                      </a:endParaRPr>
                    </a:p>
                  </a:txBody>
                  <a:tcPr marL="8466" marR="8466" marT="8466" marB="8466" anchor="ctr"/>
                </a:tc>
              </a:tr>
            </a:tbl>
          </a:graphicData>
        </a:graphic>
      </p:graphicFrame>
      <p:sp>
        <p:nvSpPr>
          <p:cNvPr id="3" name="TextovéPole 2"/>
          <p:cNvSpPr txBox="1"/>
          <p:nvPr/>
        </p:nvSpPr>
        <p:spPr>
          <a:xfrm>
            <a:off x="518161" y="478331"/>
            <a:ext cx="82809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Identifikátor materiálu: III/2 Inovace a zkvalitnění výuky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prostřednictvím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ICT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14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327908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6336704"/>
          </a:xfrm>
          <a:ln/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8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Manželství</a:t>
            </a:r>
            <a:endParaRPr lang="cs-CZ" sz="8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Manželství</a:t>
            </a:r>
            <a:endParaRPr lang="cs-CZ" sz="27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11560" y="1556792"/>
          <a:ext cx="82296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Pamatuješ si?</a:t>
            </a:r>
            <a:endParaRPr lang="cs-CZ" sz="27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11560" y="1556792"/>
          <a:ext cx="8229600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Šipka doleva 4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Manželství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Manželství začíná svatbou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8" name="Picture 4" descr="C:\Temp\Dočasné soubory Internetu\Content.IE5\DHQMYV7H\MP90040962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16016" y="2348880"/>
            <a:ext cx="4149080" cy="414908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Manželský slib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Při církevním nebo civilním obřadu snoubenci skládají </a:t>
            </a:r>
            <a:r>
              <a:rPr lang="cs-CZ" sz="4400" b="1" dirty="0" smtClean="0"/>
              <a:t>manželský slib</a:t>
            </a:r>
            <a:r>
              <a:rPr lang="cs-CZ" sz="4400" dirty="0" smtClean="0"/>
              <a:t>.</a:t>
            </a:r>
          </a:p>
          <a:p>
            <a:endParaRPr lang="cs-CZ" sz="44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1" name="Picture 3" descr="C:\Temp\Dočasné soubory Internetu\Content.IE5\JU2LUQQP\MC90043306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7984" y="3573016"/>
            <a:ext cx="4352528" cy="2889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Druhy sňatků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400" dirty="0" smtClean="0"/>
              <a:t>Klikni na růžové kolečko myší a dozvíš se, </a:t>
            </a:r>
          </a:p>
          <a:p>
            <a:pPr>
              <a:buNone/>
            </a:pPr>
            <a:r>
              <a:rPr lang="cs-CZ" sz="2400" dirty="0" smtClean="0"/>
              <a:t>jaké druhy sňatku existují.</a:t>
            </a:r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5"/>
          <p:cNvSpPr/>
          <p:nvPr/>
        </p:nvSpPr>
        <p:spPr>
          <a:xfrm>
            <a:off x="3995936" y="3284984"/>
            <a:ext cx="1490464" cy="149046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sňatek</a:t>
            </a:r>
            <a:endParaRPr lang="cs-CZ" sz="24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Srdce 6"/>
          <p:cNvSpPr/>
          <p:nvPr/>
        </p:nvSpPr>
        <p:spPr>
          <a:xfrm>
            <a:off x="1115616" y="1772816"/>
            <a:ext cx="2808312" cy="259228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církevní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Srdce 7"/>
          <p:cNvSpPr/>
          <p:nvPr/>
        </p:nvSpPr>
        <p:spPr>
          <a:xfrm>
            <a:off x="5868144" y="3717032"/>
            <a:ext cx="2808312" cy="2592288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civilní</a:t>
            </a:r>
            <a:endParaRPr lang="cs-CZ" sz="4000" b="1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1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chimes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Církevní sňatek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Církevní sňatek se odehrává v </a:t>
            </a:r>
            <a:r>
              <a:rPr lang="cs-CZ" sz="4400" b="1" dirty="0" smtClean="0"/>
              <a:t>kostele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Snoubence oddává </a:t>
            </a:r>
          </a:p>
          <a:p>
            <a:pPr>
              <a:buNone/>
            </a:pPr>
            <a:r>
              <a:rPr lang="cs-CZ" sz="4400" b="1" dirty="0" smtClean="0"/>
              <a:t>farář</a:t>
            </a:r>
            <a:r>
              <a:rPr lang="cs-CZ" sz="4400" dirty="0" smtClean="0"/>
              <a:t>. </a:t>
            </a:r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6" name="Picture 4" descr="C:\Temp\Dočasné soubory Internetu\Content.IE5\AHIPWXPW\MP900430616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23728" y="4005063"/>
            <a:ext cx="3312368" cy="2427345"/>
          </a:xfrm>
          <a:prstGeom prst="rect">
            <a:avLst/>
          </a:prstGeom>
          <a:noFill/>
        </p:spPr>
      </p:pic>
      <p:pic>
        <p:nvPicPr>
          <p:cNvPr id="3077" name="Picture 5" descr="C:\Program Files (x86)\Microsoft Office\MEDIA\CAGCAT10\j0149407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8144" y="2276872"/>
            <a:ext cx="2576996" cy="41480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Civilní sňatek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400" dirty="0" smtClean="0"/>
              <a:t>Civilní sňatek se odehrává na </a:t>
            </a:r>
            <a:r>
              <a:rPr lang="cs-CZ" sz="4400" b="1" dirty="0" smtClean="0"/>
              <a:t>radnici</a:t>
            </a:r>
            <a:r>
              <a:rPr lang="cs-CZ" sz="4400" dirty="0" smtClean="0"/>
              <a:t>.</a:t>
            </a:r>
          </a:p>
          <a:p>
            <a:r>
              <a:rPr lang="cs-CZ" sz="4400" dirty="0" smtClean="0"/>
              <a:t>Snoubence oddává </a:t>
            </a:r>
            <a:r>
              <a:rPr lang="cs-CZ" sz="4400" b="1" dirty="0" smtClean="0"/>
              <a:t>starosta</a:t>
            </a:r>
            <a:r>
              <a:rPr lang="cs-CZ" sz="4400" dirty="0" smtClean="0"/>
              <a:t>.</a:t>
            </a:r>
          </a:p>
          <a:p>
            <a:endParaRPr lang="cs-CZ" sz="44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C:\Temp\Dočasné soubory Internetu\Content.IE5\JU2LUQQP\MC90034428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3645024"/>
            <a:ext cx="2624320" cy="25774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Církevní a civilní sňatek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85000" lnSpcReduction="20000"/>
          </a:bodyPr>
          <a:lstStyle/>
          <a:p>
            <a:r>
              <a:rPr lang="cs-CZ" sz="3000" dirty="0" smtClean="0">
                <a:solidFill>
                  <a:srgbClr val="0070C0"/>
                </a:solidFill>
              </a:rPr>
              <a:t>Propoj modrým skrytým perem slova, která náleží k církevnímu obřadu.</a:t>
            </a:r>
          </a:p>
          <a:p>
            <a:r>
              <a:rPr lang="cs-CZ" sz="3000" dirty="0" smtClean="0">
                <a:solidFill>
                  <a:srgbClr val="FF0000"/>
                </a:solidFill>
              </a:rPr>
              <a:t>Červeným perem propoj slova, která náleží k civilnímu obřadu.</a:t>
            </a:r>
          </a:p>
          <a:p>
            <a:endParaRPr lang="cs-CZ" sz="2400" dirty="0" smtClean="0"/>
          </a:p>
          <a:p>
            <a:pPr>
              <a:buNone/>
            </a:pPr>
            <a:r>
              <a:rPr lang="cs-CZ" sz="4000" dirty="0" smtClean="0"/>
              <a:t>církevní sňatek		radnice</a:t>
            </a:r>
          </a:p>
          <a:p>
            <a:pPr>
              <a:buNone/>
            </a:pPr>
            <a:r>
              <a:rPr lang="cs-CZ" sz="4000" dirty="0" smtClean="0"/>
              <a:t>							</a:t>
            </a:r>
          </a:p>
          <a:p>
            <a:pPr>
              <a:buNone/>
            </a:pPr>
            <a:r>
              <a:rPr lang="cs-CZ" sz="4000" dirty="0" smtClean="0"/>
              <a:t>farář</a:t>
            </a:r>
          </a:p>
          <a:p>
            <a:pPr>
              <a:buNone/>
            </a:pPr>
            <a:r>
              <a:rPr lang="cs-CZ" sz="4000" dirty="0" smtClean="0"/>
              <a:t>					kostel									starosta</a:t>
            </a:r>
          </a:p>
          <a:p>
            <a:pPr>
              <a:buNone/>
            </a:pPr>
            <a:r>
              <a:rPr lang="cs-CZ" sz="4000" dirty="0" smtClean="0"/>
              <a:t>civilní sňatek</a:t>
            </a:r>
          </a:p>
          <a:p>
            <a:pPr>
              <a:buNone/>
            </a:pPr>
            <a:endParaRPr lang="cs-CZ" sz="4000" dirty="0" smtClean="0"/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Šipka doleva 5"/>
          <p:cNvSpPr/>
          <p:nvPr/>
        </p:nvSpPr>
        <p:spPr>
          <a:xfrm>
            <a:off x="1619672" y="6237312"/>
            <a:ext cx="2232248" cy="620688"/>
          </a:xfrm>
          <a:prstGeom prst="lef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/>
              <a:t>Použij skryté pero!</a:t>
            </a: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Vztah</a:t>
            </a:r>
            <a:endParaRPr lang="cs-CZ" sz="2700" b="1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626368" y="1412776"/>
          <a:ext cx="8194104" cy="52565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C:\Temp\Dočasné soubory Internetu\Content.IE5\JU2LUQQP\MP900399589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475656" y="3140968"/>
            <a:ext cx="1454576" cy="18186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Registrované partnerství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4000" dirty="0" smtClean="0"/>
              <a:t>Úředně zaznamenané partnerství mezi osobami stejného pohlaví se nazývá </a:t>
            </a:r>
            <a:r>
              <a:rPr lang="cs-CZ" sz="4000" b="1" dirty="0" smtClean="0"/>
              <a:t>registrované partnerství.</a:t>
            </a:r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Temp\Dočasné soubory Internetu\Content.IE5\44BTR92M\MP9004422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4653136"/>
            <a:ext cx="2363755" cy="1772816"/>
          </a:xfrm>
          <a:prstGeom prst="rect">
            <a:avLst/>
          </a:prstGeom>
          <a:noFill/>
        </p:spPr>
      </p:pic>
      <p:pic>
        <p:nvPicPr>
          <p:cNvPr id="8" name="Picture 2" descr="C:\Temp\Dočasné soubory Internetu\Content.IE5\44BTR92M\MP90044228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4653136"/>
            <a:ext cx="2363755" cy="17728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404664"/>
            <a:ext cx="8229600" cy="864096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Registrované partnerství a manželství</a:t>
            </a:r>
            <a:endParaRPr lang="cs-CZ" sz="27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556792"/>
            <a:ext cx="8229600" cy="4896544"/>
          </a:xfrm>
          <a:effectLst>
            <a:glow rad="228600">
              <a:schemeClr val="accent4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endParaRPr lang="cs-CZ" sz="4400" dirty="0" smtClean="0"/>
          </a:p>
          <a:p>
            <a:endParaRPr lang="cs-CZ" sz="4400" dirty="0" smtClean="0"/>
          </a:p>
          <a:p>
            <a:endParaRPr lang="cs-CZ" sz="4400" dirty="0" smtClean="0"/>
          </a:p>
          <a:p>
            <a:endParaRPr lang="cs-CZ" sz="3600" dirty="0" smtClean="0"/>
          </a:p>
          <a:p>
            <a:endParaRPr lang="cs-CZ" sz="3600" dirty="0"/>
          </a:p>
          <a:p>
            <a:pPr lvl="4">
              <a:buNone/>
            </a:pPr>
            <a:r>
              <a:rPr lang="cs-CZ" dirty="0" smtClean="0"/>
              <a:t> Správnou odpověď zjistíš kliknutím myší</a:t>
            </a:r>
          </a:p>
          <a:p>
            <a:pPr lvl="4">
              <a:buNone/>
            </a:pPr>
            <a:r>
              <a:rPr lang="cs-CZ" dirty="0" smtClean="0"/>
              <a:t> na růžové elipsy se znakem „=„ .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cxnSp>
        <p:nvCxnSpPr>
          <p:cNvPr id="18" name="Přímá spojovací čára 17"/>
          <p:cNvCxnSpPr/>
          <p:nvPr/>
        </p:nvCxnSpPr>
        <p:spPr>
          <a:xfrm flipH="1" flipV="1">
            <a:off x="2606080" y="3623320"/>
            <a:ext cx="21704" cy="2170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146" name="Picture 2" descr="C:\Temp\Dočasné soubory Internetu\Content.IE5\JU2LUQQP\MP9004485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157192"/>
            <a:ext cx="1944216" cy="1296144"/>
          </a:xfrm>
          <a:prstGeom prst="rect">
            <a:avLst/>
          </a:prstGeom>
          <a:noFill/>
        </p:spPr>
      </p:pic>
      <p:pic>
        <p:nvPicPr>
          <p:cNvPr id="6147" name="Picture 3" descr="C:\Temp\Dočasné soubory Internetu\Content.IE5\JU2LUQQP\MP90044250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80312" y="4365104"/>
            <a:ext cx="1397901" cy="2096852"/>
          </a:xfrm>
          <a:prstGeom prst="rect">
            <a:avLst/>
          </a:prstGeom>
          <a:noFill/>
        </p:spPr>
      </p:pic>
      <p:sp>
        <p:nvSpPr>
          <p:cNvPr id="8" name="Srdce 7"/>
          <p:cNvSpPr/>
          <p:nvPr/>
        </p:nvSpPr>
        <p:spPr>
          <a:xfrm>
            <a:off x="899592" y="177281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Ž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Srdce 8"/>
          <p:cNvSpPr/>
          <p:nvPr/>
        </p:nvSpPr>
        <p:spPr>
          <a:xfrm>
            <a:off x="2483768" y="2996952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0" name="Srdce 9"/>
          <p:cNvSpPr/>
          <p:nvPr/>
        </p:nvSpPr>
        <p:spPr>
          <a:xfrm>
            <a:off x="827584" y="2996952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Ž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1" name="Srdce 10"/>
          <p:cNvSpPr/>
          <p:nvPr/>
        </p:nvSpPr>
        <p:spPr>
          <a:xfrm>
            <a:off x="2483768" y="4077072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2" name="Srdce 11"/>
          <p:cNvSpPr/>
          <p:nvPr/>
        </p:nvSpPr>
        <p:spPr>
          <a:xfrm>
            <a:off x="827584" y="4077072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M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3" name="Srdce 12"/>
          <p:cNvSpPr/>
          <p:nvPr/>
        </p:nvSpPr>
        <p:spPr>
          <a:xfrm>
            <a:off x="2411760" y="1772816"/>
            <a:ext cx="914400" cy="914400"/>
          </a:xfrm>
          <a:prstGeom prst="hear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Ž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1835696" y="4293096"/>
            <a:ext cx="554360" cy="57606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+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7" name="Elipsa 16"/>
          <p:cNvSpPr/>
          <p:nvPr/>
        </p:nvSpPr>
        <p:spPr>
          <a:xfrm>
            <a:off x="1835696" y="3140968"/>
            <a:ext cx="554360" cy="57606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+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19" name="Elipsa 18"/>
          <p:cNvSpPr/>
          <p:nvPr/>
        </p:nvSpPr>
        <p:spPr>
          <a:xfrm>
            <a:off x="1835696" y="1988840"/>
            <a:ext cx="554360" cy="57606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dirty="0" smtClean="0">
                <a:solidFill>
                  <a:schemeClr val="tx1"/>
                </a:solidFill>
              </a:rPr>
              <a:t>+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20" name="Elipsa 19"/>
          <p:cNvSpPr/>
          <p:nvPr/>
        </p:nvSpPr>
        <p:spPr>
          <a:xfrm>
            <a:off x="3491880" y="4293096"/>
            <a:ext cx="986408" cy="57606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=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1" name="Elipsa 20"/>
          <p:cNvSpPr/>
          <p:nvPr/>
        </p:nvSpPr>
        <p:spPr>
          <a:xfrm>
            <a:off x="3491880" y="3068960"/>
            <a:ext cx="986408" cy="57606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=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2" name="Elipsa 21"/>
          <p:cNvSpPr/>
          <p:nvPr/>
        </p:nvSpPr>
        <p:spPr>
          <a:xfrm>
            <a:off x="3419872" y="1916832"/>
            <a:ext cx="986408" cy="576064"/>
          </a:xfrm>
          <a:prstGeom prst="ellipse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tx1"/>
                </a:solidFill>
              </a:rPr>
              <a:t>=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4716016" y="1844824"/>
            <a:ext cx="3096344" cy="720080"/>
          </a:xfrm>
          <a:prstGeom prst="roundRect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registrované partnerství</a:t>
            </a:r>
            <a:endParaRPr lang="cs-CZ" sz="2400" b="1" dirty="0"/>
          </a:p>
        </p:txBody>
      </p:sp>
      <p:sp>
        <p:nvSpPr>
          <p:cNvPr id="24" name="Zaoblený obdélník 23"/>
          <p:cNvSpPr/>
          <p:nvPr/>
        </p:nvSpPr>
        <p:spPr>
          <a:xfrm>
            <a:off x="4716016" y="3068960"/>
            <a:ext cx="3096344" cy="720080"/>
          </a:xfrm>
          <a:prstGeom prst="roundRect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manželství</a:t>
            </a:r>
            <a:endParaRPr lang="cs-CZ" sz="2400" b="1" dirty="0"/>
          </a:p>
        </p:txBody>
      </p:sp>
      <p:sp>
        <p:nvSpPr>
          <p:cNvPr id="25" name="Zaoblený obdélník 24"/>
          <p:cNvSpPr/>
          <p:nvPr/>
        </p:nvSpPr>
        <p:spPr>
          <a:xfrm>
            <a:off x="4716016" y="4293096"/>
            <a:ext cx="3096344" cy="720080"/>
          </a:xfrm>
          <a:prstGeom prst="roundRect">
            <a:avLst/>
          </a:prstGeom>
          <a:solidFill>
            <a:srgbClr val="FF00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registrované partnerství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9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" fill="hold">
                      <p:stCondLst>
                        <p:cond delay="0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6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" fill="hold">
                      <p:stCondLst>
                        <p:cond delay="0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</p:childTnLst>
        </p:cTn>
      </p:par>
    </p:tnLst>
    <p:bldLst>
      <p:bldP spid="23" grpId="0" animBg="1"/>
      <p:bldP spid="24" grpId="0" animBg="1"/>
      <p:bldP spid="25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836712"/>
            <a:ext cx="8568952" cy="75713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Zdroje obrázků:</a:t>
            </a:r>
          </a:p>
          <a:p>
            <a:r>
              <a:rPr lang="cs-CZ" dirty="0" smtClean="0">
                <a:hlinkClick r:id="rId2"/>
              </a:rPr>
              <a:t>http://office.</a:t>
            </a:r>
            <a:r>
              <a:rPr lang="cs-CZ" dirty="0" err="1" smtClean="0">
                <a:hlinkClick r:id="rId2"/>
              </a:rPr>
              <a:t>microsoft.com</a:t>
            </a:r>
            <a:r>
              <a:rPr lang="cs-CZ" dirty="0" smtClean="0">
                <a:hlinkClick r:id="rId2"/>
              </a:rPr>
              <a:t>/klipart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 marL="342900" indent="-342900"/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Obdélník 2"/>
          <p:cNvSpPr/>
          <p:nvPr/>
        </p:nvSpPr>
        <p:spPr>
          <a:xfrm>
            <a:off x="395536" y="2996952"/>
            <a:ext cx="820891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468</Words>
  <Application>Microsoft Office PowerPoint</Application>
  <PresentationFormat>Předvádění na obrazovce (4:3)</PresentationFormat>
  <Paragraphs>146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Manželství VY_32_INOVACE_1B_14 Číslo projektu: CZ.1.07/1.4.00/21.1101</vt:lpstr>
      <vt:lpstr>Prezentace aplikace PowerPoint</vt:lpstr>
      <vt:lpstr>Manželství</vt:lpstr>
      <vt:lpstr>Manželství</vt:lpstr>
      <vt:lpstr>Pamatuješ si?</vt:lpstr>
      <vt:lpstr>Manželství</vt:lpstr>
      <vt:lpstr>Manželský slib</vt:lpstr>
      <vt:lpstr>Druhy sňatků</vt:lpstr>
      <vt:lpstr>Církevní sňatek</vt:lpstr>
      <vt:lpstr>Civilní sňatek</vt:lpstr>
      <vt:lpstr>Církevní a civilní sňatek</vt:lpstr>
      <vt:lpstr>Vztah</vt:lpstr>
      <vt:lpstr>Registrované partnerství</vt:lpstr>
      <vt:lpstr>Registrované partnerství a manželství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Manželství VY_32_INOVACE_1B_14 Číslo projektu: CZ.1.07/1.5.00/34.1056</dc:title>
  <dc:creator>Iva</dc:creator>
  <cp:lastModifiedBy>uzivatel</cp:lastModifiedBy>
  <cp:revision>3</cp:revision>
  <dcterms:created xsi:type="dcterms:W3CDTF">2011-08-19T15:27:22Z</dcterms:created>
  <dcterms:modified xsi:type="dcterms:W3CDTF">2013-01-25T11:08:53Z</dcterms:modified>
</cp:coreProperties>
</file>