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BBFB3-FE97-44A8-9AC8-0961FFEBCC4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5022-41B7-4977-8308-6DADBECD9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Příbuzenské vztahy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VY_32_INOVACE_1B_15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237786"/>
              </p:ext>
            </p:extLst>
          </p:nvPr>
        </p:nvGraphicFramePr>
        <p:xfrm>
          <a:off x="323528" y="881026"/>
          <a:ext cx="8475553" cy="552049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58415"/>
                <a:gridCol w="6117138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fotografii rodiny a diskutují o základních funkcích rodiny. Zjišťují, kdo patří do úzkého rodinného kruhu (kliknutím myší na obrázek postupně přilétávají  elipsy s názvy rodinných příslušníků). Žáci skrytým perem popisují členy rodiny na obrázky, v interaktivním testu se rozhodují pro správnou odpověď (otázky se týkají rodinných vazeb), po kliknutí myší na obdélník se správnou odpovědí se tento zatočí a zazní potlesk, po kliknutí myší na obdélník se špatnou odpovědí tento zmizí.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Občanská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Příbuzenské vztahy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Rodina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Rodina je </a:t>
            </a:r>
            <a:r>
              <a:rPr lang="cs-CZ" b="1" dirty="0" smtClean="0"/>
              <a:t>základem státu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rodině existuje mnoho </a:t>
            </a:r>
            <a:r>
              <a:rPr lang="cs-CZ" b="1" dirty="0" smtClean="0"/>
              <a:t>příbuzenských vztahů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Temp\Dočasné soubory Internetu\Content.IE5\DHQMYV7H\MP9004421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780928"/>
            <a:ext cx="5004048" cy="3336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Rodinné vztahy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sz="2400" dirty="0" smtClean="0"/>
              <a:t>Rodinné vztahy</a:t>
            </a:r>
          </a:p>
          <a:p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763688" y="4797152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moje sestra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80112" y="3429000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můj otec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07904" y="4797152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můj bratr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796136" y="4797152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můj bratr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267744" y="3501008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moje matka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Temp\Dočasné soubory Internetu\Content.IE5\AHIPWXPW\MM91000108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941168"/>
            <a:ext cx="822121" cy="929354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539552" y="2132856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můj děda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355976" y="2060848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moje babička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300192" y="2060848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můj děda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411760" y="2060848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moje babička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211960" y="3573016"/>
            <a:ext cx="914400" cy="914400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+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1619672" y="2852936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203848" y="4293096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6" idx="0"/>
            <a:endCxn id="16" idx="0"/>
          </p:cNvCxnSpPr>
          <p:nvPr/>
        </p:nvCxnSpPr>
        <p:spPr>
          <a:xfrm>
            <a:off x="4669160" y="35730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6660232" y="3212976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7" idx="1"/>
          </p:cNvCxnSpPr>
          <p:nvPr/>
        </p:nvCxnSpPr>
        <p:spPr>
          <a:xfrm flipH="1" flipV="1">
            <a:off x="5580112" y="3284984"/>
            <a:ext cx="242543" cy="3232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10" idx="0"/>
            <a:endCxn id="15" idx="4"/>
          </p:cNvCxnSpPr>
          <p:nvPr/>
        </p:nvCxnSpPr>
        <p:spPr>
          <a:xfrm flipV="1">
            <a:off x="3095836" y="3284984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8" idx="7"/>
            <a:endCxn id="7" idx="3"/>
          </p:cNvCxnSpPr>
          <p:nvPr/>
        </p:nvCxnSpPr>
        <p:spPr>
          <a:xfrm flipV="1">
            <a:off x="5121545" y="4473866"/>
            <a:ext cx="701110" cy="5025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8" idx="6"/>
            <a:endCxn id="9" idx="2"/>
          </p:cNvCxnSpPr>
          <p:nvPr/>
        </p:nvCxnSpPr>
        <p:spPr>
          <a:xfrm>
            <a:off x="5364088" y="540922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endCxn id="6" idx="6"/>
          </p:cNvCxnSpPr>
          <p:nvPr/>
        </p:nvCxnSpPr>
        <p:spPr>
          <a:xfrm flipH="1" flipV="1">
            <a:off x="3419872" y="5409220"/>
            <a:ext cx="216024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Pamatuješ si?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2400" dirty="0" smtClean="0"/>
              <a:t>Pamatuješ si?</a:t>
            </a:r>
            <a:endParaRPr lang="cs-CZ" sz="2400" dirty="0"/>
          </a:p>
        </p:txBody>
      </p:sp>
      <p:sp>
        <p:nvSpPr>
          <p:cNvPr id="6" name="Elipsa 5"/>
          <p:cNvSpPr/>
          <p:nvPr/>
        </p:nvSpPr>
        <p:spPr>
          <a:xfrm>
            <a:off x="1763688" y="4797152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80112" y="3429000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07904" y="4797152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můj bratr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796136" y="4797152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267744" y="3501008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Temp\Dočasné soubory Internetu\Content.IE5\AHIPWXPW\MM91000108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941168"/>
            <a:ext cx="822121" cy="929354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539552" y="2132856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355976" y="2060848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300192" y="2060848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411760" y="2060848"/>
            <a:ext cx="1656184" cy="122413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211960" y="3573016"/>
            <a:ext cx="914400" cy="914400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+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1619672" y="2852936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203848" y="4293096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6" idx="0"/>
            <a:endCxn id="16" idx="0"/>
          </p:cNvCxnSpPr>
          <p:nvPr/>
        </p:nvCxnSpPr>
        <p:spPr>
          <a:xfrm>
            <a:off x="4669160" y="35730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6660232" y="3212976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7" idx="1"/>
          </p:cNvCxnSpPr>
          <p:nvPr/>
        </p:nvCxnSpPr>
        <p:spPr>
          <a:xfrm flipH="1" flipV="1">
            <a:off x="5580112" y="3284984"/>
            <a:ext cx="242543" cy="3232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10" idx="0"/>
            <a:endCxn id="15" idx="4"/>
          </p:cNvCxnSpPr>
          <p:nvPr/>
        </p:nvCxnSpPr>
        <p:spPr>
          <a:xfrm flipV="1">
            <a:off x="3095836" y="3284984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8" idx="7"/>
            <a:endCxn id="7" idx="3"/>
          </p:cNvCxnSpPr>
          <p:nvPr/>
        </p:nvCxnSpPr>
        <p:spPr>
          <a:xfrm flipV="1">
            <a:off x="5121545" y="4473866"/>
            <a:ext cx="701110" cy="5025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8" idx="6"/>
            <a:endCxn id="9" idx="2"/>
          </p:cNvCxnSpPr>
          <p:nvPr/>
        </p:nvCxnSpPr>
        <p:spPr>
          <a:xfrm>
            <a:off x="5364088" y="540922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endCxn id="6" idx="6"/>
          </p:cNvCxnSpPr>
          <p:nvPr/>
        </p:nvCxnSpPr>
        <p:spPr>
          <a:xfrm flipH="1" flipV="1">
            <a:off x="3419872" y="5409220"/>
            <a:ext cx="216024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Šipka doleva 24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Rodina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Popiš jednotlivé osoby na fotografii (otec, matka, dcery):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Temp\Dočasné soubory Internetu\Content.IE5\44BTR92M\MP9004422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852936"/>
            <a:ext cx="4788024" cy="3192016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Sourozenci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Syn mého otce a mé matky je můj: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Dcera mé matky je moje:</a:t>
            </a:r>
            <a:endParaRPr lang="cs-CZ" dirty="0"/>
          </a:p>
        </p:txBody>
      </p:sp>
      <p:sp>
        <p:nvSpPr>
          <p:cNvPr id="5" name="Ohnutý roh 4"/>
          <p:cNvSpPr/>
          <p:nvPr/>
        </p:nvSpPr>
        <p:spPr>
          <a:xfrm>
            <a:off x="1259632" y="2420888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strýc</a:t>
            </a:r>
            <a:endParaRPr lang="cs-CZ" sz="3200" dirty="0"/>
          </a:p>
        </p:txBody>
      </p:sp>
      <p:sp>
        <p:nvSpPr>
          <p:cNvPr id="8" name="Ohnutý roh 7"/>
          <p:cNvSpPr/>
          <p:nvPr/>
        </p:nvSpPr>
        <p:spPr>
          <a:xfrm>
            <a:off x="3635896" y="2420888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bratr</a:t>
            </a:r>
            <a:endParaRPr lang="cs-CZ" sz="3200" dirty="0"/>
          </a:p>
        </p:txBody>
      </p:sp>
      <p:sp>
        <p:nvSpPr>
          <p:cNvPr id="9" name="Ohnutý roh 8"/>
          <p:cNvSpPr/>
          <p:nvPr/>
        </p:nvSpPr>
        <p:spPr>
          <a:xfrm>
            <a:off x="6156176" y="2420888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děda</a:t>
            </a:r>
            <a:endParaRPr lang="cs-CZ" sz="3200" dirty="0"/>
          </a:p>
        </p:txBody>
      </p:sp>
      <p:sp>
        <p:nvSpPr>
          <p:cNvPr id="10" name="Ohnutý roh 9"/>
          <p:cNvSpPr/>
          <p:nvPr/>
        </p:nvSpPr>
        <p:spPr>
          <a:xfrm>
            <a:off x="1259632" y="4581128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teta</a:t>
            </a:r>
            <a:endParaRPr lang="cs-CZ" sz="3200" dirty="0"/>
          </a:p>
        </p:txBody>
      </p:sp>
      <p:sp>
        <p:nvSpPr>
          <p:cNvPr id="11" name="Ohnutý roh 10"/>
          <p:cNvSpPr/>
          <p:nvPr/>
        </p:nvSpPr>
        <p:spPr>
          <a:xfrm>
            <a:off x="3851920" y="4581128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sestra</a:t>
            </a:r>
            <a:endParaRPr lang="cs-CZ" sz="3200" dirty="0"/>
          </a:p>
        </p:txBody>
      </p:sp>
      <p:sp>
        <p:nvSpPr>
          <p:cNvPr id="12" name="Ohnutý roh 11"/>
          <p:cNvSpPr/>
          <p:nvPr/>
        </p:nvSpPr>
        <p:spPr>
          <a:xfrm>
            <a:off x="6372200" y="4653136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matka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Sourozenci rodičů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Bratr mého otce je můj: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Sestra mé matky je moje:</a:t>
            </a:r>
            <a:endParaRPr lang="cs-CZ" dirty="0"/>
          </a:p>
        </p:txBody>
      </p:sp>
      <p:sp>
        <p:nvSpPr>
          <p:cNvPr id="5" name="Ohnutý roh 4"/>
          <p:cNvSpPr/>
          <p:nvPr/>
        </p:nvSpPr>
        <p:spPr>
          <a:xfrm>
            <a:off x="1259632" y="2420888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8" name="Ohnutý roh 7"/>
          <p:cNvSpPr/>
          <p:nvPr/>
        </p:nvSpPr>
        <p:spPr>
          <a:xfrm>
            <a:off x="6372200" y="2348880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strýc</a:t>
            </a:r>
            <a:endParaRPr lang="cs-CZ" sz="3200" dirty="0"/>
          </a:p>
        </p:txBody>
      </p:sp>
      <p:sp>
        <p:nvSpPr>
          <p:cNvPr id="9" name="Ohnutý roh 8"/>
          <p:cNvSpPr/>
          <p:nvPr/>
        </p:nvSpPr>
        <p:spPr>
          <a:xfrm>
            <a:off x="3779912" y="2420888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děda</a:t>
            </a:r>
            <a:endParaRPr lang="cs-CZ" sz="3200" dirty="0"/>
          </a:p>
        </p:txBody>
      </p:sp>
      <p:sp>
        <p:nvSpPr>
          <p:cNvPr id="10" name="Ohnutý roh 9"/>
          <p:cNvSpPr/>
          <p:nvPr/>
        </p:nvSpPr>
        <p:spPr>
          <a:xfrm>
            <a:off x="3851920" y="4653136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sestra</a:t>
            </a:r>
            <a:endParaRPr lang="cs-CZ" sz="3200" dirty="0"/>
          </a:p>
        </p:txBody>
      </p:sp>
      <p:sp>
        <p:nvSpPr>
          <p:cNvPr id="11" name="Ohnutý roh 10"/>
          <p:cNvSpPr/>
          <p:nvPr/>
        </p:nvSpPr>
        <p:spPr>
          <a:xfrm>
            <a:off x="1331640" y="4653136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teta</a:t>
            </a:r>
            <a:endParaRPr lang="cs-CZ" sz="3200" dirty="0"/>
          </a:p>
        </p:txBody>
      </p:sp>
      <p:sp>
        <p:nvSpPr>
          <p:cNvPr id="12" name="Ohnutý roh 11"/>
          <p:cNvSpPr/>
          <p:nvPr/>
        </p:nvSpPr>
        <p:spPr>
          <a:xfrm>
            <a:off x="6372200" y="4653136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matka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Manželé sourozenců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Manželka mého bratra je moje: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Manžel mé sestry je můj:</a:t>
            </a:r>
            <a:endParaRPr lang="cs-CZ" dirty="0"/>
          </a:p>
        </p:txBody>
      </p:sp>
      <p:sp>
        <p:nvSpPr>
          <p:cNvPr id="5" name="Ohnutý roh 4"/>
          <p:cNvSpPr/>
          <p:nvPr/>
        </p:nvSpPr>
        <p:spPr>
          <a:xfrm>
            <a:off x="3851920" y="2492896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teta</a:t>
            </a:r>
            <a:endParaRPr lang="cs-CZ" sz="3200" dirty="0"/>
          </a:p>
        </p:txBody>
      </p:sp>
      <p:sp>
        <p:nvSpPr>
          <p:cNvPr id="8" name="Ohnutý roh 7"/>
          <p:cNvSpPr/>
          <p:nvPr/>
        </p:nvSpPr>
        <p:spPr>
          <a:xfrm>
            <a:off x="1259632" y="2492896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švagrová</a:t>
            </a:r>
            <a:endParaRPr lang="cs-CZ" sz="2400" dirty="0"/>
          </a:p>
        </p:txBody>
      </p:sp>
      <p:sp>
        <p:nvSpPr>
          <p:cNvPr id="9" name="Ohnutý roh 8"/>
          <p:cNvSpPr/>
          <p:nvPr/>
        </p:nvSpPr>
        <p:spPr>
          <a:xfrm>
            <a:off x="6444208" y="2420888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dcera</a:t>
            </a:r>
            <a:endParaRPr lang="cs-CZ" sz="3200" dirty="0"/>
          </a:p>
        </p:txBody>
      </p:sp>
      <p:sp>
        <p:nvSpPr>
          <p:cNvPr id="10" name="Ohnutý roh 9"/>
          <p:cNvSpPr/>
          <p:nvPr/>
        </p:nvSpPr>
        <p:spPr>
          <a:xfrm>
            <a:off x="1259632" y="4725144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strýc</a:t>
            </a:r>
            <a:endParaRPr lang="cs-CZ" sz="3200" dirty="0"/>
          </a:p>
        </p:txBody>
      </p:sp>
      <p:sp>
        <p:nvSpPr>
          <p:cNvPr id="11" name="Ohnutý roh 10"/>
          <p:cNvSpPr/>
          <p:nvPr/>
        </p:nvSpPr>
        <p:spPr>
          <a:xfrm>
            <a:off x="3851920" y="4725144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švagr</a:t>
            </a:r>
            <a:endParaRPr lang="cs-CZ" sz="3200" dirty="0"/>
          </a:p>
        </p:txBody>
      </p:sp>
      <p:sp>
        <p:nvSpPr>
          <p:cNvPr id="12" name="Ohnutý roh 11"/>
          <p:cNvSpPr/>
          <p:nvPr/>
        </p:nvSpPr>
        <p:spPr>
          <a:xfrm>
            <a:off x="6372200" y="4653136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otec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Prarodiče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Matka mojí matky je moje: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Otec mého otce je můj:</a:t>
            </a:r>
            <a:endParaRPr lang="cs-CZ" dirty="0"/>
          </a:p>
        </p:txBody>
      </p:sp>
      <p:sp>
        <p:nvSpPr>
          <p:cNvPr id="5" name="Ohnutý roh 4"/>
          <p:cNvSpPr/>
          <p:nvPr/>
        </p:nvSpPr>
        <p:spPr>
          <a:xfrm>
            <a:off x="1259632" y="2420888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teta</a:t>
            </a:r>
            <a:endParaRPr lang="cs-CZ" sz="3200" dirty="0"/>
          </a:p>
        </p:txBody>
      </p:sp>
      <p:sp>
        <p:nvSpPr>
          <p:cNvPr id="8" name="Ohnutý roh 7"/>
          <p:cNvSpPr/>
          <p:nvPr/>
        </p:nvSpPr>
        <p:spPr>
          <a:xfrm>
            <a:off x="3635896" y="2420888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babička</a:t>
            </a:r>
            <a:endParaRPr lang="cs-CZ" sz="2800" dirty="0"/>
          </a:p>
        </p:txBody>
      </p:sp>
      <p:sp>
        <p:nvSpPr>
          <p:cNvPr id="9" name="Ohnutý roh 8"/>
          <p:cNvSpPr/>
          <p:nvPr/>
        </p:nvSpPr>
        <p:spPr>
          <a:xfrm>
            <a:off x="6156176" y="2420888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děda</a:t>
            </a:r>
            <a:endParaRPr lang="cs-CZ" sz="3200" dirty="0"/>
          </a:p>
        </p:txBody>
      </p:sp>
      <p:sp>
        <p:nvSpPr>
          <p:cNvPr id="10" name="Ohnutý roh 9"/>
          <p:cNvSpPr/>
          <p:nvPr/>
        </p:nvSpPr>
        <p:spPr>
          <a:xfrm>
            <a:off x="3851920" y="4797152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strýc</a:t>
            </a:r>
            <a:endParaRPr lang="cs-CZ" sz="3200" dirty="0"/>
          </a:p>
        </p:txBody>
      </p:sp>
      <p:sp>
        <p:nvSpPr>
          <p:cNvPr id="11" name="Ohnutý roh 10"/>
          <p:cNvSpPr/>
          <p:nvPr/>
        </p:nvSpPr>
        <p:spPr>
          <a:xfrm>
            <a:off x="1259632" y="4869160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děda</a:t>
            </a:r>
            <a:endParaRPr lang="cs-CZ" sz="3200" dirty="0"/>
          </a:p>
        </p:txBody>
      </p:sp>
      <p:sp>
        <p:nvSpPr>
          <p:cNvPr id="12" name="Ohnutý roh 11"/>
          <p:cNvSpPr/>
          <p:nvPr/>
        </p:nvSpPr>
        <p:spPr>
          <a:xfrm>
            <a:off x="6444208" y="4797152"/>
            <a:ext cx="1418456" cy="1080120"/>
          </a:xfrm>
          <a:prstGeom prst="foldedCorne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syn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Děti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Můj bratr je pro mou maminku: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Moje sestra je pro mého otce:</a:t>
            </a:r>
            <a:endParaRPr lang="cs-CZ" dirty="0"/>
          </a:p>
        </p:txBody>
      </p:sp>
      <p:sp>
        <p:nvSpPr>
          <p:cNvPr id="5" name="Ohnutý roh 4"/>
          <p:cNvSpPr/>
          <p:nvPr/>
        </p:nvSpPr>
        <p:spPr>
          <a:xfrm>
            <a:off x="1475656" y="2420888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strýc</a:t>
            </a:r>
            <a:endParaRPr lang="cs-CZ" sz="3200" dirty="0"/>
          </a:p>
        </p:txBody>
      </p:sp>
      <p:sp>
        <p:nvSpPr>
          <p:cNvPr id="8" name="Ohnutý roh 7"/>
          <p:cNvSpPr/>
          <p:nvPr/>
        </p:nvSpPr>
        <p:spPr>
          <a:xfrm>
            <a:off x="6372200" y="2348880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9" name="Ohnutý roh 8"/>
          <p:cNvSpPr/>
          <p:nvPr/>
        </p:nvSpPr>
        <p:spPr>
          <a:xfrm>
            <a:off x="3779912" y="2420888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děda</a:t>
            </a:r>
            <a:endParaRPr lang="cs-CZ" sz="3200" dirty="0"/>
          </a:p>
        </p:txBody>
      </p:sp>
      <p:sp>
        <p:nvSpPr>
          <p:cNvPr id="10" name="Ohnutý roh 9"/>
          <p:cNvSpPr/>
          <p:nvPr/>
        </p:nvSpPr>
        <p:spPr>
          <a:xfrm>
            <a:off x="3851920" y="4653136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sestra</a:t>
            </a:r>
            <a:endParaRPr lang="cs-CZ" sz="3200" dirty="0"/>
          </a:p>
        </p:txBody>
      </p:sp>
      <p:sp>
        <p:nvSpPr>
          <p:cNvPr id="11" name="Ohnutý roh 10"/>
          <p:cNvSpPr/>
          <p:nvPr/>
        </p:nvSpPr>
        <p:spPr>
          <a:xfrm>
            <a:off x="1331640" y="4653136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dcera</a:t>
            </a:r>
            <a:endParaRPr lang="cs-CZ" sz="3200" dirty="0"/>
          </a:p>
        </p:txBody>
      </p:sp>
      <p:sp>
        <p:nvSpPr>
          <p:cNvPr id="12" name="Ohnutý roh 11"/>
          <p:cNvSpPr/>
          <p:nvPr/>
        </p:nvSpPr>
        <p:spPr>
          <a:xfrm>
            <a:off x="6372200" y="4653136"/>
            <a:ext cx="1418456" cy="108012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matka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Manželé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Moje manželka je pro mou maminku: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Můj manžel je pro mého otce:</a:t>
            </a:r>
            <a:endParaRPr lang="cs-CZ" dirty="0"/>
          </a:p>
        </p:txBody>
      </p:sp>
      <p:sp>
        <p:nvSpPr>
          <p:cNvPr id="5" name="Ohnutý roh 4"/>
          <p:cNvSpPr/>
          <p:nvPr/>
        </p:nvSpPr>
        <p:spPr>
          <a:xfrm>
            <a:off x="3851920" y="2492896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teta</a:t>
            </a:r>
            <a:endParaRPr lang="cs-CZ" sz="3200" dirty="0"/>
          </a:p>
        </p:txBody>
      </p:sp>
      <p:sp>
        <p:nvSpPr>
          <p:cNvPr id="8" name="Ohnutý roh 7"/>
          <p:cNvSpPr/>
          <p:nvPr/>
        </p:nvSpPr>
        <p:spPr>
          <a:xfrm>
            <a:off x="1259632" y="2492896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snacha</a:t>
            </a:r>
            <a:endParaRPr lang="cs-CZ" sz="2400" dirty="0"/>
          </a:p>
        </p:txBody>
      </p:sp>
      <p:sp>
        <p:nvSpPr>
          <p:cNvPr id="9" name="Ohnutý roh 8"/>
          <p:cNvSpPr/>
          <p:nvPr/>
        </p:nvSpPr>
        <p:spPr>
          <a:xfrm>
            <a:off x="6444208" y="2420888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dcera</a:t>
            </a:r>
            <a:endParaRPr lang="cs-CZ" sz="3200" dirty="0"/>
          </a:p>
        </p:txBody>
      </p:sp>
      <p:sp>
        <p:nvSpPr>
          <p:cNvPr id="10" name="Ohnutý roh 9"/>
          <p:cNvSpPr/>
          <p:nvPr/>
        </p:nvSpPr>
        <p:spPr>
          <a:xfrm>
            <a:off x="1259632" y="4725144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strýc</a:t>
            </a:r>
            <a:endParaRPr lang="cs-CZ" sz="3200" dirty="0"/>
          </a:p>
        </p:txBody>
      </p:sp>
      <p:sp>
        <p:nvSpPr>
          <p:cNvPr id="11" name="Ohnutý roh 10"/>
          <p:cNvSpPr/>
          <p:nvPr/>
        </p:nvSpPr>
        <p:spPr>
          <a:xfrm>
            <a:off x="3851920" y="4725144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zeť</a:t>
            </a:r>
            <a:endParaRPr lang="cs-CZ" sz="3200" dirty="0"/>
          </a:p>
        </p:txBody>
      </p:sp>
      <p:sp>
        <p:nvSpPr>
          <p:cNvPr id="12" name="Ohnutý roh 11"/>
          <p:cNvSpPr/>
          <p:nvPr/>
        </p:nvSpPr>
        <p:spPr>
          <a:xfrm>
            <a:off x="6372200" y="4653136"/>
            <a:ext cx="1418456" cy="1080120"/>
          </a:xfrm>
          <a:prstGeom prst="foldedCorner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syn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403</Words>
  <Application>Microsoft Office PowerPoint</Application>
  <PresentationFormat>Předvádění na obrazovce (4:3)</PresentationFormat>
  <Paragraphs>131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Příbuzenské vztahy VY_32_INOVACE_1B_15 Číslo projektu: CZ.1.07/1.4.00/21.1101</vt:lpstr>
      <vt:lpstr>Prezentace aplikace PowerPoint</vt:lpstr>
      <vt:lpstr>Příbuzenské vztahy</vt:lpstr>
      <vt:lpstr>Rodina</vt:lpstr>
      <vt:lpstr>Rodinné vztahy</vt:lpstr>
      <vt:lpstr>Pamatuješ si?</vt:lpstr>
      <vt:lpstr>Rodina</vt:lpstr>
      <vt:lpstr>Sourozenci</vt:lpstr>
      <vt:lpstr>Sourozenci rodičů</vt:lpstr>
      <vt:lpstr>Manželé sourozenců</vt:lpstr>
      <vt:lpstr>Prarodiče</vt:lpstr>
      <vt:lpstr>Děti</vt:lpstr>
      <vt:lpstr>Manželé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Příbuzenské vztahy VY_32_INOVACE_1B_15 Číslo projektu: CZ.1.07/1.5.00/34.1056</dc:title>
  <dc:creator>Iva</dc:creator>
  <cp:lastModifiedBy>uzivatel</cp:lastModifiedBy>
  <cp:revision>3</cp:revision>
  <dcterms:created xsi:type="dcterms:W3CDTF">2011-08-21T05:49:18Z</dcterms:created>
  <dcterms:modified xsi:type="dcterms:W3CDTF">2013-01-25T11:10:19Z</dcterms:modified>
</cp:coreProperties>
</file>