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  <p:sldId id="261" r:id="rId6"/>
    <p:sldId id="262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2" d="100"/>
          <a:sy n="72" d="100"/>
        </p:scale>
        <p:origin x="-1242" y="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595C76-C1E5-42B0-8593-B735E154333C}" type="datetimeFigureOut">
              <a:rPr lang="cs-CZ" smtClean="0"/>
              <a:pPr/>
              <a:t>23.1.2013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C5F41E-ADBF-4004-9E21-174F5A753C5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8250946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595C76-C1E5-42B0-8593-B735E154333C}" type="datetimeFigureOut">
              <a:rPr lang="cs-CZ" smtClean="0"/>
              <a:pPr/>
              <a:t>23.1.2013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C5F41E-ADBF-4004-9E21-174F5A753C5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2213949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595C76-C1E5-42B0-8593-B735E154333C}" type="datetimeFigureOut">
              <a:rPr lang="cs-CZ" smtClean="0"/>
              <a:pPr/>
              <a:t>23.1.2013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C5F41E-ADBF-4004-9E21-174F5A753C5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2275264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595C76-C1E5-42B0-8593-B735E154333C}" type="datetimeFigureOut">
              <a:rPr lang="cs-CZ" smtClean="0"/>
              <a:pPr/>
              <a:t>23.1.2013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C5F41E-ADBF-4004-9E21-174F5A753C5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8011708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595C76-C1E5-42B0-8593-B735E154333C}" type="datetimeFigureOut">
              <a:rPr lang="cs-CZ" smtClean="0"/>
              <a:pPr/>
              <a:t>23.1.2013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C5F41E-ADBF-4004-9E21-174F5A753C5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6789866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595C76-C1E5-42B0-8593-B735E154333C}" type="datetimeFigureOut">
              <a:rPr lang="cs-CZ" smtClean="0"/>
              <a:pPr/>
              <a:t>23.1.2013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C5F41E-ADBF-4004-9E21-174F5A753C5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261306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595C76-C1E5-42B0-8593-B735E154333C}" type="datetimeFigureOut">
              <a:rPr lang="cs-CZ" smtClean="0"/>
              <a:pPr/>
              <a:t>23.1.2013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C5F41E-ADBF-4004-9E21-174F5A753C5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9490525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595C76-C1E5-42B0-8593-B735E154333C}" type="datetimeFigureOut">
              <a:rPr lang="cs-CZ" smtClean="0"/>
              <a:pPr/>
              <a:t>23.1.2013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C5F41E-ADBF-4004-9E21-174F5A753C5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9189744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595C76-C1E5-42B0-8593-B735E154333C}" type="datetimeFigureOut">
              <a:rPr lang="cs-CZ" smtClean="0"/>
              <a:pPr/>
              <a:t>23.1.2013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C5F41E-ADBF-4004-9E21-174F5A753C5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8469219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595C76-C1E5-42B0-8593-B735E154333C}" type="datetimeFigureOut">
              <a:rPr lang="cs-CZ" smtClean="0"/>
              <a:pPr/>
              <a:t>23.1.2013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C5F41E-ADBF-4004-9E21-174F5A753C5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9968365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595C76-C1E5-42B0-8593-B735E154333C}" type="datetimeFigureOut">
              <a:rPr lang="cs-CZ" smtClean="0"/>
              <a:pPr/>
              <a:t>23.1.2013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C5F41E-ADBF-4004-9E21-174F5A753C5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438871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1595C76-C1E5-42B0-8593-B735E154333C}" type="datetimeFigureOut">
              <a:rPr lang="cs-CZ" smtClean="0"/>
              <a:pPr/>
              <a:t>23.1.2013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3C5F41E-ADBF-4004-9E21-174F5A753C5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279865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wmf"/><Relationship Id="rId3" Type="http://schemas.openxmlformats.org/officeDocument/2006/relationships/image" Target="../media/image3.png"/><Relationship Id="rId7" Type="http://schemas.openxmlformats.org/officeDocument/2006/relationships/image" Target="../media/image7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png"/><Relationship Id="rId11" Type="http://schemas.openxmlformats.org/officeDocument/2006/relationships/image" Target="../media/image11.jpeg"/><Relationship Id="rId5" Type="http://schemas.openxmlformats.org/officeDocument/2006/relationships/image" Target="../media/image5.wmf"/><Relationship Id="rId10" Type="http://schemas.openxmlformats.org/officeDocument/2006/relationships/image" Target="../media/image10.png"/><Relationship Id="rId4" Type="http://schemas.openxmlformats.org/officeDocument/2006/relationships/image" Target="../media/image4.jpeg"/><Relationship Id="rId9" Type="http://schemas.openxmlformats.org/officeDocument/2006/relationships/image" Target="../media/image9.wmf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jpeg"/><Relationship Id="rId13" Type="http://schemas.openxmlformats.org/officeDocument/2006/relationships/image" Target="../media/image22.wmf"/><Relationship Id="rId3" Type="http://schemas.openxmlformats.org/officeDocument/2006/relationships/image" Target="../media/image13.png"/><Relationship Id="rId7" Type="http://schemas.openxmlformats.org/officeDocument/2006/relationships/image" Target="../media/image16.png"/><Relationship Id="rId12" Type="http://schemas.openxmlformats.org/officeDocument/2006/relationships/image" Target="../media/image21.jpe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5.png"/><Relationship Id="rId11" Type="http://schemas.openxmlformats.org/officeDocument/2006/relationships/image" Target="../media/image20.jpeg"/><Relationship Id="rId5" Type="http://schemas.openxmlformats.org/officeDocument/2006/relationships/image" Target="../media/image14.wmf"/><Relationship Id="rId15" Type="http://schemas.openxmlformats.org/officeDocument/2006/relationships/image" Target="../media/image6.png"/><Relationship Id="rId10" Type="http://schemas.openxmlformats.org/officeDocument/2006/relationships/image" Target="../media/image19.wmf"/><Relationship Id="rId4" Type="http://schemas.openxmlformats.org/officeDocument/2006/relationships/image" Target="../media/image10.png"/><Relationship Id="rId9" Type="http://schemas.openxmlformats.org/officeDocument/2006/relationships/image" Target="../media/image18.wmf"/><Relationship Id="rId14" Type="http://schemas.openxmlformats.org/officeDocument/2006/relationships/image" Target="../media/image23.jpe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wmf"/><Relationship Id="rId13" Type="http://schemas.openxmlformats.org/officeDocument/2006/relationships/image" Target="../media/image25.wmf"/><Relationship Id="rId3" Type="http://schemas.openxmlformats.org/officeDocument/2006/relationships/image" Target="../media/image14.wmf"/><Relationship Id="rId7" Type="http://schemas.openxmlformats.org/officeDocument/2006/relationships/image" Target="../media/image24.wmf"/><Relationship Id="rId12" Type="http://schemas.openxmlformats.org/officeDocument/2006/relationships/image" Target="../media/image2.jpe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.jpeg"/><Relationship Id="rId11" Type="http://schemas.openxmlformats.org/officeDocument/2006/relationships/image" Target="../media/image8.wmf"/><Relationship Id="rId5" Type="http://schemas.openxmlformats.org/officeDocument/2006/relationships/image" Target="../media/image6.png"/><Relationship Id="rId10" Type="http://schemas.openxmlformats.org/officeDocument/2006/relationships/image" Target="../media/image3.png"/><Relationship Id="rId4" Type="http://schemas.openxmlformats.org/officeDocument/2006/relationships/image" Target="../media/image10.png"/><Relationship Id="rId9" Type="http://schemas.openxmlformats.org/officeDocument/2006/relationships/image" Target="../media/image4.jpe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Třídění II. – živé a neživé</a:t>
            </a: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>VY_52_INOVACE_13</a:t>
            </a:r>
            <a:r>
              <a:rPr lang="cs-CZ" dirty="0"/>
              <a:t/>
            </a:r>
            <a:br>
              <a:rPr lang="cs-CZ" dirty="0"/>
            </a:br>
            <a:r>
              <a:rPr lang="cs-CZ" sz="3100" dirty="0"/>
              <a:t>Číslo projektu: CZ.1.07/1.4.00/21.1101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/>
              <a:t>Sada </a:t>
            </a:r>
            <a:r>
              <a:rPr lang="cs-CZ" smtClean="0"/>
              <a:t>2</a:t>
            </a:r>
            <a:endParaRPr lang="cs-CZ" dirty="0"/>
          </a:p>
          <a:p>
            <a:r>
              <a:rPr lang="cs-CZ" dirty="0"/>
              <a:t>Člověk a jeho svět</a:t>
            </a:r>
          </a:p>
          <a:p>
            <a:r>
              <a:rPr lang="cs-CZ" dirty="0"/>
              <a:t>MŠ, ZŠ a </a:t>
            </a:r>
            <a:r>
              <a:rPr lang="cs-CZ" dirty="0" err="1"/>
              <a:t>PrŠ</a:t>
            </a:r>
            <a:r>
              <a:rPr lang="cs-CZ" dirty="0"/>
              <a:t> Trhové Sviny</a:t>
            </a:r>
          </a:p>
          <a:p>
            <a:endParaRPr lang="cs-CZ" dirty="0"/>
          </a:p>
          <a:p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332656"/>
            <a:ext cx="6984641" cy="152777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9364280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32656"/>
            <a:ext cx="8229600" cy="5793507"/>
          </a:xfrm>
        </p:spPr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cs-CZ" b="1" dirty="0" smtClean="0"/>
              <a:t>Anotace: </a:t>
            </a:r>
            <a:r>
              <a:rPr lang="cs-CZ" dirty="0" smtClean="0"/>
              <a:t>Žáci třídí předměty živé a neživé do sloupců. Umí rozpoznat, co je živé (pohybuje se nebo roste) a neživé (nepohybuje se, neroste    a nemění se). Jednotlivé obrázky správně pojmenují. Pracují pomocí přetahování a pomocí tužky (rukopisné poznámky).</a:t>
            </a:r>
          </a:p>
          <a:p>
            <a:pPr marL="0" indent="0">
              <a:buNone/>
            </a:pPr>
            <a:r>
              <a:rPr lang="cs-CZ" dirty="0" smtClean="0"/>
              <a:t>K pomůckám dále patří </a:t>
            </a:r>
            <a:r>
              <a:rPr lang="cs-CZ" dirty="0" err="1" smtClean="0"/>
              <a:t>zalaminované</a:t>
            </a:r>
            <a:r>
              <a:rPr lang="cs-CZ" dirty="0" smtClean="0"/>
              <a:t> obrázky, se kterými žáci dále pracují - třídí je a hrají soutěže.</a:t>
            </a:r>
          </a:p>
          <a:p>
            <a:pPr marL="0" indent="0">
              <a:buNone/>
            </a:pPr>
            <a:r>
              <a:rPr lang="cs-CZ" b="1" dirty="0" smtClean="0"/>
              <a:t>Délka trvání  práce s tímto materiálem: </a:t>
            </a:r>
            <a:r>
              <a:rPr lang="cs-CZ" dirty="0" smtClean="0"/>
              <a:t>Zhruba 20 minut</a:t>
            </a:r>
          </a:p>
          <a:p>
            <a:pPr marL="0" indent="0">
              <a:buNone/>
            </a:pPr>
            <a:r>
              <a:rPr lang="cs-CZ" b="1" dirty="0" smtClean="0"/>
              <a:t>Autor:</a:t>
            </a:r>
            <a:r>
              <a:rPr lang="cs-CZ" dirty="0" smtClean="0"/>
              <a:t> Daniela </a:t>
            </a:r>
            <a:r>
              <a:rPr lang="cs-CZ" dirty="0" err="1" smtClean="0"/>
              <a:t>Tájková</a:t>
            </a:r>
            <a:endParaRPr lang="cs-CZ" dirty="0" smtClean="0"/>
          </a:p>
          <a:p>
            <a:pPr marL="0" indent="0">
              <a:buNone/>
            </a:pPr>
            <a:r>
              <a:rPr lang="cs-CZ" b="1" dirty="0" smtClean="0"/>
              <a:t>Datum vytvoření</a:t>
            </a:r>
            <a:r>
              <a:rPr lang="cs-CZ" dirty="0" smtClean="0"/>
              <a:t>: Podzim 2011</a:t>
            </a:r>
          </a:p>
          <a:p>
            <a:pPr marL="0" indent="0">
              <a:buNone/>
            </a:pPr>
            <a:r>
              <a:rPr lang="cs-CZ" b="1" dirty="0" smtClean="0"/>
              <a:t>Speciální vzdělávací potřeby: </a:t>
            </a:r>
            <a:r>
              <a:rPr lang="cs-CZ" dirty="0" smtClean="0"/>
              <a:t>ADHD, autismus, MP.</a:t>
            </a:r>
          </a:p>
          <a:p>
            <a:pPr marL="0" indent="0">
              <a:buNone/>
            </a:pPr>
            <a:r>
              <a:rPr lang="cs-CZ" b="1" dirty="0" smtClean="0"/>
              <a:t>Vzdělávací obor: </a:t>
            </a:r>
            <a:r>
              <a:rPr lang="cs-CZ" dirty="0" smtClean="0"/>
              <a:t>Člověk a jeho svět.</a:t>
            </a:r>
          </a:p>
          <a:p>
            <a:pPr marL="0" indent="0">
              <a:buNone/>
            </a:pPr>
            <a:r>
              <a:rPr lang="cs-CZ" b="1" dirty="0" smtClean="0"/>
              <a:t>Druh učebního materiálu:</a:t>
            </a:r>
            <a:r>
              <a:rPr lang="cs-CZ" dirty="0" smtClean="0"/>
              <a:t> Interaktivní DUM</a:t>
            </a:r>
          </a:p>
          <a:p>
            <a:pPr marL="0" indent="0">
              <a:buNone/>
            </a:pPr>
            <a:r>
              <a:rPr lang="cs-CZ" b="1" dirty="0" smtClean="0"/>
              <a:t>Inovace: </a:t>
            </a:r>
            <a:r>
              <a:rPr lang="cs-CZ" dirty="0" smtClean="0"/>
              <a:t>Rukopisné poznámky v rámci nového softwaru Microsoft 2010</a:t>
            </a:r>
          </a:p>
          <a:p>
            <a:pPr marL="0" indent="0">
              <a:buNone/>
            </a:pPr>
            <a:r>
              <a:rPr lang="cs-CZ" b="1" dirty="0" smtClean="0"/>
              <a:t>Stupeň a typ vzdělávání: </a:t>
            </a:r>
            <a:r>
              <a:rPr lang="cs-CZ" dirty="0" smtClean="0"/>
              <a:t>ZŠ speciální, 1. stupeň, 1. období.</a:t>
            </a:r>
          </a:p>
          <a:p>
            <a:pPr marL="0" indent="0">
              <a:buNone/>
            </a:pPr>
            <a:r>
              <a:rPr lang="cs-CZ" b="1" dirty="0" smtClean="0"/>
              <a:t>Věková skupina: </a:t>
            </a:r>
            <a:r>
              <a:rPr lang="cs-CZ" dirty="0" smtClean="0"/>
              <a:t>6 – 9 let.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31281772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259632" y="548680"/>
            <a:ext cx="3163045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FF0000"/>
                </a:solidFill>
              </a:rPr>
              <a:t>Živé a neživé</a:t>
            </a:r>
            <a:endParaRPr lang="cs-CZ" sz="4400" b="1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95536" y="2132856"/>
            <a:ext cx="694747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B0F0"/>
                </a:solidFill>
              </a:rPr>
              <a:t>Živé je to, co se hýbe (přemisťuje) nebo roste</a:t>
            </a:r>
            <a:r>
              <a:rPr lang="cs-CZ" dirty="0" smtClean="0">
                <a:solidFill>
                  <a:srgbClr val="00B0F0"/>
                </a:solidFill>
              </a:rPr>
              <a:t>.</a:t>
            </a:r>
            <a:endParaRPr lang="cs-CZ" dirty="0">
              <a:solidFill>
                <a:srgbClr val="00B0F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89441" y="2737840"/>
            <a:ext cx="331828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Vyber, co je živé. Dej do kroužku.</a:t>
            </a:r>
            <a:endParaRPr lang="cs-CZ" b="1" dirty="0"/>
          </a:p>
        </p:txBody>
      </p:sp>
      <p:pic>
        <p:nvPicPr>
          <p:cNvPr id="31" name="Picture 134" descr="C:\Users\pc\AppData\Local\Microsoft\Windows\Temporary Internet Files\Content.IE5\F2W37FB5\MP900401615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7428" y="5733256"/>
            <a:ext cx="1294154" cy="8624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" name="Picture 2" descr="C:\Users\pc\AppData\Local\Microsoft\Windows\Temporary Internet Files\Content.IE5\MRORR9OH\MC900436209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00392" y="2996952"/>
            <a:ext cx="791635" cy="11176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3" descr="C:\Users\pc\AppData\Local\Microsoft\Windows\Temporary Internet Files\Content.IE5\U61DHQA8\MP900227682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8264" y="4869160"/>
            <a:ext cx="928120" cy="15462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4" descr="C:\Users\pc\AppData\Local\Microsoft\Windows\Temporary Internet Files\Content.IE5\F2W37FB5\MC900441392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7428" y="3583381"/>
            <a:ext cx="1263328" cy="1241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5" descr="C:\Users\pc\AppData\Local\Microsoft\Windows\Temporary Internet Files\Content.IE5\PPR7GSCJ\MC900441736[1].pn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65998" y="5164291"/>
            <a:ext cx="1730846" cy="17308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6" descr="C:\Users\pc\AppData\Local\Microsoft\Windows\Temporary Internet Files\Content.IE5\MRORR9OH\MC900441468[1].pn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7704" y="4812568"/>
            <a:ext cx="1659461" cy="16594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7" descr="C:\Users\pc\AppData\Local\Microsoft\Windows\Temporary Internet Files\Content.IE5\U61DHQA8\MC900383832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64258" y="3271254"/>
            <a:ext cx="900029" cy="12750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8" descr="C:\Users\pc\AppData\Local\Microsoft\Windows\Temporary Internet Files\Content.IE5\F2W37FB5\MC900352376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1880" y="5395402"/>
            <a:ext cx="1179044" cy="9594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12" descr="C:\Users\pc\AppData\Local\Microsoft\Windows\Temporary Internet Files\Content.IE5\MRORR9OH\MC900441793[1].pn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83968" y="3613242"/>
            <a:ext cx="1428579" cy="14285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13" descr="C:\Users\pc\AppData\Local\Microsoft\Windows\Temporary Internet Files\Content.IE5\PPR7GSCJ\MC900382573[1].jpg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63689" y="3576825"/>
            <a:ext cx="1184176" cy="11841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888600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467544" y="1124744"/>
            <a:ext cx="7801751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00B0F0"/>
                </a:solidFill>
              </a:rPr>
              <a:t>Neživé je to, co se nehýbe, nepřemisťuje se vlastními silami </a:t>
            </a:r>
          </a:p>
          <a:p>
            <a:r>
              <a:rPr lang="cs-CZ" sz="2400" b="1" dirty="0" smtClean="0">
                <a:solidFill>
                  <a:srgbClr val="00B0F0"/>
                </a:solidFill>
              </a:rPr>
              <a:t>ani neroste.</a:t>
            </a:r>
            <a:endParaRPr lang="cs-CZ" sz="2400" b="1" dirty="0">
              <a:solidFill>
                <a:srgbClr val="00B0F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06688" y="2542057"/>
            <a:ext cx="355488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Vyber, co je neživé. Dej do kroužku.</a:t>
            </a:r>
            <a:endParaRPr lang="cs-CZ" b="1" dirty="0"/>
          </a:p>
        </p:txBody>
      </p:sp>
      <p:pic>
        <p:nvPicPr>
          <p:cNvPr id="2" name="Picture 2" descr="C:\Users\pc\AppData\Local\Microsoft\Windows\Temporary Internet Files\Content.IE5\PPR7GSCJ\MC900434842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50015" y="1855982"/>
            <a:ext cx="1142857" cy="11428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3" descr="C:\Users\pc\AppData\Local\Microsoft\Windows\Temporary Internet Files\Content.IE5\PPR7GSCJ\MC900441742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76956" y="5085184"/>
            <a:ext cx="1371600" cy="1371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4" name="Picture 12" descr="C:\Users\pc\AppData\Local\Microsoft\Windows\Temporary Internet Files\Content.IE5\MRORR9OH\MC900441793[1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22180" y="3228502"/>
            <a:ext cx="1428579" cy="14285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4" descr="C:\Program Files\Microsoft Office\MEDIA\CAGCAT10\j0332364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84943" y="3467204"/>
            <a:ext cx="1392872" cy="11227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5" descr="C:\Users\pc\AppData\Local\Microsoft\Windows\Temporary Internet Files\Content.IE5\F2W37FB5\MC900436216[1].pn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65720" y="4063070"/>
            <a:ext cx="1392301" cy="13342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pc\AppData\Local\Microsoft\Windows\Temporary Internet Files\Content.IE5\MRORR9OH\MC900441738[1].pn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52036" y="3197052"/>
            <a:ext cx="1458532" cy="14585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7" descr="C:\Users\pc\AppData\Local\Microsoft\Windows\Temporary Internet Files\Content.IE5\F2W37FB5\MP900386580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4699" y="3403307"/>
            <a:ext cx="1512570" cy="10789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8" descr="C:\Users\pc\AppData\Local\Microsoft\Windows\Temporary Internet Files\Content.IE5\PPR7GSCJ\MC900019306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9246" y="2248206"/>
            <a:ext cx="1123140" cy="9802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9" descr="C:\Program Files\Microsoft Office\MEDIA\CAGCAT10\j0285750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0272" y="5474568"/>
            <a:ext cx="1824228" cy="11210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10" descr="C:\Users\pc\AppData\Local\Microsoft\Windows\Temporary Internet Files\Content.IE5\PPR7GSCJ\MC900433200[1].jpg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02913" y="4730214"/>
            <a:ext cx="847846" cy="18981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11" descr="C:\Users\pc\AppData\Local\Microsoft\Windows\Temporary Internet Files\Content.IE5\WO654N5C\MP900427655[1].jpg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92670" y="5633859"/>
            <a:ext cx="1104476" cy="8024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12" descr="C:\Users\pc\AppData\Local\Microsoft\Windows\Temporary Internet Files\Content.IE5\WO654N5C\MC900337982[1].wmf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94644" y="5079798"/>
            <a:ext cx="1157392" cy="15485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15" descr="C:\Users\pc\AppData\Local\Microsoft\Windows\Temporary Internet Files\Content.IE5\FIADX1C1\MP900439552[1].jpg"/>
          <p:cNvPicPr>
            <a:picLocks noChangeAspect="1" noChangeArrowheads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63710" y="5565648"/>
            <a:ext cx="1549249" cy="10343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Picture 16" descr="C:\Users\pc\AppData\Local\Microsoft\Windows\Temporary Internet Files\Content.IE5\FIADX1C1\MC900441736[1].png"/>
          <p:cNvPicPr>
            <a:picLocks noChangeAspect="1" noChangeArrowheads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71009" y="2781133"/>
            <a:ext cx="1155576" cy="11555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18256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lačítko akce: Vlastní 1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5" name="Přímá spojnice 4"/>
          <p:cNvCxnSpPr/>
          <p:nvPr/>
        </p:nvCxnSpPr>
        <p:spPr>
          <a:xfrm>
            <a:off x="0" y="589903"/>
            <a:ext cx="9144000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>
            <a:off x="0" y="1196752"/>
            <a:ext cx="9144000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>
            <a:off x="4427984" y="589902"/>
            <a:ext cx="0" cy="6268098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12" name="TextovéPole 11"/>
          <p:cNvSpPr txBox="1"/>
          <p:nvPr/>
        </p:nvSpPr>
        <p:spPr>
          <a:xfrm>
            <a:off x="253032" y="692696"/>
            <a:ext cx="338437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>
                <a:solidFill>
                  <a:srgbClr val="FF0000"/>
                </a:solidFill>
              </a:rPr>
              <a:t>ŽIVÉ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4776306" y="624870"/>
            <a:ext cx="352839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>
                <a:solidFill>
                  <a:srgbClr val="FF0000"/>
                </a:solidFill>
              </a:rPr>
              <a:t>NEŽIVÉ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5496" y="116632"/>
            <a:ext cx="214507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Roztřiď živé - neživé.</a:t>
            </a:r>
            <a:endParaRPr lang="cs-CZ" b="1" dirty="0"/>
          </a:p>
        </p:txBody>
      </p:sp>
      <p:pic>
        <p:nvPicPr>
          <p:cNvPr id="33" name="Picture 6" descr="C:\Users\pc\AppData\Local\Microsoft\Windows\Temporary Internet Files\Content.IE5\MRORR9OH\MC900441738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08624" y="1271201"/>
            <a:ext cx="1458532" cy="14585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4" name="Picture 4" descr="C:\Program Files\Microsoft Office\MEDIA\CAGCAT10\j0332364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5056" y="1700808"/>
            <a:ext cx="1392872" cy="11227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5" name="Picture 12" descr="C:\Users\pc\AppData\Local\Microsoft\Windows\Temporary Internet Files\Content.IE5\MRORR9OH\MC900441793[1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93425" y="5229200"/>
            <a:ext cx="1428579" cy="14285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6" name="Picture 16" descr="C:\Users\pc\AppData\Local\Microsoft\Windows\Temporary Internet Files\Content.IE5\FIADX1C1\MC900441736[1]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9620" y="5754123"/>
            <a:ext cx="1155576" cy="11555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7" name="Picture 13" descr="C:\Users\pc\AppData\Local\Microsoft\Windows\Temporary Internet Files\Content.IE5\PPR7GSCJ\MC900382573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120" y="5448694"/>
            <a:ext cx="1184176" cy="11841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4" name="Picture 2" descr="C:\Users\pc\AppData\Local\Microsoft\Windows\Temporary Internet Files\Content.IE5\TXBLPJI1\MC900088378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6230" y="5746159"/>
            <a:ext cx="1471698" cy="10001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9" name="Picture 9" descr="C:\Program Files\Microsoft Office\MEDIA\CAGCAT10\j0285750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26551" y="4412011"/>
            <a:ext cx="1387442" cy="8526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" name="Picture 3" descr="C:\Users\pc\AppData\Local\Microsoft\Windows\Temporary Internet Files\Content.IE5\U61DHQA8\MP900227682[1]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1410" y="4675555"/>
            <a:ext cx="928120" cy="15462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pc\AppData\Local\Microsoft\Windows\Temporary Internet Files\Content.IE5\FIADX1C1\MC900436209[1].pn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69628" y="4129156"/>
            <a:ext cx="1004659" cy="14183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3" name="Picture 7" descr="C:\Users\pc\AppData\Local\Microsoft\Windows\Temporary Internet Files\Content.IE5\U61DHQA8\MC900383832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86601" y="4098795"/>
            <a:ext cx="1044045" cy="14790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4" name="Picture 134" descr="C:\Users\pc\AppData\Local\Microsoft\Windows\Temporary Internet Files\Content.IE5\F2W37FB5\MP900401615[1].jpg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24328" y="3549579"/>
            <a:ext cx="1294154" cy="8624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pc\AppData\Local\Microsoft\Windows\Temporary Internet Files\Content.IE5\WO654N5C\MC900311862[1].wmf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74240" y="4356435"/>
            <a:ext cx="1042084" cy="9637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687265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5721499"/>
          </a:xfrm>
        </p:spPr>
        <p:txBody>
          <a:bodyPr/>
          <a:lstStyle/>
          <a:p>
            <a:pPr marL="0" indent="0">
              <a:buNone/>
            </a:pPr>
            <a:r>
              <a:rPr lang="cs-CZ" b="1" dirty="0"/>
              <a:t>Zdroje a </a:t>
            </a:r>
            <a:r>
              <a:rPr lang="cs-CZ" b="1"/>
              <a:t>citace</a:t>
            </a:r>
            <a:r>
              <a:rPr lang="cs-CZ" b="1" smtClean="0"/>
              <a:t>: </a:t>
            </a:r>
            <a:r>
              <a:rPr lang="cs-CZ"/>
              <a:t>Microsoft Office - Klipart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652653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81</TotalTime>
  <Words>231</Words>
  <Application>Microsoft Office PowerPoint</Application>
  <PresentationFormat>Předvádění na obrazovce (4:3)</PresentationFormat>
  <Paragraphs>25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Třídění II. – živé a neživé VY_52_INOVACE_13 Číslo projektu: CZ.1.07/1.4.00/21.1101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uzivatel</cp:lastModifiedBy>
  <cp:revision>7</cp:revision>
  <dcterms:created xsi:type="dcterms:W3CDTF">2011-09-23T10:01:30Z</dcterms:created>
  <dcterms:modified xsi:type="dcterms:W3CDTF">2013-01-23T21:00:07Z</dcterms:modified>
</cp:coreProperties>
</file>