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A12627-E53D-4D61-94ED-EA9C99D7039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CE7498-4355-4A5B-85B9-8D21C7DC35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745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90892-50E4-4932-8754-83BEA97752D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461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632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846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081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071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665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17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381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29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786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94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841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27958-FCAA-4804-9136-ED6B3781008E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E88E0-2463-4257-B1C1-9F2DDF04B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799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Jarní květiny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VY_52_INOVACE_15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522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0"/>
            <a:ext cx="9108504" cy="685800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 smtClean="0"/>
              <a:t>Anotace: </a:t>
            </a:r>
            <a:r>
              <a:rPr lang="cs-CZ" sz="2200" dirty="0" smtClean="0"/>
              <a:t>Žáci poznávají jarní květiny, přiřazují tužkou (rukopisné poznámky) k obrázkům správné názvy. Název květiny umí přečíst, jednotlivé květiny po předchozí přípravě poznají. Ze slabik skládají správná slova, která označují názvy květin. K pomůckám dále patří </a:t>
            </a:r>
            <a:r>
              <a:rPr lang="cs-CZ" sz="2200" dirty="0" err="1" smtClean="0"/>
              <a:t>zalaminované</a:t>
            </a:r>
            <a:r>
              <a:rPr lang="cs-CZ" sz="2200" dirty="0" smtClean="0"/>
              <a:t> obrázky (pexeso), se kterými žáci hrají hry a třídí je. Obrázek tulipánu je zvětšen a nastříhán, žáci jej skládají do jednoho celku.</a:t>
            </a:r>
          </a:p>
          <a:p>
            <a:pPr marL="0" indent="0">
              <a:buNone/>
            </a:pPr>
            <a:r>
              <a:rPr lang="cs-CZ" sz="2200" b="1" dirty="0" smtClean="0"/>
              <a:t>Délka trvání práce s tímto materiálem: </a:t>
            </a:r>
            <a:r>
              <a:rPr lang="cs-CZ" sz="2200" dirty="0" smtClean="0"/>
              <a:t>zhruba 30 minut.</a:t>
            </a:r>
          </a:p>
          <a:p>
            <a:pPr marL="0" indent="0">
              <a:buNone/>
            </a:pPr>
            <a:r>
              <a:rPr lang="cs-CZ" sz="2200" b="1" dirty="0" smtClean="0"/>
              <a:t>Autor:</a:t>
            </a:r>
            <a:r>
              <a:rPr lang="cs-CZ" sz="2200" dirty="0" smtClean="0"/>
              <a:t> Daniela </a:t>
            </a:r>
            <a:r>
              <a:rPr lang="cs-CZ" sz="2200" dirty="0" err="1" smtClean="0"/>
              <a:t>Tájková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b="1" dirty="0" smtClean="0"/>
              <a:t>Datum vytvoření: </a:t>
            </a:r>
            <a:r>
              <a:rPr lang="cs-CZ" sz="2200" dirty="0" smtClean="0"/>
              <a:t>Podzim 2011</a:t>
            </a:r>
          </a:p>
          <a:p>
            <a:pPr marL="0" indent="0">
              <a:buNone/>
            </a:pPr>
            <a:r>
              <a:rPr lang="cs-CZ" sz="2200" b="1" dirty="0" smtClean="0"/>
              <a:t>Speciální vzdělávací potřeby:</a:t>
            </a:r>
            <a:r>
              <a:rPr lang="cs-CZ" sz="2200" dirty="0" smtClean="0"/>
              <a:t> ADHD, autismus, MP.</a:t>
            </a:r>
          </a:p>
          <a:p>
            <a:pPr marL="0" indent="0">
              <a:buNone/>
            </a:pPr>
            <a:r>
              <a:rPr lang="cs-CZ" sz="2200" b="1" dirty="0" smtClean="0"/>
              <a:t>Vzdělávací obor: </a:t>
            </a:r>
            <a:r>
              <a:rPr lang="cs-CZ" sz="2200" dirty="0" smtClean="0"/>
              <a:t>Člověk a jeho svět.</a:t>
            </a:r>
          </a:p>
          <a:p>
            <a:pPr marL="0" indent="0">
              <a:buNone/>
            </a:pPr>
            <a:r>
              <a:rPr lang="cs-CZ" sz="2200" b="1" dirty="0" smtClean="0"/>
              <a:t>Druh učebního materiálu: </a:t>
            </a:r>
            <a:r>
              <a:rPr lang="cs-CZ" sz="2200" dirty="0" smtClean="0"/>
              <a:t>Interaktivní</a:t>
            </a:r>
            <a:r>
              <a:rPr lang="cs-CZ" sz="2200" b="1" dirty="0" smtClean="0"/>
              <a:t> </a:t>
            </a:r>
            <a:r>
              <a:rPr lang="cs-CZ" sz="2200" dirty="0" smtClean="0"/>
              <a:t>DUM</a:t>
            </a:r>
          </a:p>
          <a:p>
            <a:pPr marL="0" indent="0">
              <a:buNone/>
            </a:pPr>
            <a:r>
              <a:rPr lang="cs-CZ" sz="2200" b="1" dirty="0" smtClean="0"/>
              <a:t>Inovace: </a:t>
            </a:r>
            <a:r>
              <a:rPr lang="cs-CZ" sz="2200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sz="2200" b="1" dirty="0" smtClean="0"/>
              <a:t>Cílová skupina:</a:t>
            </a:r>
            <a:r>
              <a:rPr lang="cs-CZ" sz="2200" dirty="0" smtClean="0"/>
              <a:t> Žák (s autismem a střední MR).</a:t>
            </a:r>
          </a:p>
          <a:p>
            <a:pPr marL="0" indent="0">
              <a:buNone/>
            </a:pPr>
            <a:r>
              <a:rPr lang="cs-CZ" sz="2200" b="1" dirty="0" smtClean="0"/>
              <a:t>Stupeň a typ vzdělávání:</a:t>
            </a:r>
            <a:r>
              <a:rPr lang="cs-CZ" sz="2200" dirty="0" smtClean="0"/>
              <a:t> ZŠ speciální, 1. stupeň, 1. období.</a:t>
            </a:r>
          </a:p>
          <a:p>
            <a:pPr marL="0" indent="0">
              <a:buNone/>
            </a:pPr>
            <a:r>
              <a:rPr lang="cs-CZ" sz="2200" b="1" dirty="0" smtClean="0"/>
              <a:t>Věková skupina:</a:t>
            </a:r>
            <a:r>
              <a:rPr lang="cs-CZ" sz="2200" dirty="0" smtClean="0"/>
              <a:t> 6 – </a:t>
            </a:r>
            <a:r>
              <a:rPr lang="cs-CZ" sz="2200" dirty="0"/>
              <a:t>9</a:t>
            </a:r>
            <a:r>
              <a:rPr lang="cs-CZ" sz="2200" dirty="0" smtClean="0"/>
              <a:t> let.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42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08504" cy="772519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JARNÍ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KVĚTINY</a:t>
            </a:r>
          </a:p>
          <a:p>
            <a:endParaRPr lang="cs-CZ" sz="3600" b="1" dirty="0"/>
          </a:p>
          <a:p>
            <a:r>
              <a:rPr lang="cs-CZ" sz="2400" b="1" dirty="0" smtClean="0"/>
              <a:t>K prvním jarním květinám patří </a:t>
            </a:r>
            <a:r>
              <a:rPr lang="cs-CZ" sz="2400" b="1" dirty="0" smtClean="0">
                <a:solidFill>
                  <a:srgbClr val="FF0000"/>
                </a:solidFill>
              </a:rPr>
              <a:t>SNĚŽENKA</a:t>
            </a:r>
            <a:r>
              <a:rPr lang="cs-CZ" sz="2400" b="1" dirty="0" smtClean="0"/>
              <a:t>. Na zemi ještě často leží</a:t>
            </a:r>
          </a:p>
          <a:p>
            <a:r>
              <a:rPr lang="cs-CZ" sz="2400" b="1" dirty="0" smtClean="0"/>
              <a:t> sníh</a:t>
            </a:r>
            <a:r>
              <a:rPr lang="cs-CZ" sz="2400" b="1" dirty="0"/>
              <a:t>, ale sněženka už svými bílými kvítky zdobí okolí</a:t>
            </a:r>
            <a:r>
              <a:rPr lang="cs-CZ" sz="2400" b="1" dirty="0" smtClean="0"/>
              <a:t>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>
                <a:solidFill>
                  <a:srgbClr val="FF0000"/>
                </a:solidFill>
              </a:rPr>
              <a:t>BLATOUCH</a:t>
            </a:r>
            <a:r>
              <a:rPr lang="cs-CZ" sz="2400" b="1" dirty="0"/>
              <a:t> je jarní květina, která vždy roste </a:t>
            </a:r>
            <a:r>
              <a:rPr lang="cs-CZ" sz="2400" b="1" dirty="0" smtClean="0"/>
              <a:t>tam, kde </a:t>
            </a:r>
            <a:r>
              <a:rPr lang="cs-CZ" sz="2400" b="1" dirty="0"/>
              <a:t>je mokro. Má žluté květy a široké listy.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</a:t>
            </a:r>
            <a:endParaRPr lang="cs-CZ" sz="2400" b="1" dirty="0"/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000" b="1" dirty="0" smtClean="0"/>
          </a:p>
          <a:p>
            <a:endParaRPr lang="cs-CZ" sz="2000" b="1" dirty="0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88840"/>
            <a:ext cx="1416785" cy="206135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c\AppData\Local\Microsoft\Windows\Temporary Internet Files\Content.IE5\FIADX1C1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189" y="2033966"/>
            <a:ext cx="1454411" cy="20162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82663"/>
            <a:ext cx="1426741" cy="195727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29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203" y="261596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FIALKA </a:t>
            </a:r>
            <a:r>
              <a:rPr lang="cs-CZ" sz="2400" b="1" dirty="0"/>
              <a:t>nás upoutá pronikavou vůní a fialovými květy. Najdeme ji často </a:t>
            </a:r>
            <a:r>
              <a:rPr lang="cs-CZ" sz="2400" b="1" dirty="0" smtClean="0"/>
              <a:t>na stráních a okraji lesa.</a:t>
            </a:r>
            <a:endParaRPr lang="cs-CZ" sz="24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1354765" cy="197862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169" y="1556792"/>
            <a:ext cx="1296144" cy="197862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56790"/>
            <a:ext cx="1224136" cy="197862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6" name="Obdélník 5"/>
          <p:cNvSpPr/>
          <p:nvPr/>
        </p:nvSpPr>
        <p:spPr>
          <a:xfrm>
            <a:off x="467544" y="3645024"/>
            <a:ext cx="77403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TULIPÁN</a:t>
            </a:r>
            <a:r>
              <a:rPr lang="cs-CZ" sz="2400" b="1" dirty="0"/>
              <a:t> je květina, kterou najdeme na zahrádkách. Nejčastěji kvete žlutě </a:t>
            </a:r>
            <a:r>
              <a:rPr lang="cs-CZ" sz="2400" b="1" dirty="0" smtClean="0"/>
              <a:t>a červeně</a:t>
            </a:r>
            <a:r>
              <a:rPr lang="cs-CZ" sz="2400" b="1" dirty="0"/>
              <a:t>, ale může mít i mnohé jiné barvy. Jeho květ je velký a výrazný.</a:t>
            </a:r>
          </a:p>
          <a:p>
            <a:endParaRPr lang="cs-CZ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085184"/>
            <a:ext cx="1242839" cy="161233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720" y="5189272"/>
            <a:ext cx="1404154" cy="140415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85184"/>
            <a:ext cx="1224135" cy="149860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1901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252520" cy="68580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	SEDMIKRÁSKU</a:t>
            </a:r>
            <a:r>
              <a:rPr lang="cs-CZ" sz="2400" b="1" dirty="0" smtClean="0"/>
              <a:t> </a:t>
            </a:r>
            <a:r>
              <a:rPr lang="cs-CZ" sz="2400" b="1" dirty="0"/>
              <a:t>najdeme na jaře téměř na všech trávnících.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	Má </a:t>
            </a:r>
            <a:r>
              <a:rPr lang="cs-CZ" sz="2400" b="1" dirty="0"/>
              <a:t>drobné bílé kvítky a nízký stonek. Děvčata ze sedmikrásek </a:t>
            </a:r>
            <a:r>
              <a:rPr lang="cs-CZ" sz="2400" b="1" dirty="0" smtClean="0"/>
              <a:t>	pletou </a:t>
            </a:r>
            <a:r>
              <a:rPr lang="cs-CZ" sz="2400" b="1" dirty="0"/>
              <a:t>věnečky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	PETRKLÍČ</a:t>
            </a:r>
            <a:r>
              <a:rPr lang="cs-CZ" sz="2400" b="1" dirty="0" smtClean="0"/>
              <a:t> </a:t>
            </a:r>
            <a:r>
              <a:rPr lang="cs-CZ" sz="2400" b="1" dirty="0"/>
              <a:t>roste tam, kde je vlhko a </a:t>
            </a:r>
            <a:r>
              <a:rPr lang="cs-CZ" sz="2400" b="1" dirty="0" smtClean="0"/>
              <a:t>stín - na </a:t>
            </a:r>
            <a:r>
              <a:rPr lang="cs-CZ" sz="2400" b="1" dirty="0"/>
              <a:t>mezích nebo na </a:t>
            </a:r>
            <a:r>
              <a:rPr lang="cs-CZ" sz="2400" b="1" dirty="0" smtClean="0"/>
              <a:t>	okraji lesa</a:t>
            </a:r>
            <a:r>
              <a:rPr lang="cs-CZ" sz="2400" b="1" dirty="0"/>
              <a:t>. Má žluté </a:t>
            </a:r>
            <a:r>
              <a:rPr lang="cs-CZ" sz="2400" b="1" dirty="0" smtClean="0"/>
              <a:t>květy,</a:t>
            </a:r>
            <a:r>
              <a:rPr lang="cs-CZ" sz="2400" b="1" dirty="0"/>
              <a:t> </a:t>
            </a:r>
            <a:r>
              <a:rPr lang="cs-CZ" sz="2400" b="1" dirty="0" smtClean="0"/>
              <a:t>ale </a:t>
            </a:r>
            <a:r>
              <a:rPr lang="cs-CZ" sz="2400" b="1" dirty="0"/>
              <a:t>v zahrádkách jej lidé </a:t>
            </a:r>
            <a:r>
              <a:rPr lang="cs-CZ" sz="2400" b="1" dirty="0" smtClean="0"/>
              <a:t>pěstují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</a:t>
            </a:r>
            <a:r>
              <a:rPr lang="cs-CZ" sz="2400" b="1" dirty="0"/>
              <a:t>i v </a:t>
            </a:r>
            <a:r>
              <a:rPr lang="cs-CZ" sz="2400" b="1" dirty="0" smtClean="0"/>
              <a:t>jiných </a:t>
            </a:r>
            <a:r>
              <a:rPr lang="cs-CZ" sz="2400" b="1" dirty="0"/>
              <a:t>barvách.</a:t>
            </a:r>
          </a:p>
          <a:p>
            <a:endParaRPr lang="cs-CZ" sz="2400" dirty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31737"/>
            <a:ext cx="1395255" cy="206135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980728"/>
            <a:ext cx="1500408" cy="210057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36" descr="Daisy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4784"/>
            <a:ext cx="1819065" cy="1364299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92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1340768"/>
            <a:ext cx="1354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TULIPÁN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16858" y="214102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FIALKA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11287" y="2969261"/>
            <a:ext cx="17773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PETRKLÍČ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12260" y="5717103"/>
            <a:ext cx="1836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BLATOUCH</a:t>
            </a:r>
            <a:endParaRPr lang="cs-CZ" sz="22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12260" y="475248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SNĚŽENKA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53627" y="3805492"/>
            <a:ext cx="2493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SEDMIKRÁSKA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76609"/>
            <a:ext cx="1416785" cy="198530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21" y="3406501"/>
            <a:ext cx="1395255" cy="206135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549" y="1068196"/>
            <a:ext cx="1354765" cy="197862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886" y="362131"/>
            <a:ext cx="1426741" cy="195727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17084"/>
            <a:ext cx="1416785" cy="206135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673" y="4437176"/>
            <a:ext cx="1500408" cy="2100571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7385" y="404664"/>
            <a:ext cx="3160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správný obrázek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90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55519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150" y="332656"/>
            <a:ext cx="9144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Slož ze slabik správní názvy jarních květin. Slova ti pomohou.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2561" y="1535563"/>
            <a:ext cx="39626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6754" y="1552655"/>
            <a:ext cx="537327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08069" y="1535563"/>
            <a:ext cx="828908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PÁN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0423" y="2276872"/>
            <a:ext cx="51007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TR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0267" y="2264588"/>
            <a:ext cx="49404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PE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90157" y="2264587"/>
            <a:ext cx="72808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KLÍČ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8344" y="3077634"/>
            <a:ext cx="40748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FI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99220" y="3068781"/>
            <a:ext cx="53893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KA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56777" y="3068781"/>
            <a:ext cx="50045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AL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2621" y="3761279"/>
            <a:ext cx="53893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KA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74645" y="3761279"/>
            <a:ext cx="54737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MI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90157" y="3768464"/>
            <a:ext cx="75443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SED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39607" y="3768464"/>
            <a:ext cx="857927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KRÁS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1102" y="4591904"/>
            <a:ext cx="109491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TOUCH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79259" y="4591904"/>
            <a:ext cx="67358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BLA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520" y="5949280"/>
            <a:ext cx="1279453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TULIPÁN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45504" y="5949280"/>
            <a:ext cx="136768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PETRKLÍČ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87258" y="5949280"/>
            <a:ext cx="107753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FIALKA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5949280"/>
            <a:ext cx="2053767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SEDMIKRÁSKA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5928691"/>
            <a:ext cx="155978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BLATOUCH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1252" y="1908394"/>
            <a:ext cx="8702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0423" y="2541586"/>
            <a:ext cx="8702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1102" y="4868903"/>
            <a:ext cx="8702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2621" y="4045463"/>
            <a:ext cx="8702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5614" y="3392883"/>
            <a:ext cx="8702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4354147" y="1268759"/>
            <a:ext cx="0" cy="39694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25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304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329</Words>
  <Application>Microsoft Office PowerPoint</Application>
  <PresentationFormat>Předvádění na obrazovce (4:3)</PresentationFormat>
  <Paragraphs>81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Jarní květiny VY_52_INOVACE_15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8</cp:revision>
  <dcterms:created xsi:type="dcterms:W3CDTF">2011-09-24T12:30:06Z</dcterms:created>
  <dcterms:modified xsi:type="dcterms:W3CDTF">2013-01-23T21:00:50Z</dcterms:modified>
</cp:coreProperties>
</file>