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7283D-175D-4491-8AA0-7249E3CA16D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FAA6B-D737-4699-98DA-1A2290D228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050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7283D-175D-4491-8AA0-7249E3CA16D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FAA6B-D737-4699-98DA-1A2290D228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772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7283D-175D-4491-8AA0-7249E3CA16D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FAA6B-D737-4699-98DA-1A2290D228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29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7283D-175D-4491-8AA0-7249E3CA16D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FAA6B-D737-4699-98DA-1A2290D228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232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7283D-175D-4491-8AA0-7249E3CA16D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FAA6B-D737-4699-98DA-1A2290D228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18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7283D-175D-4491-8AA0-7249E3CA16D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FAA6B-D737-4699-98DA-1A2290D228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807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7283D-175D-4491-8AA0-7249E3CA16D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FAA6B-D737-4699-98DA-1A2290D228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219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7283D-175D-4491-8AA0-7249E3CA16D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FAA6B-D737-4699-98DA-1A2290D228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168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7283D-175D-4491-8AA0-7249E3CA16D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FAA6B-D737-4699-98DA-1A2290D228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624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7283D-175D-4491-8AA0-7249E3CA16D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FAA6B-D737-4699-98DA-1A2290D228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966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7283D-175D-4491-8AA0-7249E3CA16D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FAA6B-D737-4699-98DA-1A2290D228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355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F7283D-175D-4491-8AA0-7249E3CA16D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1FAA6B-D737-4699-98DA-1A2290D228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693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Dny v týdnu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VY_52_INOVACE_16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3100" dirty="0"/>
              <a:t>Číslo projektu: CZ.1.07/1.4.00/21.1101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/>
              <a:t>Člověk a jeho svět</a:t>
            </a:r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2007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548680"/>
            <a:ext cx="8568952" cy="6192688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b="1" dirty="0">
                <a:solidFill>
                  <a:schemeClr val="tx1"/>
                </a:solidFill>
              </a:rPr>
              <a:t>Anotace: </a:t>
            </a:r>
            <a:r>
              <a:rPr lang="cs-CZ" dirty="0">
                <a:solidFill>
                  <a:schemeClr val="tx1"/>
                </a:solidFill>
              </a:rPr>
              <a:t>Žáci </a:t>
            </a:r>
            <a:r>
              <a:rPr lang="cs-CZ" dirty="0" smtClean="0">
                <a:solidFill>
                  <a:schemeClr val="tx1"/>
                </a:solidFill>
              </a:rPr>
              <a:t>skládají z písmen názvy dní v týdnu. Dny v týdnu umí vyjmenovat, znají pojmy včera, dnes, zítra. Zároveň opakují řadové číslice - první, druhý, třetí. Správné názvy dní přiřazují ke větě tužkou (rukopisné poznámky). Dny v týdnu také ukazují na prstech. Další pomůckou jsou </a:t>
            </a:r>
            <a:r>
              <a:rPr lang="cs-CZ" dirty="0" err="1" smtClean="0">
                <a:solidFill>
                  <a:schemeClr val="tx1"/>
                </a:solidFill>
              </a:rPr>
              <a:t>zalaminované</a:t>
            </a:r>
            <a:r>
              <a:rPr lang="cs-CZ" dirty="0" smtClean="0">
                <a:solidFill>
                  <a:schemeClr val="tx1"/>
                </a:solidFill>
              </a:rPr>
              <a:t> kartičky s názvy dní  – žáci jej řadí za sebou, hrají s nimi domino.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Délka trvaní práce s tímto materiálem: </a:t>
            </a:r>
            <a:r>
              <a:rPr lang="cs-CZ" dirty="0" smtClean="0">
                <a:solidFill>
                  <a:schemeClr val="tx1"/>
                </a:solidFill>
              </a:rPr>
              <a:t>Zhruba 20 minut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</a:t>
            </a:r>
            <a:r>
              <a:rPr lang="cs-CZ" b="1" dirty="0">
                <a:solidFill>
                  <a:schemeClr val="tx1"/>
                </a:solidFill>
              </a:rPr>
              <a:t>:</a:t>
            </a:r>
            <a:r>
              <a:rPr lang="cs-CZ" dirty="0">
                <a:solidFill>
                  <a:schemeClr val="tx1"/>
                </a:solidFill>
              </a:rPr>
              <a:t> Daniela </a:t>
            </a:r>
            <a:r>
              <a:rPr lang="cs-CZ" dirty="0" err="1">
                <a:solidFill>
                  <a:schemeClr val="tx1"/>
                </a:solidFill>
              </a:rPr>
              <a:t>Tájková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Datum </a:t>
            </a:r>
            <a:r>
              <a:rPr lang="cs-CZ" b="1" dirty="0" smtClean="0">
                <a:solidFill>
                  <a:schemeClr val="tx1"/>
                </a:solidFill>
              </a:rPr>
              <a:t>vytvoření: </a:t>
            </a:r>
            <a:r>
              <a:rPr lang="cs-CZ" dirty="0" smtClean="0">
                <a:solidFill>
                  <a:schemeClr val="tx1"/>
                </a:solidFill>
              </a:rPr>
              <a:t>Podzim 2011 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Speciální </a:t>
            </a:r>
            <a:r>
              <a:rPr lang="cs-CZ" b="1" dirty="0">
                <a:solidFill>
                  <a:schemeClr val="tx1"/>
                </a:solidFill>
              </a:rPr>
              <a:t>vzdělávací potřeby: </a:t>
            </a:r>
            <a:r>
              <a:rPr lang="cs-CZ" dirty="0">
                <a:solidFill>
                  <a:schemeClr val="tx1"/>
                </a:solidFill>
              </a:rPr>
              <a:t>ADHD, autismus, MP.</a:t>
            </a: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Vzdělávací obor: </a:t>
            </a:r>
            <a:r>
              <a:rPr lang="cs-CZ" dirty="0">
                <a:solidFill>
                  <a:schemeClr val="tx1"/>
                </a:solidFill>
              </a:rPr>
              <a:t>Člověk a jeho svět.</a:t>
            </a: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Druh učebního materiálu</a:t>
            </a:r>
            <a:r>
              <a:rPr lang="cs-CZ" dirty="0">
                <a:solidFill>
                  <a:schemeClr val="tx1"/>
                </a:solidFill>
              </a:rPr>
              <a:t>: Interaktivní DUM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Inovace</a:t>
            </a:r>
            <a:r>
              <a:rPr lang="cs-CZ" dirty="0" smtClean="0">
                <a:solidFill>
                  <a:schemeClr val="tx1"/>
                </a:solidFill>
              </a:rPr>
              <a:t>: Rukopisné poznámky v rámci nového softwaru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Microsoft 2010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Cílová </a:t>
            </a:r>
            <a:r>
              <a:rPr lang="cs-CZ" b="1" dirty="0">
                <a:solidFill>
                  <a:schemeClr val="tx1"/>
                </a:solidFill>
              </a:rPr>
              <a:t>skupina: </a:t>
            </a:r>
            <a:r>
              <a:rPr lang="cs-CZ" dirty="0" smtClean="0">
                <a:solidFill>
                  <a:schemeClr val="tx1"/>
                </a:solidFill>
              </a:rPr>
              <a:t>Žák (s </a:t>
            </a:r>
            <a:r>
              <a:rPr lang="cs-CZ" dirty="0">
                <a:solidFill>
                  <a:schemeClr val="tx1"/>
                </a:solidFill>
              </a:rPr>
              <a:t>autismem, střední až těžkou MR).</a:t>
            </a: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Stupeň a typ vzdělávání: </a:t>
            </a:r>
            <a:r>
              <a:rPr lang="cs-CZ" dirty="0">
                <a:solidFill>
                  <a:schemeClr val="tx1"/>
                </a:solidFill>
              </a:rPr>
              <a:t>ZŠ speciální, 1.stupeň, 1. období.</a:t>
            </a: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Věková skupina: </a:t>
            </a:r>
            <a:r>
              <a:rPr lang="cs-CZ" dirty="0">
                <a:solidFill>
                  <a:schemeClr val="tx1"/>
                </a:solidFill>
              </a:rPr>
              <a:t>6 </a:t>
            </a:r>
            <a:r>
              <a:rPr lang="cs-CZ" dirty="0" smtClean="0">
                <a:solidFill>
                  <a:schemeClr val="tx1"/>
                </a:solidFill>
              </a:rPr>
              <a:t>– 9 let</a:t>
            </a:r>
            <a:r>
              <a:rPr lang="cs-CZ" dirty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362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0983"/>
            <a:ext cx="8999984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Přetáhni správná slova.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sz="2400" b="1" dirty="0" smtClean="0">
                <a:solidFill>
                  <a:srgbClr val="7030A0"/>
                </a:solidFill>
              </a:rPr>
              <a:t>První den v týdnu  je ….....................</a:t>
            </a:r>
          </a:p>
          <a:p>
            <a:endParaRPr lang="cs-CZ" sz="2400" b="1" dirty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Včera byla středa. Dnes je………………</a:t>
            </a:r>
          </a:p>
          <a:p>
            <a:endParaRPr lang="cs-CZ" sz="2400" b="1" dirty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Třetí den v týdnu je…………………………</a:t>
            </a:r>
          </a:p>
          <a:p>
            <a:endParaRPr lang="cs-CZ" sz="2400" b="1" dirty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Dnes je pátek. Zítra bude……………….</a:t>
            </a:r>
          </a:p>
          <a:p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Druhý den v týdnu je……………………..</a:t>
            </a:r>
          </a:p>
          <a:p>
            <a:endParaRPr lang="cs-CZ" sz="2400" b="1" dirty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Poslední den v týdnu je………………….</a:t>
            </a:r>
          </a:p>
          <a:p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Pátý den v týdnu je………………………..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5652120" y="1052736"/>
            <a:ext cx="2736304" cy="576064"/>
          </a:xfrm>
          <a:prstGeom prst="wedgeRound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pondělí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5740890" y="1766869"/>
            <a:ext cx="2736304" cy="576064"/>
          </a:xfrm>
          <a:prstGeom prst="wedgeRoundRectCallout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úterý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5712690" y="2581029"/>
            <a:ext cx="2736304" cy="576064"/>
          </a:xfrm>
          <a:prstGeom prst="wedgeRound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středa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5696422" y="3356992"/>
            <a:ext cx="2736304" cy="576064"/>
          </a:xfrm>
          <a:prstGeom prst="wedgeRoundRectCallout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čtvrtek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ový popisek 16"/>
          <p:cNvSpPr/>
          <p:nvPr/>
        </p:nvSpPr>
        <p:spPr>
          <a:xfrm>
            <a:off x="5728364" y="4149080"/>
            <a:ext cx="2736304" cy="576064"/>
          </a:xfrm>
          <a:prstGeom prst="wedgeRound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pátek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ový popisek 17"/>
          <p:cNvSpPr/>
          <p:nvPr/>
        </p:nvSpPr>
        <p:spPr>
          <a:xfrm>
            <a:off x="5740890" y="4869160"/>
            <a:ext cx="2736304" cy="576064"/>
          </a:xfrm>
          <a:prstGeom prst="wedgeRoundRectCallout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sobota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ový popisek 18"/>
          <p:cNvSpPr/>
          <p:nvPr/>
        </p:nvSpPr>
        <p:spPr>
          <a:xfrm>
            <a:off x="5728764" y="5661248"/>
            <a:ext cx="2736304" cy="576064"/>
          </a:xfrm>
          <a:prstGeom prst="wedgeRoundRectCallout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neděle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841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Slož z písmen názvy dní v týdnu. Barva ti pomůže.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7224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1"/>
          </p:nvPr>
        </p:nvGraphicFramePr>
        <p:xfrm>
          <a:off x="457200" y="476250"/>
          <a:ext cx="4038600" cy="5760720"/>
        </p:xfrm>
        <a:graphic>
          <a:graphicData uri="http://schemas.openxmlformats.org/drawingml/2006/table">
            <a:tbl>
              <a:tblPr lastRow="1" bandRow="1">
                <a:tableStyleId>{2D5ABB26-0587-4C30-8999-92F81FD0307C}</a:tableStyleId>
              </a:tblPr>
              <a:tblGrid>
                <a:gridCol w="730424"/>
                <a:gridCol w="3308176"/>
              </a:tblGrid>
              <a:tr h="8127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B0F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4800" b="1" dirty="0">
                        <a:solidFill>
                          <a:srgbClr val="00B0F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7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4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7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48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7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990099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4800" b="1" dirty="0">
                        <a:solidFill>
                          <a:srgbClr val="990099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7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FF66FF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4800" b="1" dirty="0">
                        <a:solidFill>
                          <a:srgbClr val="FF66FF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7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4800" b="1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7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FFFF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4800" b="1" dirty="0">
                        <a:solidFill>
                          <a:srgbClr val="00FFFF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5652120" y="548680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52320" y="4797152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724128" y="2924944"/>
            <a:ext cx="512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452320" y="1700808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20272" y="5661248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88024" y="5445224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rgbClr val="00FFFF"/>
                </a:solidFill>
                <a:latin typeface="Times New Roman" pitchFamily="18" charset="0"/>
                <a:cs typeface="Times New Roman" pitchFamily="18" charset="0"/>
              </a:rPr>
              <a:t>N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1196752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76256" y="476672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FFFF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5400" b="1" dirty="0">
              <a:solidFill>
                <a:srgbClr val="00FF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868144" y="3861048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FFFF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5400" b="1" dirty="0">
              <a:solidFill>
                <a:srgbClr val="00FF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80112" y="1844824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FFFF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5400" b="1" dirty="0">
              <a:solidFill>
                <a:srgbClr val="00FF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516216" y="2924944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FFFF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cs-CZ" sz="5400" b="1" dirty="0">
              <a:solidFill>
                <a:srgbClr val="00FF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236296" y="4005064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FFFF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5400" b="1" dirty="0">
              <a:solidFill>
                <a:srgbClr val="00FF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244408" y="548680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66FF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5400" b="1" dirty="0">
              <a:solidFill>
                <a:srgbClr val="FF66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148064" y="2420888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66FF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endParaRPr lang="cs-CZ" sz="5400" b="1" dirty="0">
              <a:solidFill>
                <a:srgbClr val="FF66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812360" y="3933056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66FF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cs-CZ" sz="5400" b="1" dirty="0">
              <a:solidFill>
                <a:srgbClr val="FF66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436096" y="5229200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66FF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5400" b="1" dirty="0">
              <a:solidFill>
                <a:srgbClr val="FF66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084168" y="4797152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66FF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5400" b="1" dirty="0">
              <a:solidFill>
                <a:srgbClr val="FF66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452320" y="2996952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668344" y="980728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316416" y="4653136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932040" y="4437112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300192" y="1988840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588224" y="4653136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1268760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300192" y="332656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54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028384" y="5589240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endParaRPr lang="cs-CZ" sz="54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868144" y="1196752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54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8100392" y="1556792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54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076056" y="3573016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endParaRPr lang="cs-CZ" sz="54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860032" y="404664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5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8100392" y="2708920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5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668344" y="188640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5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660232" y="3789040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cs-CZ" sz="5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948264" y="2132856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5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940152" y="5733256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endParaRPr lang="cs-CZ" sz="5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2156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295</Words>
  <Application>Microsoft Office PowerPoint</Application>
  <PresentationFormat>Předvádění na obrazovce (4:3)</PresentationFormat>
  <Paragraphs>81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Dny v týdnu VY_52_INOVACE_16 Číslo projektu: CZ.1.07/1.4.00/21.1101</vt:lpstr>
      <vt:lpstr>Prezentace aplikace PowerPoint</vt:lpstr>
      <vt:lpstr>Prezentace aplikace PowerPoint</vt:lpstr>
      <vt:lpstr>Slož z písmen názvy dní v týdnu. Barva ti pomůže.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7</cp:revision>
  <dcterms:created xsi:type="dcterms:W3CDTF">2011-09-24T17:29:35Z</dcterms:created>
  <dcterms:modified xsi:type="dcterms:W3CDTF">2013-01-23T21:01:16Z</dcterms:modified>
</cp:coreProperties>
</file>