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FBC5E2F-FEAD-40F8-9185-449BE55D7D28}"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604601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BC5E2F-FEAD-40F8-9185-449BE55D7D28}"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474618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FBC5E2F-FEAD-40F8-9185-449BE55D7D28}"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598267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FBC5E2F-FEAD-40F8-9185-449BE55D7D28}"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101581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FBC5E2F-FEAD-40F8-9185-449BE55D7D28}" type="datetimeFigureOut">
              <a:rPr lang="cs-CZ" smtClean="0"/>
              <a:pPr/>
              <a:t>23.1.2013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237660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FBC5E2F-FEAD-40F8-9185-449BE55D7D28}" type="datetimeFigureOut">
              <a:rPr lang="cs-CZ" smtClean="0"/>
              <a:pPr/>
              <a:t>23.1.2013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1084633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FBC5E2F-FEAD-40F8-9185-449BE55D7D28}" type="datetimeFigureOut">
              <a:rPr lang="cs-CZ" smtClean="0"/>
              <a:pPr/>
              <a:t>23.1.2013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2507579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FBC5E2F-FEAD-40F8-9185-449BE55D7D28}"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103113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FBC5E2F-FEAD-40F8-9185-449BE55D7D28}"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1819787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BC5E2F-FEAD-40F8-9185-449BE55D7D28}"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196733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FBC5E2F-FEAD-40F8-9185-449BE55D7D28}"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7134399-7E6B-4792-9002-52061AA95D42}" type="slidenum">
              <a:rPr lang="cs-CZ" smtClean="0"/>
              <a:pPr/>
              <a:t>‹#›</a:t>
            </a:fld>
            <a:endParaRPr lang="cs-CZ"/>
          </a:p>
        </p:txBody>
      </p:sp>
    </p:spTree>
    <p:extLst>
      <p:ext uri="{BB962C8B-B14F-4D97-AF65-F5344CB8AC3E}">
        <p14:creationId xmlns:p14="http://schemas.microsoft.com/office/powerpoint/2010/main" val="148165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BC5E2F-FEAD-40F8-9185-449BE55D7D28}" type="datetimeFigureOut">
              <a:rPr lang="cs-CZ" smtClean="0"/>
              <a:pPr/>
              <a:t>23.1.2013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134399-7E6B-4792-9002-52061AA95D42}" type="slidenum">
              <a:rPr lang="cs-CZ" smtClean="0"/>
              <a:pPr/>
              <a:t>‹#›</a:t>
            </a:fld>
            <a:endParaRPr lang="cs-CZ"/>
          </a:p>
        </p:txBody>
      </p:sp>
    </p:spTree>
    <p:extLst>
      <p:ext uri="{BB962C8B-B14F-4D97-AF65-F5344CB8AC3E}">
        <p14:creationId xmlns:p14="http://schemas.microsoft.com/office/powerpoint/2010/main" val="592779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gif"/><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wmf"/></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wmf"/><Relationship Id="rId2" Type="http://schemas.openxmlformats.org/officeDocument/2006/relationships/image" Target="../media/image12.wmf"/><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2.jpeg"/><Relationship Id="rId13" Type="http://schemas.openxmlformats.org/officeDocument/2006/relationships/image" Target="../media/image5.gif"/><Relationship Id="rId3" Type="http://schemas.openxmlformats.org/officeDocument/2006/relationships/image" Target="../media/image9.wmf"/><Relationship Id="rId7" Type="http://schemas.openxmlformats.org/officeDocument/2006/relationships/image" Target="../media/image14.wmf"/><Relationship Id="rId12" Type="http://schemas.openxmlformats.org/officeDocument/2006/relationships/image" Target="../media/image2.png"/><Relationship Id="rId2" Type="http://schemas.openxmlformats.org/officeDocument/2006/relationships/image" Target="../media/image18.jpeg"/><Relationship Id="rId16"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21.jpeg"/><Relationship Id="rId11" Type="http://schemas.openxmlformats.org/officeDocument/2006/relationships/image" Target="../media/image6.png"/><Relationship Id="rId5" Type="http://schemas.openxmlformats.org/officeDocument/2006/relationships/image" Target="../media/image20.jpeg"/><Relationship Id="rId15" Type="http://schemas.openxmlformats.org/officeDocument/2006/relationships/image" Target="../media/image24.jpeg"/><Relationship Id="rId10" Type="http://schemas.openxmlformats.org/officeDocument/2006/relationships/image" Target="../media/image4.wmf"/><Relationship Id="rId4" Type="http://schemas.openxmlformats.org/officeDocument/2006/relationships/image" Target="../media/image19.jpeg"/><Relationship Id="rId9" Type="http://schemas.openxmlformats.org/officeDocument/2006/relationships/image" Target="../media/image23.jpeg"/><Relationship Id="rId14" Type="http://schemas.openxmlformats.org/officeDocument/2006/relationships/image" Target="../media/image12.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Dopravní prostředky</a:t>
            </a:r>
            <a:r>
              <a:rPr lang="cs-CZ" dirty="0"/>
              <a:t/>
            </a:r>
            <a:br>
              <a:rPr lang="cs-CZ" dirty="0"/>
            </a:br>
            <a:r>
              <a:rPr lang="cs-CZ" dirty="0" smtClean="0"/>
              <a:t>VY_52_INOVACE_18</a:t>
            </a:r>
            <a:r>
              <a:rPr lang="cs-CZ" sz="2000" dirty="0" smtClean="0"/>
              <a:t/>
            </a:r>
            <a:br>
              <a:rPr lang="cs-CZ" sz="2000" dirty="0" smtClean="0"/>
            </a:br>
            <a:r>
              <a:rPr lang="cs-CZ" sz="3100" dirty="0"/>
              <a:t>Číslo projektu: CZ.1.07/1.4.00/21.1101</a:t>
            </a:r>
          </a:p>
        </p:txBody>
      </p:sp>
      <p:sp>
        <p:nvSpPr>
          <p:cNvPr id="3" name="Podnadpis 2"/>
          <p:cNvSpPr>
            <a:spLocks noGrp="1"/>
          </p:cNvSpPr>
          <p:nvPr>
            <p:ph type="subTitle" idx="1"/>
          </p:nvPr>
        </p:nvSpPr>
        <p:spPr/>
        <p:txBody>
          <a:bodyPr/>
          <a:lstStyle/>
          <a:p>
            <a:r>
              <a:rPr lang="cs-CZ"/>
              <a:t>Sada </a:t>
            </a:r>
            <a:r>
              <a:rPr lang="cs-CZ" smtClean="0"/>
              <a:t>2</a:t>
            </a:r>
            <a:endParaRPr lang="cs-CZ" dirty="0"/>
          </a:p>
          <a:p>
            <a:r>
              <a:rPr lang="cs-CZ" dirty="0"/>
              <a:t>Člověk a jeho svět</a:t>
            </a:r>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45774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70000" lnSpcReduction="20000"/>
          </a:bodyPr>
          <a:lstStyle/>
          <a:p>
            <a:pPr marL="0" indent="0">
              <a:buNone/>
            </a:pPr>
            <a:r>
              <a:rPr lang="cs-CZ" b="1" dirty="0" smtClean="0"/>
              <a:t>Anotace: </a:t>
            </a:r>
            <a:r>
              <a:rPr lang="cs-CZ" dirty="0" smtClean="0"/>
              <a:t>Žáci poznají jednotlivé dopravní prostředky. Umí je pojmenovat. Názvu přiřadí obrázek dopravního prostředku pomocí tužky (rukopisné poznámky). Reagují správně na slovo „ukaž“. Rozhodují se, zda jezdí po zemi, plují po vodě nebo létají ve vzduchu. Vypráví o vlastních zážitcích při cestování. Dopravní prostředky třídí do skupin přetahováním. Další pomůckou jsou </a:t>
            </a:r>
            <a:r>
              <a:rPr lang="cs-CZ" dirty="0" err="1" smtClean="0"/>
              <a:t>zalaminované</a:t>
            </a:r>
            <a:r>
              <a:rPr lang="cs-CZ" dirty="0" smtClean="0"/>
              <a:t> obrázky dopravních prostředků. Žáci vybírají, co do uvedené skupiny patří          a co nikoliv.</a:t>
            </a:r>
          </a:p>
          <a:p>
            <a:pPr marL="0" indent="0">
              <a:buNone/>
            </a:pPr>
            <a:r>
              <a:rPr lang="cs-CZ" b="1" dirty="0" smtClean="0"/>
              <a:t>Délka trvání práce s tímto materiálem:</a:t>
            </a:r>
            <a:r>
              <a:rPr lang="cs-CZ" dirty="0" smtClean="0"/>
              <a:t> Zhruba 30 minut</a:t>
            </a:r>
            <a:endParaRPr lang="cs-CZ" dirty="0"/>
          </a:p>
          <a:p>
            <a:pPr marL="0" indent="0">
              <a:buNone/>
            </a:pPr>
            <a:r>
              <a:rPr lang="cs-CZ" b="1" dirty="0"/>
              <a:t>Autor:</a:t>
            </a:r>
            <a:r>
              <a:rPr lang="cs-CZ" dirty="0"/>
              <a:t> Daniela </a:t>
            </a:r>
            <a:r>
              <a:rPr lang="cs-CZ" dirty="0" err="1"/>
              <a:t>Tájková</a:t>
            </a:r>
            <a:endParaRPr lang="cs-CZ" dirty="0"/>
          </a:p>
          <a:p>
            <a:pPr marL="0" indent="0">
              <a:buNone/>
            </a:pPr>
            <a:r>
              <a:rPr lang="cs-CZ" b="1" dirty="0"/>
              <a:t>Datum </a:t>
            </a:r>
            <a:r>
              <a:rPr lang="cs-CZ" b="1" dirty="0" smtClean="0"/>
              <a:t>vytvoření: </a:t>
            </a:r>
            <a:r>
              <a:rPr lang="cs-CZ" dirty="0" smtClean="0"/>
              <a:t>Podzim 2011</a:t>
            </a:r>
          </a:p>
          <a:p>
            <a:pPr marL="0" indent="0">
              <a:buNone/>
            </a:pPr>
            <a:r>
              <a:rPr lang="cs-CZ" b="1" dirty="0" smtClean="0"/>
              <a:t>Speciální </a:t>
            </a:r>
            <a:r>
              <a:rPr lang="cs-CZ" b="1" dirty="0"/>
              <a:t>vzdělávací potřeby: </a:t>
            </a:r>
            <a:r>
              <a:rPr lang="cs-CZ" dirty="0"/>
              <a:t>ADHD, autismus, MP.</a:t>
            </a:r>
          </a:p>
          <a:p>
            <a:pPr marL="0" indent="0">
              <a:buNone/>
            </a:pPr>
            <a:r>
              <a:rPr lang="cs-CZ" b="1" dirty="0"/>
              <a:t>Vzdělávací obor: </a:t>
            </a:r>
            <a:r>
              <a:rPr lang="cs-CZ" dirty="0"/>
              <a:t>Člověk a jeho svět.</a:t>
            </a:r>
          </a:p>
          <a:p>
            <a:pPr marL="0" indent="0">
              <a:buNone/>
            </a:pPr>
            <a:r>
              <a:rPr lang="cs-CZ" b="1" dirty="0"/>
              <a:t>Druh učebního materiálu:</a:t>
            </a:r>
            <a:r>
              <a:rPr lang="cs-CZ" dirty="0"/>
              <a:t> Interaktivní </a:t>
            </a:r>
            <a:r>
              <a:rPr lang="cs-CZ" dirty="0" smtClean="0"/>
              <a:t>DUM</a:t>
            </a:r>
          </a:p>
          <a:p>
            <a:pPr marL="0" indent="0">
              <a:buNone/>
            </a:pPr>
            <a:r>
              <a:rPr lang="cs-CZ" b="1" dirty="0" smtClean="0"/>
              <a:t>Inovace: </a:t>
            </a:r>
            <a:r>
              <a:rPr lang="cs-CZ" dirty="0" smtClean="0"/>
              <a:t>Rukopisné poznámky v rámci nového softwaru Microsoft 2010</a:t>
            </a:r>
            <a:endParaRPr lang="cs-CZ" dirty="0"/>
          </a:p>
          <a:p>
            <a:pPr marL="0" indent="0">
              <a:buNone/>
            </a:pPr>
            <a:r>
              <a:rPr lang="cs-CZ" b="1" dirty="0" smtClean="0"/>
              <a:t>Cílová </a:t>
            </a:r>
            <a:r>
              <a:rPr lang="cs-CZ" b="1" dirty="0"/>
              <a:t>skupina: </a:t>
            </a:r>
            <a:r>
              <a:rPr lang="cs-CZ" dirty="0" smtClean="0"/>
              <a:t>Žák (s </a:t>
            </a:r>
            <a:r>
              <a:rPr lang="cs-CZ" dirty="0"/>
              <a:t>autismem, střední až těžkou MR).</a:t>
            </a:r>
          </a:p>
          <a:p>
            <a:pPr marL="0" indent="0">
              <a:buNone/>
            </a:pPr>
            <a:r>
              <a:rPr lang="cs-CZ" b="1" dirty="0"/>
              <a:t>Stupeň a typ vzdělávání: </a:t>
            </a:r>
            <a:r>
              <a:rPr lang="cs-CZ" dirty="0"/>
              <a:t>ZŠ speciální, 1.stupeň, 1. </a:t>
            </a:r>
            <a:r>
              <a:rPr lang="cs-CZ" smtClean="0"/>
              <a:t>období.</a:t>
            </a:r>
            <a:endParaRPr lang="cs-CZ" b="1" dirty="0"/>
          </a:p>
          <a:p>
            <a:pPr marL="0" indent="0">
              <a:buNone/>
            </a:pPr>
            <a:r>
              <a:rPr lang="cs-CZ" b="1" dirty="0"/>
              <a:t>Věková skupina: </a:t>
            </a:r>
            <a:r>
              <a:rPr lang="cs-CZ" dirty="0"/>
              <a:t>6 </a:t>
            </a:r>
            <a:r>
              <a:rPr lang="cs-CZ" dirty="0" smtClean="0"/>
              <a:t>– 9 let</a:t>
            </a:r>
            <a:r>
              <a:rPr lang="cs-CZ" dirty="0"/>
              <a:t>.</a:t>
            </a:r>
          </a:p>
          <a:p>
            <a:pPr marL="0" indent="0">
              <a:buNone/>
            </a:pPr>
            <a:endParaRPr lang="cs-CZ" dirty="0"/>
          </a:p>
        </p:txBody>
      </p:sp>
    </p:spTree>
    <p:extLst>
      <p:ext uri="{BB962C8B-B14F-4D97-AF65-F5344CB8AC3E}">
        <p14:creationId xmlns:p14="http://schemas.microsoft.com/office/powerpoint/2010/main" val="24904084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323528" y="1828683"/>
            <a:ext cx="2210544" cy="735423"/>
          </a:xfrm>
          <a:prstGeom prst="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7030A0"/>
                </a:solidFill>
              </a:rPr>
              <a:t>NÁKLADNÍ</a:t>
            </a:r>
            <a:r>
              <a:rPr lang="cs-CZ" sz="2400" dirty="0" smtClean="0">
                <a:solidFill>
                  <a:srgbClr val="7030A0"/>
                </a:solidFill>
              </a:rPr>
              <a:t> </a:t>
            </a:r>
            <a:r>
              <a:rPr lang="cs-CZ" sz="2400" b="1" dirty="0" smtClean="0">
                <a:solidFill>
                  <a:srgbClr val="7030A0"/>
                </a:solidFill>
              </a:rPr>
              <a:t>AUTO</a:t>
            </a:r>
            <a:endParaRPr lang="cs-CZ" sz="2400" b="1" dirty="0">
              <a:solidFill>
                <a:srgbClr val="7030A0"/>
              </a:solidFill>
            </a:endParaRPr>
          </a:p>
        </p:txBody>
      </p:sp>
      <p:sp>
        <p:nvSpPr>
          <p:cNvPr id="6" name="Obdélník 5"/>
          <p:cNvSpPr/>
          <p:nvPr/>
        </p:nvSpPr>
        <p:spPr>
          <a:xfrm>
            <a:off x="323528" y="2924944"/>
            <a:ext cx="2210544" cy="645304"/>
          </a:xfrm>
          <a:prstGeom prst="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7030A0"/>
                </a:solidFill>
              </a:rPr>
              <a:t>AUTO</a:t>
            </a:r>
            <a:endParaRPr lang="cs-CZ" sz="2400" b="1" dirty="0">
              <a:solidFill>
                <a:srgbClr val="7030A0"/>
              </a:solidFill>
            </a:endParaRPr>
          </a:p>
        </p:txBody>
      </p:sp>
      <p:sp>
        <p:nvSpPr>
          <p:cNvPr id="7" name="Obdélník 6"/>
          <p:cNvSpPr/>
          <p:nvPr/>
        </p:nvSpPr>
        <p:spPr>
          <a:xfrm>
            <a:off x="323528" y="3933056"/>
            <a:ext cx="2210544" cy="645304"/>
          </a:xfrm>
          <a:prstGeom prst="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7030A0"/>
                </a:solidFill>
              </a:rPr>
              <a:t>MOTORKA</a:t>
            </a:r>
            <a:endParaRPr lang="cs-CZ" sz="2400" b="1" dirty="0">
              <a:solidFill>
                <a:srgbClr val="7030A0"/>
              </a:solidFill>
            </a:endParaRPr>
          </a:p>
        </p:txBody>
      </p:sp>
      <p:sp>
        <p:nvSpPr>
          <p:cNvPr id="8" name="Obdélník 7"/>
          <p:cNvSpPr/>
          <p:nvPr/>
        </p:nvSpPr>
        <p:spPr>
          <a:xfrm>
            <a:off x="323528" y="5987081"/>
            <a:ext cx="2210544" cy="645304"/>
          </a:xfrm>
          <a:prstGeom prst="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7030A0"/>
                </a:solidFill>
              </a:rPr>
              <a:t>AUTOBUS</a:t>
            </a:r>
            <a:endParaRPr lang="cs-CZ" sz="2400" b="1" dirty="0">
              <a:solidFill>
                <a:srgbClr val="7030A0"/>
              </a:solidFill>
            </a:endParaRPr>
          </a:p>
        </p:txBody>
      </p:sp>
      <p:sp>
        <p:nvSpPr>
          <p:cNvPr id="9" name="Obdélník 8"/>
          <p:cNvSpPr/>
          <p:nvPr/>
        </p:nvSpPr>
        <p:spPr>
          <a:xfrm>
            <a:off x="334066" y="4941168"/>
            <a:ext cx="2210544" cy="645304"/>
          </a:xfrm>
          <a:prstGeom prst="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7030A0"/>
                </a:solidFill>
              </a:rPr>
              <a:t>KOLO</a:t>
            </a:r>
            <a:endParaRPr lang="cs-CZ" sz="2400" b="1" dirty="0">
              <a:solidFill>
                <a:srgbClr val="7030A0"/>
              </a:solidFill>
            </a:endParaRPr>
          </a:p>
        </p:txBody>
      </p:sp>
      <p:pic>
        <p:nvPicPr>
          <p:cNvPr id="11" name="Picture 21" descr="C:\Users\pc\AppData\Local\Microsoft\Windows\Temporary Internet Files\Content.IE5\TXBLPJI1\MC900441294[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19872" y="329473"/>
            <a:ext cx="2016224" cy="186692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8" descr="C:\Users\pc\AppData\Local\Microsoft\Windows\Temporary Internet Files\Content.IE5\TXBLPJI1\MP900433146[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35896" y="2347180"/>
            <a:ext cx="2636490" cy="201792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9" descr="C:\Users\pc\AppData\Local\Microsoft\Windows\Temporary Internet Files\Content.IE5\TXBLPJI1\MC90039845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72200" y="751039"/>
            <a:ext cx="2088232" cy="117514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4" descr="C:\Users\pc\AppData\Local\Microsoft\Windows\Temporary Internet Files\Content.IE5\WO654N5C\MM900395710[2].gif"/>
          <p:cNvPicPr>
            <a:picLocks noChangeAspect="1" noChangeArrowheads="1" noCrop="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32240" y="3968744"/>
            <a:ext cx="1944216" cy="140447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0" descr="C:\Users\pc\AppData\Local\Microsoft\Windows\Temporary Internet Files\Content.IE5\FIADX1C1\MC900441741[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79912" y="4681491"/>
            <a:ext cx="2223121" cy="1628242"/>
          </a:xfrm>
          <a:prstGeom prst="rect">
            <a:avLst/>
          </a:prstGeom>
          <a:noFill/>
          <a:extLst>
            <a:ext uri="{909E8E84-426E-40DD-AFC4-6F175D3DCCD1}">
              <a14:hiddenFill xmlns:a14="http://schemas.microsoft.com/office/drawing/2010/main">
                <a:solidFill>
                  <a:srgbClr val="FFFFFF"/>
                </a:solidFill>
              </a14:hiddenFill>
            </a:ext>
          </a:extLst>
        </p:spPr>
      </p:pic>
      <p:sp>
        <p:nvSpPr>
          <p:cNvPr id="16" name="Zaoblený obdélníkový popisek 15"/>
          <p:cNvSpPr/>
          <p:nvPr/>
        </p:nvSpPr>
        <p:spPr>
          <a:xfrm>
            <a:off x="323528" y="407026"/>
            <a:ext cx="2592288" cy="432048"/>
          </a:xfrm>
          <a:prstGeom prst="wedgeRoundRectCallout">
            <a:avLst>
              <a:gd name="adj1" fmla="val -22481"/>
              <a:gd name="adj2" fmla="val 197002"/>
              <a:gd name="adj3" fmla="val 1666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PO ZEMI JEZDÍ:</a:t>
            </a:r>
            <a:endParaRPr lang="cs-CZ" sz="2800" b="1" dirty="0"/>
          </a:p>
        </p:txBody>
      </p:sp>
    </p:spTree>
    <p:extLst>
      <p:ext uri="{BB962C8B-B14F-4D97-AF65-F5344CB8AC3E}">
        <p14:creationId xmlns:p14="http://schemas.microsoft.com/office/powerpoint/2010/main" val="28040252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aoblený obdélníkový popisek 3"/>
          <p:cNvSpPr/>
          <p:nvPr/>
        </p:nvSpPr>
        <p:spPr>
          <a:xfrm>
            <a:off x="827584" y="332656"/>
            <a:ext cx="2736304" cy="576064"/>
          </a:xfrm>
          <a:prstGeom prst="wedgeRoundRectCallout">
            <a:avLst>
              <a:gd name="adj1" fmla="val -21850"/>
              <a:gd name="adj2" fmla="val 188596"/>
              <a:gd name="adj3" fmla="val 1666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t>PO VODĚ PLUJE</a:t>
            </a:r>
            <a:r>
              <a:rPr lang="cs-CZ" dirty="0" smtClean="0"/>
              <a:t>:</a:t>
            </a:r>
            <a:endParaRPr lang="cs-CZ" dirty="0"/>
          </a:p>
        </p:txBody>
      </p:sp>
      <p:sp>
        <p:nvSpPr>
          <p:cNvPr id="5" name="Obdélník 4"/>
          <p:cNvSpPr/>
          <p:nvPr/>
        </p:nvSpPr>
        <p:spPr>
          <a:xfrm>
            <a:off x="346957" y="2708920"/>
            <a:ext cx="2664296" cy="64807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1">
                    <a:lumMod val="75000"/>
                  </a:schemeClr>
                </a:solidFill>
              </a:rPr>
              <a:t>NÁKLADNÍ LOĎ</a:t>
            </a:r>
            <a:endParaRPr lang="cs-CZ" sz="2400" b="1" dirty="0">
              <a:solidFill>
                <a:schemeClr val="accent1">
                  <a:lumMod val="75000"/>
                </a:schemeClr>
              </a:solidFill>
            </a:endParaRPr>
          </a:p>
        </p:txBody>
      </p:sp>
      <p:sp>
        <p:nvSpPr>
          <p:cNvPr id="6" name="Obdélník 5"/>
          <p:cNvSpPr/>
          <p:nvPr/>
        </p:nvSpPr>
        <p:spPr>
          <a:xfrm>
            <a:off x="323528" y="1772816"/>
            <a:ext cx="2664296" cy="64807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1">
                    <a:lumMod val="75000"/>
                  </a:schemeClr>
                </a:solidFill>
              </a:rPr>
              <a:t>ČLUN</a:t>
            </a:r>
            <a:endParaRPr lang="cs-CZ" sz="2400" b="1" dirty="0">
              <a:solidFill>
                <a:schemeClr val="accent1">
                  <a:lumMod val="75000"/>
                </a:schemeClr>
              </a:solidFill>
            </a:endParaRPr>
          </a:p>
        </p:txBody>
      </p:sp>
      <p:sp>
        <p:nvSpPr>
          <p:cNvPr id="7" name="Obdélník 6"/>
          <p:cNvSpPr/>
          <p:nvPr/>
        </p:nvSpPr>
        <p:spPr>
          <a:xfrm>
            <a:off x="316149" y="3742292"/>
            <a:ext cx="2664296" cy="64807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1">
                    <a:lumMod val="75000"/>
                  </a:schemeClr>
                </a:solidFill>
              </a:rPr>
              <a:t>PLACHETNICE</a:t>
            </a:r>
            <a:endParaRPr lang="cs-CZ" sz="2400" b="1" dirty="0">
              <a:solidFill>
                <a:schemeClr val="accent1">
                  <a:lumMod val="75000"/>
                </a:schemeClr>
              </a:solidFill>
            </a:endParaRPr>
          </a:p>
        </p:txBody>
      </p:sp>
      <p:sp>
        <p:nvSpPr>
          <p:cNvPr id="8" name="Obdélník 7"/>
          <p:cNvSpPr/>
          <p:nvPr/>
        </p:nvSpPr>
        <p:spPr>
          <a:xfrm>
            <a:off x="323528" y="4737311"/>
            <a:ext cx="2664296" cy="64807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1">
                    <a:lumMod val="75000"/>
                  </a:schemeClr>
                </a:solidFill>
              </a:rPr>
              <a:t>JACHTA</a:t>
            </a:r>
            <a:endParaRPr lang="cs-CZ" sz="2400" b="1" dirty="0">
              <a:solidFill>
                <a:schemeClr val="accent1">
                  <a:lumMod val="75000"/>
                </a:schemeClr>
              </a:solidFill>
            </a:endParaRPr>
          </a:p>
        </p:txBody>
      </p:sp>
      <p:sp>
        <p:nvSpPr>
          <p:cNvPr id="9" name="Obdélník 8"/>
          <p:cNvSpPr/>
          <p:nvPr/>
        </p:nvSpPr>
        <p:spPr>
          <a:xfrm>
            <a:off x="360166" y="5660688"/>
            <a:ext cx="2664296" cy="64807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1">
                    <a:lumMod val="75000"/>
                  </a:schemeClr>
                </a:solidFill>
              </a:rPr>
              <a:t>ZAOCEÁNSKÁ LOĎ</a:t>
            </a:r>
            <a:endParaRPr lang="cs-CZ" sz="2400" b="1" dirty="0">
              <a:solidFill>
                <a:schemeClr val="accent1">
                  <a:lumMod val="75000"/>
                </a:schemeClr>
              </a:solidFill>
            </a:endParaRPr>
          </a:p>
        </p:txBody>
      </p:sp>
      <p:pic>
        <p:nvPicPr>
          <p:cNvPr id="11" name="Picture 8" descr="C:\Users\pc\AppData\Local\Microsoft\Windows\Temporary Internet Files\Content.IE5\WO654N5C\MP90042265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322444"/>
            <a:ext cx="2016224" cy="183620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6" descr="C:\Users\pc\AppData\Local\Microsoft\Windows\Temporary Internet Files\Content.IE5\8O6ICM2M\MC90044039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4038" y="2231823"/>
            <a:ext cx="2808312" cy="244487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5" descr="C:\Program Files\Microsoft Office\MEDIA\CAGCAT10\j0292152.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9749" y="322444"/>
            <a:ext cx="1728192" cy="174861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c\AppData\Local\Microsoft\Windows\Temporary Internet Files\Content.IE5\FIADX1C1\MP900400725[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0" y="4941168"/>
            <a:ext cx="2466596" cy="162046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pc\AppData\Local\Microsoft\Windows\Temporary Internet Files\Content.IE5\TXBLPJI1\MP900399310[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75856" y="2518156"/>
            <a:ext cx="2880320" cy="1872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1543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lačítko akce: Vlastní 2">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Zaoblený obdélníkový popisek 3"/>
          <p:cNvSpPr/>
          <p:nvPr/>
        </p:nvSpPr>
        <p:spPr>
          <a:xfrm>
            <a:off x="395536" y="332656"/>
            <a:ext cx="3312368" cy="720080"/>
          </a:xfrm>
          <a:prstGeom prst="wedgeRoundRectCallout">
            <a:avLst>
              <a:gd name="adj1" fmla="val -24368"/>
              <a:gd name="adj2" fmla="val 162190"/>
              <a:gd name="adj3" fmla="val 16667"/>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t>VE VZDUCHU LÉTÁ:</a:t>
            </a:r>
            <a:endParaRPr lang="cs-CZ" sz="2800" b="1" dirty="0"/>
          </a:p>
        </p:txBody>
      </p:sp>
      <p:pic>
        <p:nvPicPr>
          <p:cNvPr id="5" name="Picture 23" descr="C:\Users\pc\AppData\Local\Microsoft\Windows\Temporary Internet Files\Content.IE5\FIADX1C1\MC90008937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81990" y="836712"/>
            <a:ext cx="1838481" cy="151216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1" descr="C:\Users\pc\AppData\Local\Microsoft\Windows\Temporary Internet Files\Content.IE5\WO654N5C\MP90042265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4914197"/>
            <a:ext cx="2088232" cy="149074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6" descr="C:\Users\pc\AppData\Local\Microsoft\Windows\Temporary Internet Files\Content.IE5\8O6ICM2M\MC900056697[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30144" y="2587328"/>
            <a:ext cx="1903691" cy="15690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7" descr="C:\Users\pc\AppData\Local\Microsoft\Windows\Temporary Internet Files\Content.IE5\TXBLPJI1\MP900403465[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82617" y="4740369"/>
            <a:ext cx="1656183" cy="16934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5" descr="C:\Users\pc\AppData\Local\Microsoft\Windows\Temporary Internet Files\Content.IE5\FIADX1C1\MP900442499[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87292" y="476672"/>
            <a:ext cx="1928924" cy="1493989"/>
          </a:xfrm>
          <a:prstGeom prst="rect">
            <a:avLst/>
          </a:prstGeom>
          <a:noFill/>
          <a:extLst>
            <a:ext uri="{909E8E84-426E-40DD-AFC4-6F175D3DCCD1}">
              <a14:hiddenFill xmlns:a14="http://schemas.microsoft.com/office/drawing/2010/main">
                <a:solidFill>
                  <a:srgbClr val="FFFFFF"/>
                </a:solidFill>
              </a14:hiddenFill>
            </a:ext>
          </a:extLst>
        </p:spPr>
      </p:pic>
      <p:sp>
        <p:nvSpPr>
          <p:cNvPr id="10" name="Obdélník 9"/>
          <p:cNvSpPr/>
          <p:nvPr/>
        </p:nvSpPr>
        <p:spPr>
          <a:xfrm>
            <a:off x="251520" y="1907918"/>
            <a:ext cx="2736304" cy="671690"/>
          </a:xfrm>
          <a:prstGeom prst="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6">
                    <a:lumMod val="75000"/>
                  </a:schemeClr>
                </a:solidFill>
              </a:rPr>
              <a:t>VRTULNÍK</a:t>
            </a:r>
            <a:endParaRPr lang="cs-CZ" sz="2800" b="1" dirty="0">
              <a:solidFill>
                <a:schemeClr val="accent6">
                  <a:lumMod val="75000"/>
                </a:schemeClr>
              </a:solidFill>
            </a:endParaRPr>
          </a:p>
        </p:txBody>
      </p:sp>
      <p:sp>
        <p:nvSpPr>
          <p:cNvPr id="11" name="Obdélník 10"/>
          <p:cNvSpPr/>
          <p:nvPr/>
        </p:nvSpPr>
        <p:spPr>
          <a:xfrm>
            <a:off x="251520" y="2832960"/>
            <a:ext cx="2736304" cy="671690"/>
          </a:xfrm>
          <a:prstGeom prst="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6">
                    <a:lumMod val="75000"/>
                  </a:schemeClr>
                </a:solidFill>
              </a:rPr>
              <a:t>TRYSKÁČ</a:t>
            </a:r>
            <a:endParaRPr lang="cs-CZ" sz="2800" b="1" dirty="0">
              <a:solidFill>
                <a:schemeClr val="accent6">
                  <a:lumMod val="75000"/>
                </a:schemeClr>
              </a:solidFill>
            </a:endParaRPr>
          </a:p>
        </p:txBody>
      </p:sp>
      <p:sp>
        <p:nvSpPr>
          <p:cNvPr id="12" name="Obdélník 11"/>
          <p:cNvSpPr/>
          <p:nvPr/>
        </p:nvSpPr>
        <p:spPr>
          <a:xfrm>
            <a:off x="271478" y="3820489"/>
            <a:ext cx="2736304" cy="671690"/>
          </a:xfrm>
          <a:prstGeom prst="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6">
                    <a:lumMod val="75000"/>
                  </a:schemeClr>
                </a:solidFill>
              </a:rPr>
              <a:t>LETADLO</a:t>
            </a:r>
            <a:endParaRPr lang="cs-CZ" sz="2800" b="1" dirty="0">
              <a:solidFill>
                <a:schemeClr val="accent6">
                  <a:lumMod val="75000"/>
                </a:schemeClr>
              </a:solidFill>
            </a:endParaRPr>
          </a:p>
        </p:txBody>
      </p:sp>
      <p:sp>
        <p:nvSpPr>
          <p:cNvPr id="13" name="Obdélník 12"/>
          <p:cNvSpPr/>
          <p:nvPr/>
        </p:nvSpPr>
        <p:spPr>
          <a:xfrm>
            <a:off x="251520" y="4740369"/>
            <a:ext cx="2736304" cy="671690"/>
          </a:xfrm>
          <a:prstGeom prst="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accent6">
                    <a:lumMod val="75000"/>
                  </a:schemeClr>
                </a:solidFill>
              </a:rPr>
              <a:t>BEZMOTOROVÉ  LETADLO</a:t>
            </a:r>
            <a:endParaRPr lang="cs-CZ" sz="2400" b="1" dirty="0">
              <a:solidFill>
                <a:schemeClr val="accent6">
                  <a:lumMod val="75000"/>
                </a:schemeClr>
              </a:solidFill>
            </a:endParaRPr>
          </a:p>
        </p:txBody>
      </p:sp>
      <p:pic>
        <p:nvPicPr>
          <p:cNvPr id="3076" name="Picture 4" descr="C:\Users\pc\AppData\Local\Microsoft\Windows\Temporary Internet Files\Content.IE5\8O6ICM2M\MC900320912[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32449" y="2384270"/>
            <a:ext cx="1766821" cy="2052876"/>
          </a:xfrm>
          <a:prstGeom prst="rect">
            <a:avLst/>
          </a:prstGeom>
          <a:noFill/>
          <a:extLst>
            <a:ext uri="{909E8E84-426E-40DD-AFC4-6F175D3DCCD1}">
              <a14:hiddenFill xmlns:a14="http://schemas.microsoft.com/office/drawing/2010/main">
                <a:solidFill>
                  <a:srgbClr val="FFFFFF"/>
                </a:solidFill>
              </a14:hiddenFill>
            </a:ext>
          </a:extLst>
        </p:spPr>
      </p:pic>
      <p:sp>
        <p:nvSpPr>
          <p:cNvPr id="18" name="Obdélník 17"/>
          <p:cNvSpPr/>
          <p:nvPr/>
        </p:nvSpPr>
        <p:spPr>
          <a:xfrm>
            <a:off x="257299" y="5733256"/>
            <a:ext cx="2736304" cy="671690"/>
          </a:xfrm>
          <a:prstGeom prst="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6">
                    <a:lumMod val="75000"/>
                  </a:schemeClr>
                </a:solidFill>
              </a:rPr>
              <a:t>BALON</a:t>
            </a:r>
            <a:endParaRPr lang="cs-CZ" sz="2800" b="1" dirty="0">
              <a:solidFill>
                <a:schemeClr val="accent6">
                  <a:lumMod val="75000"/>
                </a:schemeClr>
              </a:solidFill>
            </a:endParaRPr>
          </a:p>
        </p:txBody>
      </p:sp>
    </p:spTree>
    <p:extLst>
      <p:ext uri="{BB962C8B-B14F-4D97-AF65-F5344CB8AC3E}">
        <p14:creationId xmlns:p14="http://schemas.microsoft.com/office/powerpoint/2010/main" val="2120461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600" b="1" dirty="0" smtClean="0"/>
              <a:t>Rozděl dopravní prostředky</a:t>
            </a:r>
            <a:r>
              <a:rPr lang="cs-CZ" dirty="0" smtClean="0"/>
              <a:t>.</a:t>
            </a:r>
            <a:endParaRPr lang="cs-CZ" dirty="0"/>
          </a:p>
        </p:txBody>
      </p:sp>
    </p:spTree>
    <p:extLst>
      <p:ext uri="{BB962C8B-B14F-4D97-AF65-F5344CB8AC3E}">
        <p14:creationId xmlns:p14="http://schemas.microsoft.com/office/powerpoint/2010/main" val="40716983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lačítko akce: Vlastní 10">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5" name="Přímá spojnice 4"/>
          <p:cNvCxnSpPr/>
          <p:nvPr/>
        </p:nvCxnSpPr>
        <p:spPr>
          <a:xfrm>
            <a:off x="0" y="692696"/>
            <a:ext cx="9112046" cy="0"/>
          </a:xfrm>
          <a:prstGeom prst="line">
            <a:avLst/>
          </a:prstGeom>
        </p:spPr>
        <p:style>
          <a:lnRef idx="2">
            <a:schemeClr val="dk1"/>
          </a:lnRef>
          <a:fillRef idx="0">
            <a:schemeClr val="dk1"/>
          </a:fillRef>
          <a:effectRef idx="1">
            <a:schemeClr val="dk1"/>
          </a:effectRef>
          <a:fontRef idx="minor">
            <a:schemeClr val="tx1"/>
          </a:fontRef>
        </p:style>
      </p:cxnSp>
      <p:cxnSp>
        <p:nvCxnSpPr>
          <p:cNvPr id="7" name="Přímá spojnice 6"/>
          <p:cNvCxnSpPr/>
          <p:nvPr/>
        </p:nvCxnSpPr>
        <p:spPr>
          <a:xfrm>
            <a:off x="0" y="1571146"/>
            <a:ext cx="9144000" cy="0"/>
          </a:xfrm>
          <a:prstGeom prst="line">
            <a:avLst/>
          </a:prstGeom>
        </p:spPr>
        <p:style>
          <a:lnRef idx="2">
            <a:schemeClr val="dk1"/>
          </a:lnRef>
          <a:fillRef idx="0">
            <a:schemeClr val="dk1"/>
          </a:fillRef>
          <a:effectRef idx="1">
            <a:schemeClr val="dk1"/>
          </a:effectRef>
          <a:fontRef idx="minor">
            <a:schemeClr val="tx1"/>
          </a:fontRef>
        </p:style>
      </p:cxnSp>
      <p:cxnSp>
        <p:nvCxnSpPr>
          <p:cNvPr id="12" name="Přímá spojnice 11"/>
          <p:cNvCxnSpPr/>
          <p:nvPr/>
        </p:nvCxnSpPr>
        <p:spPr>
          <a:xfrm>
            <a:off x="2897945" y="692696"/>
            <a:ext cx="20270" cy="3940579"/>
          </a:xfrm>
          <a:prstGeom prst="line">
            <a:avLst/>
          </a:prstGeom>
        </p:spPr>
        <p:style>
          <a:lnRef idx="2">
            <a:schemeClr val="dk1"/>
          </a:lnRef>
          <a:fillRef idx="0">
            <a:schemeClr val="dk1"/>
          </a:fillRef>
          <a:effectRef idx="1">
            <a:schemeClr val="dk1"/>
          </a:effectRef>
          <a:fontRef idx="minor">
            <a:schemeClr val="tx1"/>
          </a:fontRef>
        </p:style>
      </p:cxnSp>
      <p:cxnSp>
        <p:nvCxnSpPr>
          <p:cNvPr id="14" name="Přímá spojnice 13"/>
          <p:cNvCxnSpPr/>
          <p:nvPr/>
        </p:nvCxnSpPr>
        <p:spPr>
          <a:xfrm>
            <a:off x="6029730" y="692696"/>
            <a:ext cx="0" cy="3940579"/>
          </a:xfrm>
          <a:prstGeom prst="line">
            <a:avLst/>
          </a:prstGeom>
        </p:spPr>
        <p:style>
          <a:lnRef idx="2">
            <a:schemeClr val="dk1"/>
          </a:lnRef>
          <a:fillRef idx="0">
            <a:schemeClr val="dk1"/>
          </a:fillRef>
          <a:effectRef idx="1">
            <a:schemeClr val="dk1"/>
          </a:effectRef>
          <a:fontRef idx="minor">
            <a:schemeClr val="tx1"/>
          </a:fontRef>
        </p:style>
      </p:cxnSp>
      <p:sp>
        <p:nvSpPr>
          <p:cNvPr id="15" name="TextovéPole 14"/>
          <p:cNvSpPr txBox="1"/>
          <p:nvPr/>
        </p:nvSpPr>
        <p:spPr>
          <a:xfrm>
            <a:off x="283503" y="918808"/>
            <a:ext cx="2160240" cy="584775"/>
          </a:xfrm>
          <a:prstGeom prst="rect">
            <a:avLst/>
          </a:prstGeom>
          <a:noFill/>
        </p:spPr>
        <p:txBody>
          <a:bodyPr wrap="square" rtlCol="0">
            <a:spAutoFit/>
          </a:bodyPr>
          <a:lstStyle/>
          <a:p>
            <a:pPr algn="ctr"/>
            <a:r>
              <a:rPr lang="cs-CZ" sz="3200" b="1" dirty="0" smtClean="0">
                <a:solidFill>
                  <a:srgbClr val="FF0000"/>
                </a:solidFill>
              </a:rPr>
              <a:t>ZEMĚ</a:t>
            </a:r>
            <a:endParaRPr lang="cs-CZ" sz="3200" b="1" dirty="0">
              <a:solidFill>
                <a:srgbClr val="FF0000"/>
              </a:solidFill>
            </a:endParaRPr>
          </a:p>
        </p:txBody>
      </p:sp>
      <p:sp>
        <p:nvSpPr>
          <p:cNvPr id="16" name="TextovéPole 15"/>
          <p:cNvSpPr txBox="1"/>
          <p:nvPr/>
        </p:nvSpPr>
        <p:spPr>
          <a:xfrm>
            <a:off x="3137592" y="918807"/>
            <a:ext cx="2520280" cy="584775"/>
          </a:xfrm>
          <a:prstGeom prst="rect">
            <a:avLst/>
          </a:prstGeom>
          <a:noFill/>
        </p:spPr>
        <p:txBody>
          <a:bodyPr wrap="square" rtlCol="0">
            <a:spAutoFit/>
          </a:bodyPr>
          <a:lstStyle/>
          <a:p>
            <a:pPr algn="ctr"/>
            <a:r>
              <a:rPr lang="cs-CZ" sz="3200" b="1" dirty="0" smtClean="0">
                <a:solidFill>
                  <a:srgbClr val="FF0000"/>
                </a:solidFill>
              </a:rPr>
              <a:t>VODA</a:t>
            </a:r>
            <a:endParaRPr lang="cs-CZ" sz="3200" b="1" dirty="0">
              <a:solidFill>
                <a:srgbClr val="FF0000"/>
              </a:solidFill>
            </a:endParaRPr>
          </a:p>
        </p:txBody>
      </p:sp>
      <p:sp>
        <p:nvSpPr>
          <p:cNvPr id="17" name="TextovéPole 16"/>
          <p:cNvSpPr txBox="1"/>
          <p:nvPr/>
        </p:nvSpPr>
        <p:spPr>
          <a:xfrm>
            <a:off x="5796136" y="986371"/>
            <a:ext cx="2880320" cy="584775"/>
          </a:xfrm>
          <a:prstGeom prst="rect">
            <a:avLst/>
          </a:prstGeom>
          <a:noFill/>
        </p:spPr>
        <p:txBody>
          <a:bodyPr wrap="square" rtlCol="0">
            <a:spAutoFit/>
          </a:bodyPr>
          <a:lstStyle/>
          <a:p>
            <a:pPr algn="ctr"/>
            <a:r>
              <a:rPr lang="cs-CZ" sz="3200" b="1" dirty="0" smtClean="0">
                <a:solidFill>
                  <a:srgbClr val="FF0000"/>
                </a:solidFill>
              </a:rPr>
              <a:t>VZDUCH</a:t>
            </a:r>
            <a:endParaRPr lang="cs-CZ" sz="3200" b="1" dirty="0">
              <a:solidFill>
                <a:srgbClr val="FF0000"/>
              </a:solidFill>
            </a:endParaRPr>
          </a:p>
        </p:txBody>
      </p:sp>
      <p:cxnSp>
        <p:nvCxnSpPr>
          <p:cNvPr id="19" name="Přímá spojnice 18"/>
          <p:cNvCxnSpPr/>
          <p:nvPr/>
        </p:nvCxnSpPr>
        <p:spPr>
          <a:xfrm>
            <a:off x="14068" y="692696"/>
            <a:ext cx="0" cy="3940579"/>
          </a:xfrm>
          <a:prstGeom prst="line">
            <a:avLst/>
          </a:prstGeom>
        </p:spPr>
        <p:style>
          <a:lnRef idx="2">
            <a:schemeClr val="dk1"/>
          </a:lnRef>
          <a:fillRef idx="0">
            <a:schemeClr val="dk1"/>
          </a:fillRef>
          <a:effectRef idx="1">
            <a:schemeClr val="dk1"/>
          </a:effectRef>
          <a:fontRef idx="minor">
            <a:schemeClr val="tx1"/>
          </a:fontRef>
        </p:style>
      </p:cxnSp>
      <p:cxnSp>
        <p:nvCxnSpPr>
          <p:cNvPr id="25" name="Přímá spojnice 24"/>
          <p:cNvCxnSpPr/>
          <p:nvPr/>
        </p:nvCxnSpPr>
        <p:spPr>
          <a:xfrm>
            <a:off x="15977" y="4633275"/>
            <a:ext cx="9112046" cy="0"/>
          </a:xfrm>
          <a:prstGeom prst="line">
            <a:avLst/>
          </a:prstGeom>
        </p:spPr>
        <p:style>
          <a:lnRef idx="2">
            <a:schemeClr val="dk1"/>
          </a:lnRef>
          <a:fillRef idx="0">
            <a:schemeClr val="dk1"/>
          </a:fillRef>
          <a:effectRef idx="1">
            <a:schemeClr val="dk1"/>
          </a:effectRef>
          <a:fontRef idx="minor">
            <a:schemeClr val="tx1"/>
          </a:fontRef>
        </p:style>
      </p:cxnSp>
      <p:cxnSp>
        <p:nvCxnSpPr>
          <p:cNvPr id="1046" name="Přímá spojnice 1045"/>
          <p:cNvCxnSpPr/>
          <p:nvPr/>
        </p:nvCxnSpPr>
        <p:spPr>
          <a:xfrm>
            <a:off x="9112046" y="692696"/>
            <a:ext cx="0" cy="3940579"/>
          </a:xfrm>
          <a:prstGeom prst="line">
            <a:avLst/>
          </a:prstGeom>
        </p:spPr>
        <p:style>
          <a:lnRef idx="2">
            <a:schemeClr val="dk1"/>
          </a:lnRef>
          <a:fillRef idx="0">
            <a:schemeClr val="dk1"/>
          </a:fillRef>
          <a:effectRef idx="1">
            <a:schemeClr val="dk1"/>
          </a:effectRef>
          <a:fontRef idx="minor">
            <a:schemeClr val="tx1"/>
          </a:fontRef>
        </p:style>
      </p:cxnSp>
      <p:pic>
        <p:nvPicPr>
          <p:cNvPr id="1027" name="Picture 3" descr="C:\Users\pc\AppData\Local\Microsoft\Windows\Temporary Internet Files\Content.IE5\FIADX1C1\MP90039931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62213" y="4782859"/>
            <a:ext cx="1167706" cy="738419"/>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Program Files\Microsoft Office\MEDIA\CAGCAT10\j029215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14496" y="4763130"/>
            <a:ext cx="769467" cy="91302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7" descr="C:\Users\pc\AppData\Local\Microsoft\Windows\Temporary Internet Files\Content.IE5\FIADX1C1\MP90028926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8788" y="4724939"/>
            <a:ext cx="757033" cy="93472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8" descr="C:\Users\pc\AppData\Local\Microsoft\Windows\Temporary Internet Files\Content.IE5\WO654N5C\MP900422651[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21801" y="4699680"/>
            <a:ext cx="1321942" cy="84425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1" descr="C:\Users\pc\AppData\Local\Microsoft\Windows\Temporary Internet Files\Content.IE5\WO654N5C\MP900422654[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535916" y="4763130"/>
            <a:ext cx="1165349" cy="68176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6" descr="C:\Users\pc\AppData\Local\Microsoft\Windows\Temporary Internet Files\Content.IE5\8O6ICM2M\MC900056697[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02867" y="4782859"/>
            <a:ext cx="1200603" cy="67789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7" descr="C:\Users\pc\AppData\Local\Microsoft\Windows\Temporary Internet Files\Content.IE5\TXBLPJI1\MP900403465[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285615" y="5723176"/>
            <a:ext cx="720902" cy="90134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8" descr="C:\Users\pc\AppData\Local\Microsoft\Windows\Temporary Internet Files\Content.IE5\TXBLPJI1\MP900433146[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2210" y="5693153"/>
            <a:ext cx="1497462" cy="101122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9" descr="C:\Users\pc\AppData\Local\Microsoft\Windows\Temporary Internet Files\Content.IE5\TXBLPJI1\MC900398455[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1090" y="4782859"/>
            <a:ext cx="967430" cy="498635"/>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0" descr="C:\Users\pc\AppData\Local\Microsoft\Windows\Temporary Internet Files\Content.IE5\FIADX1C1\MC900441741[1].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251998" y="5896162"/>
            <a:ext cx="808211" cy="80821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1" descr="C:\Users\pc\AppData\Local\Microsoft\Windows\Temporary Internet Files\Content.IE5\TXBLPJI1\MC900441294[1].pn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323404" y="5846366"/>
            <a:ext cx="907802" cy="90780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2" descr="C:\Users\pc\AppData\Local\Microsoft\Windows\Temporary Internet Files\Content.IE5\WO654N5C\MM900395710[1].gif"/>
          <p:cNvPicPr>
            <a:picLocks noChangeAspect="1" noChangeArrowheads="1" noCrop="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4802867" y="8341068"/>
            <a:ext cx="686058" cy="583150"/>
          </a:xfrm>
          <a:prstGeom prst="rect">
            <a:avLst/>
          </a:prstGeom>
          <a:noFill/>
          <a:extLst>
            <a:ext uri="{909E8E84-426E-40DD-AFC4-6F175D3DCCD1}">
              <a14:hiddenFill xmlns:a14="http://schemas.microsoft.com/office/drawing/2010/main">
                <a:solidFill>
                  <a:srgbClr val="FFFFFF"/>
                </a:solidFill>
              </a14:hiddenFill>
            </a:ext>
          </a:extLst>
        </p:spPr>
      </p:pic>
      <p:pic>
        <p:nvPicPr>
          <p:cNvPr id="1047" name="Picture 23" descr="C:\Users\pc\AppData\Local\Microsoft\Windows\Temporary Internet Files\Content.IE5\FIADX1C1\MC900089378[1].wmf"/>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2507176" y="4747063"/>
            <a:ext cx="1048794" cy="749488"/>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C:\Users\pc\AppData\Local\Microsoft\Windows\Temporary Internet Files\Content.IE5\WO654N5C\MM900395710[2].gif"/>
          <p:cNvPicPr>
            <a:picLocks noChangeAspect="1" noChangeArrowheads="1" noCrop="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5012675" y="5793950"/>
            <a:ext cx="952500" cy="809625"/>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C:\Users\pc\AppData\Local\Microsoft\Windows\Temporary Internet Files\Content.IE5\FIADX1C1\MP900442499[1].jpg"/>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277995" y="5703812"/>
            <a:ext cx="1423270" cy="955576"/>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C:\Users\pc\AppData\Local\Microsoft\Windows\Temporary Internet Files\Content.IE5\8O6ICM2M\MC900440390[1].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1782772" y="5543933"/>
            <a:ext cx="1080591" cy="1080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3312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lstStyle/>
          <a:p>
            <a:pPr marL="0" indent="0">
              <a:buNone/>
            </a:pPr>
            <a:r>
              <a:rPr lang="cs-CZ" b="1" dirty="0"/>
              <a:t>Zdroje a </a:t>
            </a:r>
            <a:r>
              <a:rPr lang="cs-CZ" b="1" smtClean="0"/>
              <a:t>citace: </a:t>
            </a:r>
            <a:r>
              <a:rPr lang="cs-CZ" smtClean="0"/>
              <a:t>Microsoft </a:t>
            </a:r>
            <a:r>
              <a:rPr lang="cs-CZ" dirty="0"/>
              <a:t>Office - Klipart</a:t>
            </a:r>
          </a:p>
          <a:p>
            <a:pPr marL="0" indent="0">
              <a:buNone/>
            </a:pPr>
            <a:endParaRPr lang="cs-CZ" dirty="0"/>
          </a:p>
        </p:txBody>
      </p:sp>
    </p:spTree>
    <p:extLst>
      <p:ext uri="{BB962C8B-B14F-4D97-AF65-F5344CB8AC3E}">
        <p14:creationId xmlns:p14="http://schemas.microsoft.com/office/powerpoint/2010/main" val="362548911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288</TotalTime>
  <Words>229</Words>
  <Application>Microsoft Office PowerPoint</Application>
  <PresentationFormat>Předvádění na obrazovce (4:3)</PresentationFormat>
  <Paragraphs>38</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Dopravní prostředky VY_52_INOVACE_18 Číslo projektu: CZ.1.07/1.4.00/21.1101</vt:lpstr>
      <vt:lpstr>Prezentace aplikace PowerPoint</vt:lpstr>
      <vt:lpstr>Prezentace aplikace PowerPoint</vt:lpstr>
      <vt:lpstr>Prezentace aplikace PowerPoint</vt:lpstr>
      <vt:lpstr>Prezentace aplikace PowerPoint</vt:lpstr>
      <vt:lpstr>Rozděl dopravní prostředky.</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uzivatel</cp:lastModifiedBy>
  <cp:revision>8</cp:revision>
  <dcterms:created xsi:type="dcterms:W3CDTF">2011-09-27T15:25:31Z</dcterms:created>
  <dcterms:modified xsi:type="dcterms:W3CDTF">2013-01-23T21:02:01Z</dcterms:modified>
</cp:coreProperties>
</file>