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305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16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367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883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063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299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685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496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018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603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051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0AEA56-DC31-456E-A2B6-CB86ACDB48B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9D632-C6D1-4313-8C66-F3FE43C6E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268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Hlava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VY_52_INOVACE_19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813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3752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Žáci poznávají detailně části obličeje, přiřazují slova. Naučí se básničku, jednotlivé části těla ukazují na sobě. Nejprve pracují pomalu s  dopomocí, pak sami při zrychleném tempu. Umí ukázat jednotlivé části obličeje na sobě i na druhém člověku. Jednotlivé části obličeje umí správně pojmenovat, reagují na slovo „ukaž“. Pracují tužkou (rukopisné poznámky)       a přetahováním. Další pomůckou jsou </a:t>
            </a:r>
            <a:r>
              <a:rPr lang="cs-CZ" dirty="0" err="1" smtClean="0"/>
              <a:t>zalaminované</a:t>
            </a:r>
            <a:r>
              <a:rPr lang="cs-CZ" dirty="0" smtClean="0"/>
              <a:t> kartičky s částmi obličeje - žáci je přikládají na ploše na správná místa. Pracují také s polovinou obrázku - doplňují „slepá“ místa. Jednotlivé části obličeje umí pojmenovat i na obrázku na ploše.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 materiálem: </a:t>
            </a:r>
            <a:r>
              <a:rPr lang="cs-CZ" dirty="0" smtClean="0"/>
              <a:t>Zhruba 25 minut.</a:t>
            </a:r>
          </a:p>
          <a:p>
            <a:pPr marL="0" indent="0">
              <a:buNone/>
            </a:pPr>
            <a:r>
              <a:rPr lang="cs-CZ" b="1" dirty="0" smtClean="0"/>
              <a:t>Autor: </a:t>
            </a:r>
            <a:r>
              <a:rPr lang="cs-CZ" dirty="0" smtClean="0"/>
              <a:t>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2011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ADHD, autismus, MP.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Člověk a jeho svět.</a:t>
            </a:r>
          </a:p>
          <a:p>
            <a:pPr marL="0" indent="0">
              <a:buNone/>
            </a:pPr>
            <a:r>
              <a:rPr lang="cs-CZ" b="1" dirty="0" smtClean="0"/>
              <a:t>Druh učebního materiálu: </a:t>
            </a:r>
            <a:r>
              <a:rPr lang="cs-CZ" dirty="0" smtClean="0"/>
              <a:t>Interaktivní DUM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(s autismem, střední a těžká MR).</a:t>
            </a:r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ZŠ speciální, 1. stupeň, 1. období.</a:t>
            </a:r>
          </a:p>
          <a:p>
            <a:pPr marL="0" indent="0">
              <a:buNone/>
            </a:pPr>
            <a:r>
              <a:rPr lang="cs-CZ" b="1" smtClean="0"/>
              <a:t>Věková </a:t>
            </a:r>
            <a:r>
              <a:rPr lang="cs-CZ" b="1" dirty="0" smtClean="0"/>
              <a:t>skupina: </a:t>
            </a:r>
            <a:r>
              <a:rPr lang="cs-CZ" dirty="0" smtClean="0"/>
              <a:t>6 – 9 let.</a:t>
            </a:r>
          </a:p>
        </p:txBody>
      </p:sp>
    </p:spTree>
    <p:extLst>
      <p:ext uri="{BB962C8B-B14F-4D97-AF65-F5344CB8AC3E}">
        <p14:creationId xmlns:p14="http://schemas.microsoft.com/office/powerpoint/2010/main" val="117581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81881" y="548680"/>
            <a:ext cx="3098925" cy="5816977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Říkej a ukazuj.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Vlásky</a:t>
            </a:r>
            <a:r>
              <a:rPr lang="cs-CZ" sz="2400" b="1" dirty="0" smtClean="0"/>
              <a:t>, vlásky, vlas,</a:t>
            </a:r>
          </a:p>
          <a:p>
            <a:r>
              <a:rPr lang="cs-CZ" sz="2400" b="1" dirty="0" smtClean="0"/>
              <a:t> nemám na ně čas.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Čelo</a:t>
            </a:r>
            <a:r>
              <a:rPr lang="cs-CZ" sz="2400" b="1" dirty="0" smtClean="0"/>
              <a:t>, čelo, čílko,</a:t>
            </a:r>
          </a:p>
          <a:p>
            <a:r>
              <a:rPr lang="cs-CZ" sz="2400" b="1" dirty="0" smtClean="0"/>
              <a:t>šup tam násobilko!</a:t>
            </a:r>
          </a:p>
          <a:p>
            <a:r>
              <a:rPr lang="cs-CZ" sz="2400" b="1" dirty="0" smtClean="0"/>
              <a:t>Ouško, ouško, </a:t>
            </a:r>
            <a:r>
              <a:rPr lang="cs-CZ" sz="2800" b="1" dirty="0" smtClean="0">
                <a:solidFill>
                  <a:srgbClr val="FF0000"/>
                </a:solidFill>
              </a:rPr>
              <a:t>ucho</a:t>
            </a:r>
            <a:r>
              <a:rPr lang="cs-CZ" sz="2400" b="1" dirty="0" smtClean="0"/>
              <a:t>, </a:t>
            </a:r>
          </a:p>
          <a:p>
            <a:r>
              <a:rPr lang="cs-CZ" sz="2400" b="1" dirty="0" smtClean="0"/>
              <a:t>pojď sem, neposlucho!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Oči</a:t>
            </a:r>
            <a:r>
              <a:rPr lang="cs-CZ" sz="2400" b="1" dirty="0" smtClean="0"/>
              <a:t>, oči očka, </a:t>
            </a:r>
          </a:p>
          <a:p>
            <a:r>
              <a:rPr lang="cs-CZ" sz="2400" b="1" dirty="0" smtClean="0"/>
              <a:t>nejlíp vidí kočka.</a:t>
            </a:r>
          </a:p>
          <a:p>
            <a:r>
              <a:rPr lang="cs-CZ" sz="2400" b="1" dirty="0" smtClean="0"/>
              <a:t>Nosík, nosík, </a:t>
            </a:r>
            <a:r>
              <a:rPr lang="cs-CZ" sz="2800" b="1" dirty="0" smtClean="0">
                <a:solidFill>
                  <a:srgbClr val="FF0000"/>
                </a:solidFill>
              </a:rPr>
              <a:t>nos</a:t>
            </a:r>
            <a:r>
              <a:rPr lang="cs-CZ" sz="2400" b="1" dirty="0" smtClean="0"/>
              <a:t>,</a:t>
            </a:r>
          </a:p>
          <a:p>
            <a:r>
              <a:rPr lang="cs-CZ" sz="2400" b="1" dirty="0" smtClean="0"/>
              <a:t>na mrazu je bos.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Pusa</a:t>
            </a:r>
            <a:r>
              <a:rPr lang="cs-CZ" sz="2400" b="1" dirty="0" smtClean="0"/>
              <a:t>, zoubky, zub,</a:t>
            </a:r>
          </a:p>
          <a:p>
            <a:r>
              <a:rPr lang="cs-CZ" sz="2400" b="1" dirty="0" smtClean="0"/>
              <a:t>Všechno jsi mi </a:t>
            </a:r>
            <a:r>
              <a:rPr lang="cs-CZ" sz="2400" b="1" dirty="0" err="1" smtClean="0"/>
              <a:t>slup</a:t>
            </a:r>
            <a:r>
              <a:rPr lang="cs-CZ" sz="2400" b="1" dirty="0" smtClean="0"/>
              <a:t>´!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660232" y="274585"/>
            <a:ext cx="1052468" cy="6001643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VLASY 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ČELO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UCHO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OČI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NOS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PUSA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94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TXBLPJI1\MP90043873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94520"/>
            <a:ext cx="1181878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WO654N5C\MP9004095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1475656" cy="98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WO654N5C\MP9004308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81128"/>
            <a:ext cx="1432008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WO654N5C\MP9004422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691" y="4293096"/>
            <a:ext cx="1545636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8O6ICM2M\MC90044036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50980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prava 8"/>
          <p:cNvSpPr/>
          <p:nvPr/>
        </p:nvSpPr>
        <p:spPr>
          <a:xfrm>
            <a:off x="467544" y="4725144"/>
            <a:ext cx="720080" cy="72008"/>
          </a:xfrm>
          <a:prstGeom prst="rightArrow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4644008" y="3645024"/>
            <a:ext cx="144016" cy="1152128"/>
          </a:xfrm>
          <a:prstGeom prst="downArrow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427984" y="2348880"/>
            <a:ext cx="1152128" cy="45719"/>
          </a:xfrm>
          <a:prstGeom prst="rightArrow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7812360" y="3273774"/>
            <a:ext cx="72008" cy="1091330"/>
          </a:xfrm>
          <a:prstGeom prst="downArrow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51520" y="2996952"/>
            <a:ext cx="1080120" cy="45719"/>
          </a:xfrm>
          <a:prstGeom prst="rightArrow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683568" y="404664"/>
            <a:ext cx="4032448" cy="1728192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Vlásky, vlásky, vlas,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nemám na ně čas.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79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TXBLPJI1\MP900448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33980"/>
            <a:ext cx="205695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WO654N5C\MP9004304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149080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FIADX1C1\MP900422226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17032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8O6ICM2M\MP9004222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140579"/>
            <a:ext cx="1835696" cy="126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2915816" y="5085184"/>
            <a:ext cx="1836204" cy="21602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971600" y="3717032"/>
            <a:ext cx="216024" cy="184482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3473624" y="3501008"/>
            <a:ext cx="2250504" cy="27274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7452320" y="2564904"/>
            <a:ext cx="288032" cy="184201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1135982" y="404664"/>
            <a:ext cx="4588146" cy="1440160"/>
          </a:xfrm>
          <a:prstGeom prst="wedgeRoundRect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Čelo, čelo, čílko,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šup tam násobilko!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53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AppData\Local\Microsoft\Windows\Temporary Internet Files\Content.IE5\8O6ICM2M\MP9004021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2232248" cy="148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TXBLPJI1\MP9004276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97152"/>
            <a:ext cx="2017424" cy="152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WO654N5C\MP900409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16" y="5157192"/>
            <a:ext cx="134076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WO654N5C\MC9002381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653136"/>
            <a:ext cx="851382" cy="1304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FIADX1C1\MP9004316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613074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7524328" y="2492896"/>
            <a:ext cx="151247" cy="151216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5436096" y="3573016"/>
            <a:ext cx="144016" cy="198618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2267744" y="3248980"/>
            <a:ext cx="1715478" cy="13172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1143000" y="5733256"/>
            <a:ext cx="1412776" cy="45719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3635896" y="5305238"/>
            <a:ext cx="936104" cy="67978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ový popisek 9"/>
          <p:cNvSpPr/>
          <p:nvPr/>
        </p:nvSpPr>
        <p:spPr>
          <a:xfrm>
            <a:off x="1727684" y="692696"/>
            <a:ext cx="4572508" cy="1152128"/>
          </a:xfrm>
          <a:prstGeom prst="wedgeRoundRect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Ouško, ouško, ucho,</a:t>
            </a:r>
          </a:p>
          <a:p>
            <a:pPr algn="ctr"/>
            <a:r>
              <a:rPr lang="cs-CZ" sz="3200" b="1" dirty="0" smtClean="0"/>
              <a:t>pojď sem, neposlucho!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5913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AppData\Local\Microsoft\Windows\Temporary Internet Files\Content.IE5\FIADX1C1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88131" y="8005066"/>
            <a:ext cx="274120" cy="205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WO654N5C\MP9004486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491" y="5124354"/>
            <a:ext cx="2063583" cy="153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WO654N5C\MP9004093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81741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8O6ICM2M\MP9004052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75263"/>
            <a:ext cx="2153321" cy="123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FIADX1C1\MP9004230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24935"/>
            <a:ext cx="1638094" cy="163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WO654N5C\MP90040965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19" y="2929082"/>
            <a:ext cx="2808312" cy="187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Šipka doleva 14"/>
          <p:cNvSpPr/>
          <p:nvPr/>
        </p:nvSpPr>
        <p:spPr>
          <a:xfrm>
            <a:off x="3851920" y="5890498"/>
            <a:ext cx="2448272" cy="172531"/>
          </a:xfrm>
          <a:prstGeom prst="lef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6174790" y="4802754"/>
            <a:ext cx="1277530" cy="184134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8172400" y="4802753"/>
            <a:ext cx="792088" cy="184134"/>
          </a:xfrm>
          <a:prstGeom prst="lef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4716016" y="3429000"/>
            <a:ext cx="2520280" cy="288032"/>
          </a:xfrm>
          <a:prstGeom prst="lef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1763688" y="5589240"/>
            <a:ext cx="1368152" cy="144016"/>
          </a:xfrm>
          <a:prstGeom prst="lef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>
            <a:off x="1115616" y="1844824"/>
            <a:ext cx="216024" cy="1872208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2699792" y="3933056"/>
            <a:ext cx="1296144" cy="216024"/>
          </a:xfrm>
          <a:prstGeom prst="lef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683568" y="332656"/>
            <a:ext cx="4723506" cy="1008112"/>
          </a:xfrm>
          <a:prstGeom prst="wedgeRoundRectCallou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Oči, oči, očka,</a:t>
            </a:r>
          </a:p>
          <a:p>
            <a:pPr algn="ctr"/>
            <a:r>
              <a:rPr lang="cs-CZ" sz="3600" b="1" dirty="0" smtClean="0"/>
              <a:t>nejlíp vidí kočka.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5842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c\AppData\Local\Microsoft\Windows\Temporary Internet Files\Content.IE5\FIADX1C1\MP900403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86" y="4941168"/>
            <a:ext cx="201622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FIADX1C1\MP9004310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65003"/>
            <a:ext cx="2109524" cy="203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8O6ICM2M\MP9004327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157192"/>
            <a:ext cx="129614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WO654N5C\MP9004025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1872208" cy="163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923928" y="5877272"/>
            <a:ext cx="2016224" cy="216024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4114594" y="4221088"/>
            <a:ext cx="1825558" cy="161687"/>
          </a:xfrm>
          <a:prstGeom prst="lef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1187624" y="3933056"/>
            <a:ext cx="144016" cy="2052228"/>
          </a:xfrm>
          <a:prstGeom prst="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300192" y="3933056"/>
            <a:ext cx="1728192" cy="96540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ový popisek 7"/>
          <p:cNvSpPr/>
          <p:nvPr/>
        </p:nvSpPr>
        <p:spPr>
          <a:xfrm>
            <a:off x="395536" y="620688"/>
            <a:ext cx="4536504" cy="1440160"/>
          </a:xfrm>
          <a:prstGeom prst="wedgeRoundRectCallou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Nosík, nosík, nos</a:t>
            </a:r>
          </a:p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na mrazu je bos.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03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c\AppData\Local\Microsoft\Windows\Temporary Internet Files\Content.IE5\TXBLPJI1\MP900409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13176"/>
            <a:ext cx="237440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FIADX1C1\MP900178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941168"/>
            <a:ext cx="2367513" cy="158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c\AppData\Local\Microsoft\Windows\Temporary Internet Files\Content.IE5\WO654N5C\MP9004225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1604423" cy="1532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c\AppData\Local\Microsoft\Windows\Temporary Internet Files\Content.IE5\FIADX1C1\MP9004243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861048"/>
            <a:ext cx="1688200" cy="168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7452320" y="5549248"/>
            <a:ext cx="1296144" cy="183064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195736" y="5805264"/>
            <a:ext cx="1872208" cy="216024"/>
          </a:xfrm>
          <a:prstGeom prst="leftArrow">
            <a:avLst/>
          </a:prstGeom>
          <a:solidFill>
            <a:schemeClr val="accent5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971600" y="2564904"/>
            <a:ext cx="1728192" cy="144016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4499992" y="4581128"/>
            <a:ext cx="2592288" cy="124019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ový popisek 9"/>
          <p:cNvSpPr/>
          <p:nvPr/>
        </p:nvSpPr>
        <p:spPr>
          <a:xfrm>
            <a:off x="611560" y="557567"/>
            <a:ext cx="4824536" cy="1080120"/>
          </a:xfrm>
          <a:prstGeom prst="wedgeRoundRectCallou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Pusa, zoubky, zub,</a:t>
            </a:r>
          </a:p>
          <a:p>
            <a:pPr algn="ctr"/>
            <a:r>
              <a:rPr lang="cs-CZ" sz="3200" b="1" dirty="0" smtClean="0"/>
              <a:t>všechno jsi mi </a:t>
            </a:r>
            <a:r>
              <a:rPr lang="cs-CZ" sz="3200" b="1" dirty="0" err="1" smtClean="0"/>
              <a:t>slup</a:t>
            </a:r>
            <a:r>
              <a:rPr lang="cs-CZ" sz="3200" b="1" dirty="0" smtClean="0"/>
              <a:t>´!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388950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Pojmenuj části obličeje</a:t>
            </a:r>
            <a:r>
              <a:rPr lang="cs-CZ" sz="3600" b="1" dirty="0"/>
              <a:t>.</a:t>
            </a:r>
            <a:r>
              <a:rPr lang="cs-CZ" sz="3600" b="1" dirty="0" smtClean="0"/>
              <a:t> Přiřaď.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287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1297"/>
            <a:ext cx="4283546" cy="5820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50" name="Přímá spojnice se šipkou 1049"/>
          <p:cNvCxnSpPr/>
          <p:nvPr/>
        </p:nvCxnSpPr>
        <p:spPr>
          <a:xfrm flipH="1" flipV="1">
            <a:off x="5123761" y="5517232"/>
            <a:ext cx="1440160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54" name="Přímá spojnice se šipkou 1053"/>
          <p:cNvCxnSpPr/>
          <p:nvPr/>
        </p:nvCxnSpPr>
        <p:spPr>
          <a:xfrm flipH="1" flipV="1">
            <a:off x="4860034" y="4869161"/>
            <a:ext cx="4283966" cy="55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59" name="Přímá spojnice se šipkou 1058"/>
          <p:cNvCxnSpPr/>
          <p:nvPr/>
        </p:nvCxnSpPr>
        <p:spPr>
          <a:xfrm flipH="1">
            <a:off x="4860032" y="3805078"/>
            <a:ext cx="41044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1" name="Přímá spojnice se šipkou 1060"/>
          <p:cNvCxnSpPr/>
          <p:nvPr/>
        </p:nvCxnSpPr>
        <p:spPr>
          <a:xfrm>
            <a:off x="1259632" y="4293096"/>
            <a:ext cx="23042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3" name="Přímá spojnice se šipkou 1062"/>
          <p:cNvCxnSpPr/>
          <p:nvPr/>
        </p:nvCxnSpPr>
        <p:spPr>
          <a:xfrm>
            <a:off x="1259632" y="3212976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5" name="Přímá spojnice se šipkou 1064"/>
          <p:cNvCxnSpPr/>
          <p:nvPr/>
        </p:nvCxnSpPr>
        <p:spPr>
          <a:xfrm>
            <a:off x="1403648" y="1124744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7" name="Přímá spojnice se šipkou 1066"/>
          <p:cNvCxnSpPr/>
          <p:nvPr/>
        </p:nvCxnSpPr>
        <p:spPr>
          <a:xfrm flipH="1">
            <a:off x="5123761" y="2348880"/>
            <a:ext cx="402023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9" name="Přímá spojnice se šipkou 1068"/>
          <p:cNvCxnSpPr/>
          <p:nvPr/>
        </p:nvCxnSpPr>
        <p:spPr>
          <a:xfrm flipH="1" flipV="1">
            <a:off x="5359820" y="3068960"/>
            <a:ext cx="3409883" cy="148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73" name="Přímá spojnice se šipkou 1072"/>
          <p:cNvCxnSpPr/>
          <p:nvPr/>
        </p:nvCxnSpPr>
        <p:spPr>
          <a:xfrm>
            <a:off x="1043608" y="2564904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85" name="TextovéPole 1084"/>
          <p:cNvSpPr txBox="1"/>
          <p:nvPr/>
        </p:nvSpPr>
        <p:spPr>
          <a:xfrm>
            <a:off x="1259632" y="69269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VLASY</a:t>
            </a:r>
            <a:endParaRPr lang="cs-CZ" sz="2400" b="1" dirty="0"/>
          </a:p>
        </p:txBody>
      </p:sp>
      <p:sp>
        <p:nvSpPr>
          <p:cNvPr id="1087" name="TextovéPole 1086"/>
          <p:cNvSpPr txBox="1"/>
          <p:nvPr/>
        </p:nvSpPr>
        <p:spPr>
          <a:xfrm>
            <a:off x="1043608" y="209460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OBOČÍ</a:t>
            </a:r>
            <a:endParaRPr lang="cs-CZ" sz="2400" b="1" dirty="0"/>
          </a:p>
        </p:txBody>
      </p:sp>
      <p:sp>
        <p:nvSpPr>
          <p:cNvPr id="1089" name="TextovéPole 1088"/>
          <p:cNvSpPr txBox="1"/>
          <p:nvPr/>
        </p:nvSpPr>
        <p:spPr>
          <a:xfrm>
            <a:off x="1259632" y="285293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UŠI</a:t>
            </a:r>
            <a:endParaRPr lang="cs-CZ" sz="2400" b="1" dirty="0"/>
          </a:p>
        </p:txBody>
      </p:sp>
      <p:sp>
        <p:nvSpPr>
          <p:cNvPr id="1090" name="TextovéPole 1089"/>
          <p:cNvSpPr txBox="1"/>
          <p:nvPr/>
        </p:nvSpPr>
        <p:spPr>
          <a:xfrm>
            <a:off x="1259632" y="393305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TVÁŘE</a:t>
            </a:r>
            <a:endParaRPr lang="cs-CZ" sz="2400" b="1" dirty="0"/>
          </a:p>
        </p:txBody>
      </p:sp>
      <p:sp>
        <p:nvSpPr>
          <p:cNvPr id="1091" name="TextovéPole 1090"/>
          <p:cNvSpPr txBox="1"/>
          <p:nvPr/>
        </p:nvSpPr>
        <p:spPr>
          <a:xfrm>
            <a:off x="6588225" y="6021288"/>
            <a:ext cx="18722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BRADA</a:t>
            </a:r>
            <a:endParaRPr lang="cs-CZ" sz="2400" b="1" dirty="0"/>
          </a:p>
        </p:txBody>
      </p:sp>
      <p:sp>
        <p:nvSpPr>
          <p:cNvPr id="1093" name="TextovéPole 1092"/>
          <p:cNvSpPr txBox="1"/>
          <p:nvPr/>
        </p:nvSpPr>
        <p:spPr>
          <a:xfrm>
            <a:off x="6839322" y="4425502"/>
            <a:ext cx="1468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PUSA</a:t>
            </a:r>
            <a:endParaRPr lang="cs-CZ" sz="2400" b="1" dirty="0"/>
          </a:p>
        </p:txBody>
      </p:sp>
      <p:cxnSp>
        <p:nvCxnSpPr>
          <p:cNvPr id="1097" name="Přímá spojnice se šipkou 1096"/>
          <p:cNvCxnSpPr/>
          <p:nvPr/>
        </p:nvCxnSpPr>
        <p:spPr>
          <a:xfrm flipV="1">
            <a:off x="1403648" y="4581128"/>
            <a:ext cx="3293901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99" name="TextovéPole 1098"/>
          <p:cNvSpPr txBox="1"/>
          <p:nvPr/>
        </p:nvSpPr>
        <p:spPr>
          <a:xfrm>
            <a:off x="251520" y="5733256"/>
            <a:ext cx="19082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ZUBY</a:t>
            </a:r>
            <a:endParaRPr lang="cs-CZ" sz="2400" b="1" dirty="0"/>
          </a:p>
        </p:txBody>
      </p:sp>
      <p:sp>
        <p:nvSpPr>
          <p:cNvPr id="1101" name="TextovéPole 1100"/>
          <p:cNvSpPr txBox="1"/>
          <p:nvPr/>
        </p:nvSpPr>
        <p:spPr>
          <a:xfrm>
            <a:off x="6860561" y="3343413"/>
            <a:ext cx="1909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NOS</a:t>
            </a:r>
            <a:endParaRPr lang="cs-CZ" sz="2400" b="1" dirty="0"/>
          </a:p>
        </p:txBody>
      </p:sp>
      <p:sp>
        <p:nvSpPr>
          <p:cNvPr id="1103" name="TextovéPole 1102"/>
          <p:cNvSpPr txBox="1"/>
          <p:nvPr/>
        </p:nvSpPr>
        <p:spPr>
          <a:xfrm>
            <a:off x="6839322" y="2564904"/>
            <a:ext cx="139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OČI</a:t>
            </a:r>
            <a:endParaRPr lang="cs-CZ" sz="2400" b="1" dirty="0"/>
          </a:p>
        </p:txBody>
      </p:sp>
      <p:sp>
        <p:nvSpPr>
          <p:cNvPr id="1105" name="TextovéPole 1104"/>
          <p:cNvSpPr txBox="1"/>
          <p:nvPr/>
        </p:nvSpPr>
        <p:spPr>
          <a:xfrm>
            <a:off x="6912260" y="1916832"/>
            <a:ext cx="18574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ČELO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2965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3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375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Hlava VY_52_INOVACE_19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Pojmenuj části obličeje. Přiřaď.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9</cp:revision>
  <dcterms:created xsi:type="dcterms:W3CDTF">2011-09-29T14:12:14Z</dcterms:created>
  <dcterms:modified xsi:type="dcterms:W3CDTF">2013-01-27T20:56:04Z</dcterms:modified>
</cp:coreProperties>
</file>