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753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735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086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523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685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078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454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062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034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3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486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807C3-2C5E-4F41-917F-811DA05ADA6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12F973-FE07-45E8-A3FF-BB9D6D840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246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12" Type="http://schemas.openxmlformats.org/officeDocument/2006/relationships/image" Target="../media/image27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jpeg"/><Relationship Id="rId5" Type="http://schemas.openxmlformats.org/officeDocument/2006/relationships/image" Target="../media/image20.wmf"/><Relationship Id="rId10" Type="http://schemas.openxmlformats.org/officeDocument/2006/relationships/image" Target="../media/image25.jpeg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13" Type="http://schemas.openxmlformats.org/officeDocument/2006/relationships/image" Target="../media/image12.jpeg"/><Relationship Id="rId3" Type="http://schemas.openxmlformats.org/officeDocument/2006/relationships/image" Target="../media/image28.jpeg"/><Relationship Id="rId7" Type="http://schemas.openxmlformats.org/officeDocument/2006/relationships/image" Target="../media/image7.wmf"/><Relationship Id="rId12" Type="http://schemas.openxmlformats.org/officeDocument/2006/relationships/image" Target="../media/image20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32.wmf"/><Relationship Id="rId5" Type="http://schemas.openxmlformats.org/officeDocument/2006/relationships/image" Target="../media/image30.jpeg"/><Relationship Id="rId10" Type="http://schemas.openxmlformats.org/officeDocument/2006/relationships/image" Target="../media/image19.wmf"/><Relationship Id="rId4" Type="http://schemas.openxmlformats.org/officeDocument/2006/relationships/image" Target="../media/image29.jpeg"/><Relationship Id="rId9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Zvířata domácí a volně žijící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VY_52_INOVACE_10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/>
              <a:t>Člověk a jeho svět</a:t>
            </a:r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910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Anotace: </a:t>
            </a:r>
            <a:r>
              <a:rPr lang="cs-CZ" dirty="0" smtClean="0"/>
              <a:t>Žáci poznávají jednotlivá zvířata. Reagují na slovo „ukaž“.       K názvu přiřazují správné zvíře buď přetahováním nebo tužkou v rámci rukopisných poznámek. Učitel vysvětlí pojmy „domácí a volně žijící zvíře“ pomocí obrázků. Žáci pak rozhodují, zda zvířata žijí volně              v přírodě nebo zda jsou domácí. Všechna zvířata umí pojmenovat. Třídí zvířata na skupiny - volně žijící, domácí. Žáci vypráví o tom, zda někdy  uvedená zvířata viděli. K tomuto materiálu ještě existují </a:t>
            </a:r>
            <a:r>
              <a:rPr lang="cs-CZ" dirty="0" err="1" smtClean="0"/>
              <a:t>zalaminované</a:t>
            </a:r>
            <a:r>
              <a:rPr lang="cs-CZ" dirty="0" smtClean="0"/>
              <a:t> obrázky zvířat, se kterými žáci dále pracují - třídí je na skupiny, kompletují z nastříhaných částí.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Podzim 2011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/>
              <a:t>Člověk a jeho svět.</a:t>
            </a:r>
          </a:p>
          <a:p>
            <a:pPr marL="0" indent="0">
              <a:buNone/>
            </a:pPr>
            <a:r>
              <a:rPr lang="cs-CZ" b="1" dirty="0"/>
              <a:t>Druh učebního materiálu:</a:t>
            </a:r>
            <a:r>
              <a:rPr lang="cs-CZ" dirty="0"/>
              <a:t> Interaktivní </a:t>
            </a:r>
            <a:r>
              <a:rPr lang="cs-CZ" dirty="0" smtClean="0"/>
              <a:t>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</a:t>
            </a:r>
            <a:r>
              <a:rPr lang="cs-CZ" dirty="0"/>
              <a:t>autismem, střední až těžkou MR).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speciální, 1.stupeň, 1. období</a:t>
            </a:r>
            <a:r>
              <a:rPr lang="cs-CZ" b="1" dirty="0"/>
              <a:t>.</a:t>
            </a:r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/>
              <a:t>6 </a:t>
            </a:r>
            <a:r>
              <a:rPr lang="cs-CZ" dirty="0" smtClean="0"/>
              <a:t>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139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1061188" y="908720"/>
            <a:ext cx="2071674" cy="1224136"/>
          </a:xfrm>
          <a:prstGeom prst="flowChartAlternateProcess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1041184" y="3068960"/>
            <a:ext cx="2071674" cy="1224136"/>
          </a:xfrm>
          <a:prstGeom prst="flowChartAlternateProcess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1063180" y="5445224"/>
            <a:ext cx="2071674" cy="1224136"/>
          </a:xfrm>
          <a:prstGeom prst="flowChartAlternateProcess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4493709" y="5386414"/>
            <a:ext cx="2071674" cy="1224136"/>
          </a:xfrm>
          <a:prstGeom prst="flowChartAlternateProcess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4458555" y="3041113"/>
            <a:ext cx="2071674" cy="1224136"/>
          </a:xfrm>
          <a:prstGeom prst="flowChartAlternateProcess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alternativní postup 21"/>
          <p:cNvSpPr/>
          <p:nvPr/>
        </p:nvSpPr>
        <p:spPr>
          <a:xfrm>
            <a:off x="4458555" y="908720"/>
            <a:ext cx="2071674" cy="1224136"/>
          </a:xfrm>
          <a:prstGeom prst="flowChartAlternateProcess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3491880" y="117460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KRÁVA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79512" y="599848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PES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51520" y="1174609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KŮŇ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79512" y="3429000"/>
            <a:ext cx="861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LIŠKA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491880" y="34290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KOČKA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35896" y="5998482"/>
            <a:ext cx="822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ŽÁBA</a:t>
            </a:r>
            <a:endParaRPr lang="cs-CZ" b="1" dirty="0"/>
          </a:p>
        </p:txBody>
      </p:sp>
      <p:pic>
        <p:nvPicPr>
          <p:cNvPr id="23" name="Picture 52" descr="C:\Users\pc\AppData\Local\Microsoft\Windows\Temporary Internet Files\Content.IE5\PPR7GSCJ\MP9004386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7002" y="148038"/>
            <a:ext cx="909493" cy="137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3" descr="C:\Users\pc\AppData\Local\Microsoft\Windows\Temporary Internet Files\Content.IE5\MRORR9OH\MC90043625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777" y="196398"/>
            <a:ext cx="1276029" cy="127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4" descr="C:\Users\pc\AppData\Local\Microsoft\Windows\Temporary Internet Files\Content.IE5\PPR7GSCJ\MP9004016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7792" y="1844824"/>
            <a:ext cx="1642893" cy="98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1" descr="C:\Users\pc\AppData\Local\Microsoft\Windows\Temporary Internet Files\Content.IE5\F2W37FB5\MP9001813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601" y="3041112"/>
            <a:ext cx="1634228" cy="1126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2" descr="C:\Users\pc\AppData\Local\Microsoft\Windows\Temporary Internet Files\Content.IE5\PPR7GSCJ\MP9004015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271" y="4265249"/>
            <a:ext cx="1626557" cy="108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3" descr="C:\Users\pc\AppData\Local\Microsoft\Windows\Temporary Internet Files\Content.IE5\PPR7GSCJ\MC9004413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242" y="5445224"/>
            <a:ext cx="1504945" cy="108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08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Domácí zvířata </a:t>
            </a:r>
            <a:r>
              <a:rPr lang="cs-CZ" b="1" dirty="0" smtClean="0"/>
              <a:t>jsou ta, která chováme na dvoře, ve stáji nebo doma. Člověk se o ně každodenně a pravidelně stará. Jsou to například: Kráva, koza, prase, kůň, husa, kachna, slepice, krůta, ovce, kočka, pes.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52" descr="C:\Users\pc\AppData\Local\Microsoft\Windows\Temporary Internet Files\Content.IE5\PPR7GSCJ\MP9004386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6255" y="3329887"/>
            <a:ext cx="777558" cy="117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4" descr="C:\Users\pc\AppData\Local\Microsoft\Windows\Temporary Internet Files\Content.IE5\PPR7GSCJ\MP900401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51415"/>
            <a:ext cx="1501378" cy="899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1" descr="C:\Users\pc\AppData\Local\Microsoft\Windows\Temporary Internet Files\Content.IE5\F2W37FB5\MP9001813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58375"/>
            <a:ext cx="1440160" cy="99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2" descr="C:\Users\pc\AppData\Local\Microsoft\Windows\Temporary Internet Files\Content.IE5\F2W37FB5\MP9001805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869664"/>
            <a:ext cx="909419" cy="108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5" descr="C:\Users\pc\AppData\Local\Microsoft\Windows\Temporary Internet Files\Content.IE5\PPR7GSCJ\MP900431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035247"/>
            <a:ext cx="1368152" cy="908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6" descr="C:\Users\pc\AppData\Local\Microsoft\Windows\Temporary Internet Files\Content.IE5\U61DHQA8\MP90040711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267" y="5197934"/>
            <a:ext cx="1169494" cy="116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7" descr="C:\Users\pc\AppData\Local\Microsoft\Windows\Temporary Internet Files\Content.IE5\MRORR9OH\MP90042658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9951" y="5077253"/>
            <a:ext cx="1240057" cy="848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8" descr="C:\Users\pc\AppData\Local\Microsoft\Windows\Temporary Internet Files\Content.IE5\PPR7GSCJ\MP90017890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034" y="5369024"/>
            <a:ext cx="1440160" cy="952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9" descr="C:\Users\pc\AppData\Local\Microsoft\Windows\Temporary Internet Files\Content.IE5\MRORR9OH\MP90042765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126406"/>
            <a:ext cx="1266395" cy="920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48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Volně žijící zvířata 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jsou ta, která žijí v přírodě. Člověk se o ně stará velmi málo nebo se o </a:t>
            </a:r>
            <a:r>
              <a:rPr lang="cs-CZ" b="1" dirty="0" smtClean="0"/>
              <a:t>ně nestará vůbec. Jsou to například: Srnec, jelen, jezevec, liška, žába, mravenec, divoká kachna, divoké prase, lasice, vydra, labuť, bažant, sova, datel.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" name="Picture 62" descr="C:\Users\pc\AppData\Local\Microsoft\Windows\Temporary Internet Files\Content.IE5\PPR7GSCJ\MP9004015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807575"/>
            <a:ext cx="1174870" cy="627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7" descr="C:\Users\pc\AppData\Local\Microsoft\Windows\Temporary Internet Files\Content.IE5\U61DHQA8\MC900332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24376"/>
            <a:ext cx="1179886" cy="89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8" descr="C:\Users\pc\AppData\Local\Microsoft\Windows\Temporary Internet Files\Content.IE5\PPR7GSCJ\MC9003469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7546" y="3945947"/>
            <a:ext cx="1024790" cy="676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4" descr="C:\Users\pc\AppData\Local\Microsoft\Windows\Temporary Internet Files\Content.IE5\F2W37FB5\MC9003324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376308"/>
            <a:ext cx="1368152" cy="133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1" descr="C:\Users\pc\AppData\Local\Microsoft\Windows\Temporary Internet Files\Content.IE5\U61DHQA8\MC9004380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305" y="4437112"/>
            <a:ext cx="697230" cy="697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2" descr="C:\Users\pc\AppData\Local\Microsoft\Windows\Temporary Internet Files\Content.IE5\U61DHQA8\MC9003469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893176"/>
            <a:ext cx="1439010" cy="989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3" descr="C:\Users\pc\AppData\Local\Microsoft\Windows\Temporary Internet Files\Content.IE5\F2W37FB5\MC9003379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87796"/>
            <a:ext cx="1296144" cy="890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4" descr="C:\Users\pc\AppData\Local\Microsoft\Windows\Temporary Internet Files\Content.IE5\MRORR9OH\MC90032448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001" y="3606020"/>
            <a:ext cx="1278196" cy="86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5" descr="C:\Users\pc\AppData\Local\Microsoft\Windows\Temporary Internet Files\Content.IE5\PPR7GSCJ\MP90040651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43233"/>
            <a:ext cx="1017612" cy="125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7" descr="C:\Users\pc\AppData\Local\Microsoft\Windows\Temporary Internet Files\Content.IE5\PPR7GSCJ\MP90040518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470" y="4831431"/>
            <a:ext cx="1154429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8" descr="C:\Users\pc\AppData\Local\Microsoft\Windows\Temporary Internet Files\Content.IE5\U61DHQA8\MC90033239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9372" y="3818419"/>
            <a:ext cx="1005376" cy="1237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69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Rozděl volně žijící a domácí zvířata. Správně je pojmenuj.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22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76470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1412776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488274" y="764704"/>
            <a:ext cx="0" cy="40324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95536" y="980728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DOMÁCÍ ZVÍŘATA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1003524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VOLNĚ ŽIJÍCÍ ZVÍŘATA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0" y="4797152"/>
            <a:ext cx="91336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0" name="Picture 53" descr="C:\Users\pc\AppData\Local\Microsoft\Windows\Temporary Internet Files\Content.IE5\MRORR9OH\MC9004362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97" y="4993680"/>
            <a:ext cx="1017151" cy="101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2" descr="C:\Users\pc\AppData\Local\Microsoft\Windows\Temporary Internet Files\Content.IE5\PPR7GSCJ\MP9004386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4925" y="4916280"/>
            <a:ext cx="720080" cy="108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4" descr="C:\Users\pc\AppData\Local\Microsoft\Windows\Temporary Internet Files\Content.IE5\PPR7GSCJ\MP9004016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964" y="4998637"/>
            <a:ext cx="1153801" cy="69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1" descr="C:\Users\pc\AppData\Local\Microsoft\Windows\Temporary Internet Files\Content.IE5\F2W37FB5\MP9001813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159" y="6039522"/>
            <a:ext cx="1009785" cy="696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2" descr="C:\Users\pc\AppData\Local\Microsoft\Windows\Temporary Internet Files\Content.IE5\PPR7GSCJ\MP9004015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466" y="6108461"/>
            <a:ext cx="1174870" cy="627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3" descr="C:\Users\pc\AppData\Local\Microsoft\Windows\Temporary Internet Files\Content.IE5\PPR7GSCJ\MC9004413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265" y="5928398"/>
            <a:ext cx="1064630" cy="765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6" descr="C:\Users\pc\AppData\Local\Microsoft\Windows\Temporary Internet Files\Content.IE5\PPR7GSCJ\MC9003244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617" y="4993680"/>
            <a:ext cx="611734" cy="90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7" descr="C:\Users\pc\AppData\Local\Microsoft\Windows\Temporary Internet Files\Content.IE5\U61DHQA8\MC9003323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998637"/>
            <a:ext cx="989151" cy="748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8" descr="C:\Users\pc\AppData\Local\Microsoft\Windows\Temporary Internet Files\Content.IE5\PPR7GSCJ\MC90034698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16" y="6108461"/>
            <a:ext cx="1024790" cy="676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2" descr="C:\Users\pc\AppData\Local\Microsoft\Windows\Temporary Internet Files\Content.IE5\PPR7GSCJ\MC90031907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358" y="4902561"/>
            <a:ext cx="812445" cy="908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74" descr="C:\Users\pc\AppData\Local\Microsoft\Windows\Temporary Internet Files\Content.IE5\F2W37FB5\MC90033240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816997"/>
            <a:ext cx="1015252" cy="98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5" descr="C:\Users\pc\AppData\Local\Microsoft\Windows\Temporary Internet Files\Content.IE5\PPR7GSCJ\MP90043179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993680"/>
            <a:ext cx="1368152" cy="908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64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 smtClean="0"/>
              <a:t>citace: </a:t>
            </a:r>
            <a:r>
              <a:rPr lang="cs-CZ"/>
              <a:t>Microsoft Office - Klipart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627784" y="2348880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7688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350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Zvířata domácí a volně žijící VY_52_INOVACE_10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Rozděl volně žijící a domácí zvířata. Správně je pojmenuj.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6</cp:revision>
  <dcterms:created xsi:type="dcterms:W3CDTF">2011-09-09T12:01:42Z</dcterms:created>
  <dcterms:modified xsi:type="dcterms:W3CDTF">2013-01-23T20:58:14Z</dcterms:modified>
</cp:coreProperties>
</file>