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2" d="100"/>
          <a:sy n="72" d="100"/>
        </p:scale>
        <p:origin x="-1242" y="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D68CB9-A9FE-4FC0-9F8A-889A31FF49DF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BB6F8-495C-40BD-B099-0CF818B3E4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96307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D68CB9-A9FE-4FC0-9F8A-889A31FF49DF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BB6F8-495C-40BD-B099-0CF818B3E4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71702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D68CB9-A9FE-4FC0-9F8A-889A31FF49DF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BB6F8-495C-40BD-B099-0CF818B3E4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04991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D68CB9-A9FE-4FC0-9F8A-889A31FF49DF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BB6F8-495C-40BD-B099-0CF818B3E4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73899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D68CB9-A9FE-4FC0-9F8A-889A31FF49DF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BB6F8-495C-40BD-B099-0CF818B3E4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83919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D68CB9-A9FE-4FC0-9F8A-889A31FF49DF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BB6F8-495C-40BD-B099-0CF818B3E4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46420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D68CB9-A9FE-4FC0-9F8A-889A31FF49DF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BB6F8-495C-40BD-B099-0CF818B3E4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0422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D68CB9-A9FE-4FC0-9F8A-889A31FF49DF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BB6F8-495C-40BD-B099-0CF818B3E4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63615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D68CB9-A9FE-4FC0-9F8A-889A31FF49DF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BB6F8-495C-40BD-B099-0CF818B3E4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02743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D68CB9-A9FE-4FC0-9F8A-889A31FF49DF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BB6F8-495C-40BD-B099-0CF818B3E4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24644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D68CB9-A9FE-4FC0-9F8A-889A31FF49DF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0BB6F8-495C-40BD-B099-0CF818B3E4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87707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D68CB9-A9FE-4FC0-9F8A-889A31FF49DF}" type="datetimeFigureOut">
              <a:rPr lang="cs-CZ" smtClean="0"/>
              <a:pPr/>
              <a:t>23.1.2013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0BB6F8-495C-40BD-B099-0CF818B3E4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21971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13" Type="http://schemas.openxmlformats.org/officeDocument/2006/relationships/image" Target="../media/image18.jpeg"/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12" Type="http://schemas.openxmlformats.org/officeDocument/2006/relationships/image" Target="../media/image17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11" Type="http://schemas.openxmlformats.org/officeDocument/2006/relationships/image" Target="../media/image16.jpeg"/><Relationship Id="rId5" Type="http://schemas.openxmlformats.org/officeDocument/2006/relationships/image" Target="../media/image10.jpeg"/><Relationship Id="rId10" Type="http://schemas.openxmlformats.org/officeDocument/2006/relationships/image" Target="../media/image15.jpeg"/><Relationship Id="rId4" Type="http://schemas.openxmlformats.org/officeDocument/2006/relationships/image" Target="../media/image9.jpeg"/><Relationship Id="rId9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jpeg"/><Relationship Id="rId3" Type="http://schemas.openxmlformats.org/officeDocument/2006/relationships/image" Target="../media/image20.jpeg"/><Relationship Id="rId7" Type="http://schemas.openxmlformats.org/officeDocument/2006/relationships/image" Target="../media/image24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3.jpeg"/><Relationship Id="rId5" Type="http://schemas.openxmlformats.org/officeDocument/2006/relationships/image" Target="../media/image22.jpeg"/><Relationship Id="rId4" Type="http://schemas.openxmlformats.org/officeDocument/2006/relationships/image" Target="../media/image21.jpeg"/><Relationship Id="rId9" Type="http://schemas.openxmlformats.org/officeDocument/2006/relationships/image" Target="../media/image2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wmf"/><Relationship Id="rId7" Type="http://schemas.openxmlformats.org/officeDocument/2006/relationships/image" Target="../media/image32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jpeg"/><Relationship Id="rId5" Type="http://schemas.openxmlformats.org/officeDocument/2006/relationships/image" Target="../media/image30.jpeg"/><Relationship Id="rId4" Type="http://schemas.openxmlformats.org/officeDocument/2006/relationships/image" Target="../media/image29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jpeg"/><Relationship Id="rId3" Type="http://schemas.openxmlformats.org/officeDocument/2006/relationships/image" Target="../media/image34.jpeg"/><Relationship Id="rId7" Type="http://schemas.openxmlformats.org/officeDocument/2006/relationships/image" Target="../media/image38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7.jpeg"/><Relationship Id="rId5" Type="http://schemas.openxmlformats.org/officeDocument/2006/relationships/image" Target="../media/image36.jpeg"/><Relationship Id="rId4" Type="http://schemas.openxmlformats.org/officeDocument/2006/relationships/image" Target="../media/image3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jpeg"/><Relationship Id="rId5" Type="http://schemas.openxmlformats.org/officeDocument/2006/relationships/image" Target="../media/image39.jpeg"/><Relationship Id="rId4" Type="http://schemas.openxmlformats.org/officeDocument/2006/relationships/image" Target="../media/image28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2.jpeg"/><Relationship Id="rId5" Type="http://schemas.openxmlformats.org/officeDocument/2006/relationships/image" Target="../media/image41.jpeg"/><Relationship Id="rId4" Type="http://schemas.openxmlformats.org/officeDocument/2006/relationships/image" Target="../media/image21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cs/lipovina-linde-l%C3%ADpa-zimn%C3%AD-linde-10724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cs/banky-zbytek-sed%C4%9Bt-%C3%BAtuln%C3%BD-s%C3%ADdlo-62586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Listnaté stromy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VY_52_INOVACE_23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3100" dirty="0"/>
              <a:t>Číslo projektu: CZ.1.07/1.4.00/21.1101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/>
              <a:t>Sada </a:t>
            </a:r>
            <a:r>
              <a:rPr lang="cs-CZ" smtClean="0"/>
              <a:t>2</a:t>
            </a:r>
            <a:endParaRPr lang="cs-CZ" dirty="0"/>
          </a:p>
          <a:p>
            <a:r>
              <a:rPr lang="cs-CZ" dirty="0"/>
              <a:t>Člověk a jeho svět</a:t>
            </a:r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32656"/>
            <a:ext cx="6984641" cy="15277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95763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Anotace: </a:t>
            </a:r>
            <a:r>
              <a:rPr lang="cs-CZ" dirty="0" smtClean="0"/>
              <a:t>Žáci  se naučí rozdělovat stromy na jehličnaté a listnaté. Listnaté stromy podrobně poznávají. K obrázkům přiřazují jednotlivé stromy pomocí tužky (rukopisné poznámky) nebo přetahováním, dále řadí ke slovům obrázky. Ze slabik skládají názvy stromů podle barevné nápovědy. V další vyučovací hodině následuje přírodovědná vycházka do parku, kde se žáci učí poznávat naučené stromy v reálu.</a:t>
            </a:r>
          </a:p>
          <a:p>
            <a:pPr marL="0" indent="0">
              <a:buNone/>
            </a:pPr>
            <a:r>
              <a:rPr lang="cs-CZ" b="1" dirty="0" smtClean="0"/>
              <a:t>Doba trvání práce s tímto materiálem: </a:t>
            </a:r>
            <a:r>
              <a:rPr lang="cs-CZ" dirty="0" smtClean="0"/>
              <a:t>1 vyučovací hodina</a:t>
            </a:r>
          </a:p>
          <a:p>
            <a:pPr marL="0" indent="0">
              <a:buNone/>
            </a:pPr>
            <a:r>
              <a:rPr lang="cs-CZ" b="1" dirty="0" smtClean="0"/>
              <a:t>Autor</a:t>
            </a:r>
            <a:r>
              <a:rPr lang="cs-CZ" b="1" dirty="0"/>
              <a:t>:</a:t>
            </a:r>
            <a:r>
              <a:rPr lang="cs-CZ" dirty="0"/>
              <a:t> Daniela </a:t>
            </a:r>
            <a:r>
              <a:rPr lang="cs-CZ" dirty="0" err="1"/>
              <a:t>Tájková</a:t>
            </a:r>
            <a:endParaRPr lang="cs-CZ" dirty="0"/>
          </a:p>
          <a:p>
            <a:pPr marL="0" indent="0">
              <a:buNone/>
            </a:pPr>
            <a:r>
              <a:rPr lang="cs-CZ" b="1" dirty="0"/>
              <a:t>Datum </a:t>
            </a:r>
            <a:r>
              <a:rPr lang="cs-CZ" b="1" dirty="0" smtClean="0"/>
              <a:t>vytvoření: </a:t>
            </a:r>
            <a:r>
              <a:rPr lang="cs-CZ" dirty="0" smtClean="0"/>
              <a:t>Podzim 2011</a:t>
            </a:r>
          </a:p>
          <a:p>
            <a:pPr marL="0" indent="0">
              <a:buNone/>
            </a:pPr>
            <a:r>
              <a:rPr lang="cs-CZ" b="1" dirty="0" smtClean="0"/>
              <a:t>Speciální </a:t>
            </a:r>
            <a:r>
              <a:rPr lang="cs-CZ" b="1" dirty="0"/>
              <a:t>vzdělávací potřeby: </a:t>
            </a:r>
            <a:r>
              <a:rPr lang="cs-CZ" dirty="0"/>
              <a:t>ADHD, autismus, MP.</a:t>
            </a:r>
          </a:p>
          <a:p>
            <a:pPr marL="0" indent="0">
              <a:buNone/>
            </a:pPr>
            <a:r>
              <a:rPr lang="cs-CZ" b="1" dirty="0"/>
              <a:t>Vzdělávací obor: </a:t>
            </a:r>
            <a:r>
              <a:rPr lang="cs-CZ" dirty="0"/>
              <a:t>Člověk a jeho svět.</a:t>
            </a:r>
          </a:p>
          <a:p>
            <a:pPr marL="0" indent="0">
              <a:buNone/>
            </a:pPr>
            <a:r>
              <a:rPr lang="cs-CZ" b="1" dirty="0"/>
              <a:t>Druh učebního materiálu:</a:t>
            </a:r>
            <a:r>
              <a:rPr lang="cs-CZ" dirty="0"/>
              <a:t> Interaktivní </a:t>
            </a:r>
            <a:r>
              <a:rPr lang="cs-CZ" dirty="0" smtClean="0"/>
              <a:t>DUM</a:t>
            </a:r>
          </a:p>
          <a:p>
            <a:pPr marL="0" indent="0">
              <a:buNone/>
            </a:pPr>
            <a:r>
              <a:rPr lang="cs-CZ" b="1" dirty="0" smtClean="0"/>
              <a:t>Inovace: </a:t>
            </a:r>
            <a:r>
              <a:rPr lang="cs-CZ" dirty="0" smtClean="0"/>
              <a:t>Rukopisné poznámky v rámci nového softwaru Microsoft 2010</a:t>
            </a:r>
            <a:endParaRPr lang="cs-CZ" dirty="0"/>
          </a:p>
          <a:p>
            <a:pPr marL="0" indent="0">
              <a:buNone/>
            </a:pPr>
            <a:r>
              <a:rPr lang="cs-CZ" b="1" dirty="0" smtClean="0"/>
              <a:t>Cílová </a:t>
            </a:r>
            <a:r>
              <a:rPr lang="cs-CZ" b="1" dirty="0"/>
              <a:t>skupina: </a:t>
            </a:r>
            <a:r>
              <a:rPr lang="cs-CZ" dirty="0" smtClean="0"/>
              <a:t>Žák (s </a:t>
            </a:r>
            <a:r>
              <a:rPr lang="cs-CZ" dirty="0"/>
              <a:t>autismem, střední až těžkou MR).</a:t>
            </a:r>
          </a:p>
          <a:p>
            <a:pPr marL="0" indent="0">
              <a:buNone/>
            </a:pPr>
            <a:r>
              <a:rPr lang="cs-CZ" b="1" dirty="0"/>
              <a:t>Stupeň a typ vzdělávání: </a:t>
            </a:r>
            <a:r>
              <a:rPr lang="cs-CZ" dirty="0"/>
              <a:t>ZŠ speciální, 1.stupeň, 1. období.</a:t>
            </a:r>
          </a:p>
          <a:p>
            <a:pPr marL="0" indent="0">
              <a:buNone/>
            </a:pPr>
            <a:r>
              <a:rPr lang="cs-CZ" b="1" dirty="0"/>
              <a:t>Věková skupina: </a:t>
            </a:r>
            <a:r>
              <a:rPr lang="cs-CZ" dirty="0"/>
              <a:t>6 </a:t>
            </a:r>
            <a:r>
              <a:rPr lang="cs-CZ" dirty="0" smtClean="0"/>
              <a:t>– 9 let</a:t>
            </a:r>
            <a:r>
              <a:rPr lang="cs-CZ" dirty="0"/>
              <a:t>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39692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15616" y="692696"/>
            <a:ext cx="5395067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Jehličnaté a listnaté stromy</a:t>
            </a:r>
          </a:p>
          <a:p>
            <a:endParaRPr lang="cs-CZ" sz="3600" b="1" dirty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                  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69706" y="2794135"/>
            <a:ext cx="16725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Jehličnaté</a:t>
            </a:r>
            <a:endParaRPr lang="cs-CZ" sz="2800" b="1" dirty="0"/>
          </a:p>
        </p:txBody>
      </p:sp>
      <p:sp>
        <p:nvSpPr>
          <p:cNvPr id="23" name="Vodorovný svitek 22"/>
          <p:cNvSpPr/>
          <p:nvPr/>
        </p:nvSpPr>
        <p:spPr>
          <a:xfrm>
            <a:off x="396708" y="2794135"/>
            <a:ext cx="2304256" cy="1008112"/>
          </a:xfrm>
          <a:prstGeom prst="horizontalScroll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7030A0"/>
                </a:solidFill>
              </a:rPr>
              <a:t>LISTNATÉ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24" name="Vodorovný svitek 23"/>
          <p:cNvSpPr/>
          <p:nvPr/>
        </p:nvSpPr>
        <p:spPr>
          <a:xfrm>
            <a:off x="5384776" y="2708920"/>
            <a:ext cx="2304256" cy="1008112"/>
          </a:xfrm>
          <a:prstGeom prst="horizontalScroll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7030A0"/>
                </a:solidFill>
              </a:rPr>
              <a:t>JEHLIČNATÉ</a:t>
            </a:r>
            <a:endParaRPr lang="cs-CZ" sz="2800" b="1" dirty="0">
              <a:solidFill>
                <a:srgbClr val="7030A0"/>
              </a:solidFill>
            </a:endParaRPr>
          </a:p>
        </p:txBody>
      </p:sp>
      <p:cxnSp>
        <p:nvCxnSpPr>
          <p:cNvPr id="28" name="Přímá spojnice se šipkou 27"/>
          <p:cNvCxnSpPr/>
          <p:nvPr/>
        </p:nvCxnSpPr>
        <p:spPr>
          <a:xfrm flipH="1">
            <a:off x="1405993" y="2276872"/>
            <a:ext cx="2589943" cy="43204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>
            <a:off x="3995936" y="2276872"/>
            <a:ext cx="2232248" cy="43204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31" name="Šipka dolů 30"/>
          <p:cNvSpPr/>
          <p:nvPr/>
        </p:nvSpPr>
        <p:spPr>
          <a:xfrm>
            <a:off x="1187624" y="3717032"/>
            <a:ext cx="648072" cy="720080"/>
          </a:xfrm>
          <a:prstGeom prst="downArrow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Šipka dolů 31"/>
          <p:cNvSpPr/>
          <p:nvPr/>
        </p:nvSpPr>
        <p:spPr>
          <a:xfrm>
            <a:off x="6186647" y="3645024"/>
            <a:ext cx="648072" cy="720080"/>
          </a:xfrm>
          <a:prstGeom prst="downArrow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287654" y="4434052"/>
            <a:ext cx="3708282" cy="1947276"/>
          </a:xfrm>
          <a:prstGeom prst="rect">
            <a:avLst/>
          </a:prstGeom>
          <a:solidFill>
            <a:srgbClr val="F5F79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Mají listy, které na podzim opadávají. Patří sem například bříza, javor, buk, dub, jírovec, lípa a další.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34" name="Obdélník 33"/>
          <p:cNvSpPr/>
          <p:nvPr/>
        </p:nvSpPr>
        <p:spPr>
          <a:xfrm>
            <a:off x="4860032" y="4437112"/>
            <a:ext cx="3744416" cy="1832538"/>
          </a:xfrm>
          <a:prstGeom prst="rect">
            <a:avLst/>
          </a:prstGeom>
          <a:solidFill>
            <a:srgbClr val="F5F79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Mají místo listů jehličí, které neopadává (kromě</a:t>
            </a:r>
          </a:p>
          <a:p>
            <a:r>
              <a:rPr lang="cs-CZ" sz="2400" b="1" dirty="0" smtClean="0">
                <a:solidFill>
                  <a:schemeClr val="tx1"/>
                </a:solidFill>
              </a:rPr>
              <a:t>modřínu). Patří sem například borovice, smrk, jedle, modřín.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5" name="Obdélník 34"/>
          <p:cNvSpPr/>
          <p:nvPr/>
        </p:nvSpPr>
        <p:spPr>
          <a:xfrm>
            <a:off x="1907704" y="1700808"/>
            <a:ext cx="3816424" cy="576064"/>
          </a:xfrm>
          <a:prstGeom prst="rect">
            <a:avLst/>
          </a:prstGeom>
          <a:solidFill>
            <a:srgbClr val="F5F79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</a:rPr>
              <a:t>Stromy dělíme na:</a:t>
            </a:r>
            <a:endParaRPr lang="cs-CZ" sz="36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2606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87624" y="764704"/>
            <a:ext cx="448654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1.LISTNATÉ STROMY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6240" y="2297849"/>
            <a:ext cx="7722435" cy="1200329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9900"/>
                </a:solidFill>
              </a:rPr>
              <a:t>MAJÍ LISTY, KTERÉ SE  VŽDY  NA PODZIM ZBARVÍ DO ŽLUTA,</a:t>
            </a:r>
          </a:p>
          <a:p>
            <a:r>
              <a:rPr lang="cs-CZ" sz="2400" b="1" dirty="0" smtClean="0">
                <a:solidFill>
                  <a:srgbClr val="009900"/>
                </a:solidFill>
              </a:rPr>
              <a:t>DO ČERVENA A PAK OPADÁVAJÍ. NAJDEME JE V LESE,</a:t>
            </a:r>
          </a:p>
          <a:p>
            <a:r>
              <a:rPr lang="cs-CZ" sz="2400" b="1" dirty="0" smtClean="0">
                <a:solidFill>
                  <a:srgbClr val="009900"/>
                </a:solidFill>
              </a:rPr>
              <a:t>NA OKRAJÍCH LESA A NA STRÁNÍCH.</a:t>
            </a:r>
            <a:endParaRPr lang="cs-CZ" sz="2400" b="1" dirty="0">
              <a:solidFill>
                <a:srgbClr val="0099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67544" y="4485627"/>
            <a:ext cx="7356822" cy="830997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009900"/>
                </a:solidFill>
              </a:rPr>
              <a:t>K LISTNATÝM STROMŮM PATŘÍ JAVOR, DUB, BUK, BŘÍZA,</a:t>
            </a:r>
            <a:endParaRPr lang="cs-CZ" dirty="0" smtClean="0">
              <a:solidFill>
                <a:srgbClr val="009900"/>
              </a:solidFill>
            </a:endParaRPr>
          </a:p>
          <a:p>
            <a:r>
              <a:rPr lang="cs-CZ" sz="2400" b="1" dirty="0" smtClean="0">
                <a:solidFill>
                  <a:srgbClr val="009900"/>
                </a:solidFill>
              </a:rPr>
              <a:t>JÍROVEC,HABR,LÍPA A DALŠÍ.</a:t>
            </a:r>
            <a:endParaRPr lang="cs-CZ" sz="2400" b="1" dirty="0">
              <a:solidFill>
                <a:srgbClr val="009900"/>
              </a:solidFill>
            </a:endParaRPr>
          </a:p>
        </p:txBody>
      </p:sp>
      <p:cxnSp>
        <p:nvCxnSpPr>
          <p:cNvPr id="31" name="Přímá spojnice 30"/>
          <p:cNvCxnSpPr/>
          <p:nvPr/>
        </p:nvCxnSpPr>
        <p:spPr>
          <a:xfrm>
            <a:off x="396240" y="2297849"/>
            <a:ext cx="7722435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8118675" y="2297849"/>
            <a:ext cx="0" cy="1200329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396240" y="2297849"/>
            <a:ext cx="0" cy="1200329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396240" y="3498178"/>
            <a:ext cx="7722435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467544" y="4485627"/>
            <a:ext cx="7356822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467544" y="5316624"/>
            <a:ext cx="7356822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7824366" y="4485627"/>
            <a:ext cx="0" cy="830997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467544" y="4485627"/>
            <a:ext cx="0" cy="830997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60" name="Zahnutá šipka doleva 59"/>
          <p:cNvSpPr/>
          <p:nvPr/>
        </p:nvSpPr>
        <p:spPr>
          <a:xfrm>
            <a:off x="7452319" y="1052736"/>
            <a:ext cx="847171" cy="2232248"/>
          </a:xfrm>
          <a:prstGeom prst="curvedLeftArrow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1" name="Zahnutá šipka doprava 60"/>
          <p:cNvSpPr/>
          <p:nvPr/>
        </p:nvSpPr>
        <p:spPr>
          <a:xfrm>
            <a:off x="107504" y="1268760"/>
            <a:ext cx="1187624" cy="3384376"/>
          </a:xfrm>
          <a:prstGeom prst="curvedRightArrow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71099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dorovný svitek 3"/>
          <p:cNvSpPr/>
          <p:nvPr/>
        </p:nvSpPr>
        <p:spPr>
          <a:xfrm>
            <a:off x="2555776" y="548680"/>
            <a:ext cx="2160240" cy="936104"/>
          </a:xfrm>
          <a:prstGeom prst="horizontalScroll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LÍPA</a:t>
            </a:r>
            <a:endParaRPr lang="cs-CZ" sz="4800" b="1" dirty="0">
              <a:solidFill>
                <a:schemeClr val="tx1"/>
              </a:solidFill>
            </a:endParaRPr>
          </a:p>
        </p:txBody>
      </p:sp>
      <p:pic>
        <p:nvPicPr>
          <p:cNvPr id="5122" name="Picture 2" descr="C:\Users\pc\Desktop\lipovina-61823_15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8300" y="2348880"/>
            <a:ext cx="1525748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pc\Desktop\lipovina-10715_15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861048"/>
            <a:ext cx="2088232" cy="1854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pc\Desktop\lipovina-10720_150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016732"/>
            <a:ext cx="2232248" cy="1836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pc\Desktop\lipovina-10609_150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32648" y="3861048"/>
            <a:ext cx="2107703" cy="1854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8" name="Picture 8" descr="C:\Users\pc\AppData\Local\Microsoft\Windows\Temporary Internet Files\Content.IE5\FIADX1C1\MC90005312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426" y="1395413"/>
            <a:ext cx="1740076" cy="1601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315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dorovný svitek 3"/>
          <p:cNvSpPr/>
          <p:nvPr/>
        </p:nvSpPr>
        <p:spPr>
          <a:xfrm>
            <a:off x="3635896" y="455696"/>
            <a:ext cx="2232248" cy="1152128"/>
          </a:xfrm>
          <a:prstGeom prst="horizontalScroll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JAVOR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70293" y="616261"/>
            <a:ext cx="203600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JAVOR</a:t>
            </a:r>
            <a:endParaRPr lang="cs-CZ" sz="5400" b="1" dirty="0"/>
          </a:p>
        </p:txBody>
      </p:sp>
      <p:pic>
        <p:nvPicPr>
          <p:cNvPr id="8" name="Picture 2" descr="C:\Users\pc\AppData\Local\Microsoft\Windows\Temporary Internet Files\Content.IE5\PPR7GSCJ\MP900411770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71" y="1179"/>
            <a:ext cx="1586320" cy="1699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Users\pc\AppData\Local\Microsoft\Windows\Temporary Internet Files\Content.IE5\TXBLPJI1\MP90040752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484584"/>
            <a:ext cx="1553692" cy="14690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Users\pc\AppData\Local\Microsoft\Windows\Temporary Internet Files\Content.IE5\U61DHQA8\MP90042776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420" y="3484584"/>
            <a:ext cx="1971342" cy="1575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c\Desktop\crotch-61809_150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1762" y="5525097"/>
            <a:ext cx="1787217" cy="1334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pc\Desktop\maple-55811_150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616261"/>
            <a:ext cx="1551842" cy="1372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pc\Desktop\maple-1741_150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072991"/>
            <a:ext cx="1788790" cy="1411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pc\Desktop\maple-7185_150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7476" y="3751450"/>
            <a:ext cx="2133704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pc\Desktop\maple-fruit-7190_150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6032" y="1988840"/>
            <a:ext cx="1724980" cy="12879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c\AppData\Local\Microsoft\Windows\Temporary Internet Files\Content.IE5\FIADX1C1\MP900438913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7950" y="5607352"/>
            <a:ext cx="1686458" cy="1132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c\AppData\Local\Microsoft\Windows\Temporary Internet Files\Content.IE5\F2W37FB5\MP900411771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5532" y="649231"/>
            <a:ext cx="1597591" cy="2278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9" descr="C:\Users\pc\AppData\Local\Microsoft\Windows\Temporary Internet Files\Content.IE5\PPR7GSCJ\MP900403476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5911" y="5121241"/>
            <a:ext cx="1296577" cy="1621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0" descr="C:\Users\pc\AppData\Local\Microsoft\Windows\Temporary Internet Files\Content.IE5\WO654N5C\MP900406898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5156442"/>
            <a:ext cx="1369328" cy="1711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869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dorovný svitek 3"/>
          <p:cNvSpPr/>
          <p:nvPr/>
        </p:nvSpPr>
        <p:spPr>
          <a:xfrm>
            <a:off x="2799962" y="260648"/>
            <a:ext cx="2448272" cy="1296144"/>
          </a:xfrm>
          <a:prstGeom prst="horizontalScroll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BUB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51481" y="400888"/>
            <a:ext cx="160332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DUB</a:t>
            </a:r>
            <a:endParaRPr lang="cs-CZ" sz="6000" b="1" dirty="0"/>
          </a:p>
        </p:txBody>
      </p:sp>
      <p:pic>
        <p:nvPicPr>
          <p:cNvPr id="8" name="Picture 8" descr="C:\Users\pc\AppData\Local\Microsoft\Windows\Temporary Internet Files\Content.IE5\PPR7GSCJ\MP90040081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1422" y="692696"/>
            <a:ext cx="1930267" cy="2413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pc\Desktop\black-acorn-60812_15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806627"/>
            <a:ext cx="1728192" cy="1614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c\Desktop\spring-55325_150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2852936"/>
            <a:ext cx="1758491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c\Desktop\tree-56012_150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0248" y="3429000"/>
            <a:ext cx="1603325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c\Desktop\acorns-57305_150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4805" y="4639972"/>
            <a:ext cx="1830256" cy="1788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c\Desktop\red-oak-61975_150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2893" y="4938793"/>
            <a:ext cx="1642148" cy="15055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pc\Desktop\oak-10493_150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08800" y="4044398"/>
            <a:ext cx="1584176" cy="2012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1481" y="1953369"/>
            <a:ext cx="1967508" cy="14756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37905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dorovný svitek 3"/>
          <p:cNvSpPr/>
          <p:nvPr/>
        </p:nvSpPr>
        <p:spPr>
          <a:xfrm>
            <a:off x="2699792" y="476672"/>
            <a:ext cx="2232248" cy="1152128"/>
          </a:xfrm>
          <a:prstGeom prst="horizontalScroll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BŘÍZB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869150" y="591071"/>
            <a:ext cx="189353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BŘÍZA</a:t>
            </a:r>
            <a:endParaRPr lang="cs-CZ" sz="5400" b="1" dirty="0"/>
          </a:p>
        </p:txBody>
      </p:sp>
      <p:pic>
        <p:nvPicPr>
          <p:cNvPr id="6" name="Picture 3" descr="C:\Users\pc\AppData\Local\Microsoft\Windows\Temporary Internet Files\Content.IE5\WO654N5C\MP90043379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628800"/>
            <a:ext cx="2088232" cy="24576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pc\AppData\Local\Microsoft\Windows\Temporary Internet Files\Content.IE5\TXBLPJI1\MC90012334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7280" y="476672"/>
            <a:ext cx="2016224" cy="16621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c\Desktop\branch-16009_150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486922"/>
            <a:ext cx="1368152" cy="1909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pc\Desktop\birch-58595_150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3001" y="1857516"/>
            <a:ext cx="1519039" cy="20002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2" descr="C:\Users\pc\AppData\Local\Microsoft\Windows\Temporary Internet Files\Content.IE5\FIADX1C1\MP90042527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486922"/>
            <a:ext cx="1502895" cy="2253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pc\AppData\Local\Microsoft\Windows\Temporary Internet Files\Content.IE5\U61DHQA8\MP900406900[2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6501" y="2492896"/>
            <a:ext cx="2113130" cy="1690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5517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pc\Desktop\bank-62586_150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916832"/>
            <a:ext cx="1584176" cy="1860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pc\Desktop\ordinary-rosskastanie-55829_15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7146" y="4005064"/>
            <a:ext cx="1644774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pc\Desktop\chestnut-60383_150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4840171"/>
            <a:ext cx="1794495" cy="1642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pc\Desktop\chestnut-60346_150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2852936"/>
            <a:ext cx="1709743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pc\Desktop\bud-6233_150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938" y="1988840"/>
            <a:ext cx="2148830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5" name="Picture 9" descr="C:\Users\pc\Desktop\ordinary-rosskastanie-55833_150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077072"/>
            <a:ext cx="1656184" cy="1671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Vodorovný svitek 3"/>
          <p:cNvSpPr/>
          <p:nvPr/>
        </p:nvSpPr>
        <p:spPr>
          <a:xfrm>
            <a:off x="2051720" y="268976"/>
            <a:ext cx="3168352" cy="1512168"/>
          </a:xfrm>
          <a:prstGeom prst="horizontalScroll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JÍROVEC</a:t>
            </a:r>
          </a:p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(KAŠTAN)</a:t>
            </a:r>
            <a:endParaRPr lang="cs-CZ" sz="4000" b="1" dirty="0">
              <a:solidFill>
                <a:schemeClr val="tx1"/>
              </a:solidFill>
            </a:endParaRPr>
          </a:p>
        </p:txBody>
      </p:sp>
      <p:pic>
        <p:nvPicPr>
          <p:cNvPr id="4106" name="Picture 10" descr="C:\Users\pc\Desktop\chestnut-60481_150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943" y="5157192"/>
            <a:ext cx="1667594" cy="1498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9770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957392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899592" y="908720"/>
            <a:ext cx="30746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Najdi správný obrázek: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Zaoblený obdélníkový popisek 4"/>
          <p:cNvSpPr/>
          <p:nvPr/>
        </p:nvSpPr>
        <p:spPr>
          <a:xfrm>
            <a:off x="424428" y="1702120"/>
            <a:ext cx="1872208" cy="720080"/>
          </a:xfrm>
          <a:prstGeom prst="wedgeRoundRectCallou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70C0"/>
                </a:solidFill>
              </a:rPr>
              <a:t>lípa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6" name="Zaoblený obdélníkový popisek 5"/>
          <p:cNvSpPr/>
          <p:nvPr/>
        </p:nvSpPr>
        <p:spPr>
          <a:xfrm>
            <a:off x="6480041" y="1196752"/>
            <a:ext cx="1872208" cy="720080"/>
          </a:xfrm>
          <a:prstGeom prst="wedgeRoundRectCallou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70C0"/>
                </a:solidFill>
              </a:rPr>
              <a:t>dub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8" name="Zaoblený obdélníkový popisek 7"/>
          <p:cNvSpPr/>
          <p:nvPr/>
        </p:nvSpPr>
        <p:spPr>
          <a:xfrm>
            <a:off x="5364088" y="3573016"/>
            <a:ext cx="1872208" cy="720080"/>
          </a:xfrm>
          <a:prstGeom prst="wedgeRoundRectCallou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70C0"/>
                </a:solidFill>
              </a:rPr>
              <a:t>jírovec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9" name="Zaoblený obdélníkový popisek 8"/>
          <p:cNvSpPr/>
          <p:nvPr/>
        </p:nvSpPr>
        <p:spPr>
          <a:xfrm>
            <a:off x="1043608" y="3501008"/>
            <a:ext cx="1872208" cy="720080"/>
          </a:xfrm>
          <a:prstGeom prst="wedgeRoundRectCallou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70C0"/>
                </a:solidFill>
              </a:rPr>
              <a:t>javor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10" name="Zaoblený obdélníkový popisek 9"/>
          <p:cNvSpPr/>
          <p:nvPr/>
        </p:nvSpPr>
        <p:spPr>
          <a:xfrm>
            <a:off x="3631963" y="1844824"/>
            <a:ext cx="1872208" cy="720080"/>
          </a:xfrm>
          <a:prstGeom prst="wedgeRoundRectCallou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0070C0"/>
                </a:solidFill>
              </a:rPr>
              <a:t>bříza</a:t>
            </a:r>
            <a:endParaRPr lang="cs-CZ" sz="3200" b="1" dirty="0">
              <a:solidFill>
                <a:srgbClr val="0070C0"/>
              </a:solidFill>
            </a:endParaRPr>
          </a:p>
        </p:txBody>
      </p:sp>
      <p:pic>
        <p:nvPicPr>
          <p:cNvPr id="12" name="Picture 2" descr="C:\Users\pc\AppData\Local\Microsoft\Windows\Temporary Internet Files\Content.IE5\PPR7GSCJ\MP900411770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965" y="5445224"/>
            <a:ext cx="1292699" cy="1225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5" descr="C:\Users\pc\Desktop\acorns-57305_15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445224"/>
            <a:ext cx="1477401" cy="1292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C:\Users\pc\AppData\Local\Microsoft\Windows\Temporary Internet Files\Content.IE5\TXBLPJI1\MC90012334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5362897"/>
            <a:ext cx="1422158" cy="1287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10" descr="C:\Users\pc\Desktop\chestnut-60481_150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8746" y="5664031"/>
            <a:ext cx="1331977" cy="1022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pc\Desktop\lipovina-61823_150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5517232"/>
            <a:ext cx="1440160" cy="1132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7706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539552" y="548680"/>
            <a:ext cx="21305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Přiřaď správně:</a:t>
            </a:r>
            <a:endParaRPr lang="cs-CZ" sz="2400" b="1" u="sng" dirty="0"/>
          </a:p>
        </p:txBody>
      </p:sp>
      <p:sp>
        <p:nvSpPr>
          <p:cNvPr id="6" name="Vodorovný svitek 5"/>
          <p:cNvSpPr/>
          <p:nvPr/>
        </p:nvSpPr>
        <p:spPr>
          <a:xfrm>
            <a:off x="467544" y="1340768"/>
            <a:ext cx="1143000" cy="745240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javor</a:t>
            </a:r>
            <a:endParaRPr lang="cs-CZ" sz="2400" b="1" dirty="0"/>
          </a:p>
        </p:txBody>
      </p:sp>
      <p:sp>
        <p:nvSpPr>
          <p:cNvPr id="7" name="Vodorovný svitek 6"/>
          <p:cNvSpPr/>
          <p:nvPr/>
        </p:nvSpPr>
        <p:spPr>
          <a:xfrm>
            <a:off x="2776364" y="2668327"/>
            <a:ext cx="1143000" cy="745240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lípa</a:t>
            </a:r>
            <a:endParaRPr lang="cs-CZ" sz="2400" b="1" dirty="0"/>
          </a:p>
        </p:txBody>
      </p:sp>
      <p:sp>
        <p:nvSpPr>
          <p:cNvPr id="8" name="Vodorovný svitek 7"/>
          <p:cNvSpPr/>
          <p:nvPr/>
        </p:nvSpPr>
        <p:spPr>
          <a:xfrm>
            <a:off x="971600" y="3929894"/>
            <a:ext cx="1143000" cy="745240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dub</a:t>
            </a:r>
            <a:endParaRPr lang="cs-CZ" sz="2400" b="1" dirty="0"/>
          </a:p>
        </p:txBody>
      </p:sp>
      <p:sp>
        <p:nvSpPr>
          <p:cNvPr id="9" name="Vodorovný svitek 8"/>
          <p:cNvSpPr/>
          <p:nvPr/>
        </p:nvSpPr>
        <p:spPr>
          <a:xfrm>
            <a:off x="5220072" y="4302224"/>
            <a:ext cx="1143000" cy="745240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jírovec</a:t>
            </a:r>
            <a:endParaRPr lang="cs-CZ" sz="2000" b="1" dirty="0"/>
          </a:p>
        </p:txBody>
      </p:sp>
      <p:sp>
        <p:nvSpPr>
          <p:cNvPr id="10" name="Vodorovný svitek 9"/>
          <p:cNvSpPr/>
          <p:nvPr/>
        </p:nvSpPr>
        <p:spPr>
          <a:xfrm>
            <a:off x="5076056" y="928100"/>
            <a:ext cx="1143000" cy="745240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bříza</a:t>
            </a:r>
            <a:endParaRPr lang="cs-CZ" sz="2400" b="1" dirty="0"/>
          </a:p>
        </p:txBody>
      </p:sp>
      <p:cxnSp>
        <p:nvCxnSpPr>
          <p:cNvPr id="13" name="Přímá spojnice se šipkou 12"/>
          <p:cNvCxnSpPr/>
          <p:nvPr/>
        </p:nvCxnSpPr>
        <p:spPr>
          <a:xfrm>
            <a:off x="1610544" y="1844824"/>
            <a:ext cx="173732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6012160" y="1556792"/>
            <a:ext cx="2232248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6363072" y="4941168"/>
            <a:ext cx="209736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3707904" y="3284984"/>
            <a:ext cx="237626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1907704" y="4581128"/>
            <a:ext cx="201166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pic>
        <p:nvPicPr>
          <p:cNvPr id="22" name="Picture 7" descr="C:\Users\pc\Desktop\lipovina-10609_15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920" y="5589240"/>
            <a:ext cx="1155879" cy="1016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12" descr="C:\Users\pc\Desktop\maple-1741_15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8075" y="5502116"/>
            <a:ext cx="1042975" cy="1108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3" descr="C:\Users\pc\Desktop\spring-55325_150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2687" y="5548794"/>
            <a:ext cx="1370434" cy="1097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5" descr="C:\Users\pc\AppData\Local\Microsoft\Windows\Temporary Internet Files\Content.IE5\FIADX1C1\MP90043377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4692" y="5408000"/>
            <a:ext cx="1244989" cy="1202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4" descr="C:\Users\pc\Desktop\chestnut-60345_150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5451268"/>
            <a:ext cx="1470896" cy="1206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32999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lačítko akce: Vlastní 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3568" y="764704"/>
            <a:ext cx="6397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solidFill>
                  <a:srgbClr val="FF0000"/>
                </a:solidFill>
              </a:rPr>
              <a:t>Sestav ze slabik správně názvy listnatých stromů:</a:t>
            </a:r>
            <a:endParaRPr lang="cs-CZ" sz="2400" b="1" u="sng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93438" y="1544832"/>
            <a:ext cx="74821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</a:rPr>
              <a:t>JA</a:t>
            </a:r>
            <a:endParaRPr lang="cs-CZ" sz="4800" b="1" dirty="0">
              <a:solidFill>
                <a:srgbClr val="00B0F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932040" y="1649727"/>
            <a:ext cx="129952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F0"/>
                </a:solidFill>
              </a:rPr>
              <a:t>VOR</a:t>
            </a:r>
            <a:endParaRPr lang="cs-CZ" sz="4800" b="1" dirty="0">
              <a:solidFill>
                <a:srgbClr val="00B0F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18264" y="1552164"/>
            <a:ext cx="60785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50"/>
                </a:solidFill>
              </a:rPr>
              <a:t>LÍ</a:t>
            </a:r>
            <a:endParaRPr lang="cs-CZ" sz="4800" b="1" dirty="0">
              <a:solidFill>
                <a:srgbClr val="00B05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16216" y="1649727"/>
            <a:ext cx="84337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00B050"/>
                </a:solidFill>
              </a:rPr>
              <a:t>PA</a:t>
            </a:r>
            <a:endParaRPr lang="cs-CZ" sz="4800" b="1" dirty="0">
              <a:solidFill>
                <a:srgbClr val="00B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300866" y="2502185"/>
            <a:ext cx="103906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BŘÍ</a:t>
            </a:r>
            <a:endParaRPr lang="cs-CZ" sz="4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555776" y="1628800"/>
            <a:ext cx="84888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</a:rPr>
              <a:t>ZA</a:t>
            </a:r>
            <a:endParaRPr lang="cs-CZ" sz="4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606515" y="2521121"/>
            <a:ext cx="55175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JÍ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524328" y="1649727"/>
            <a:ext cx="94166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RO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677319" y="1607987"/>
            <a:ext cx="116467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7030A0"/>
                </a:solidFill>
              </a:rPr>
              <a:t>VEC</a:t>
            </a:r>
            <a:endParaRPr lang="cs-CZ" sz="4800" b="1" dirty="0">
              <a:solidFill>
                <a:srgbClr val="7030A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517276" y="4784528"/>
            <a:ext cx="27045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........................................ 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694133" y="3917889"/>
            <a:ext cx="24641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…………………………………….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084167" y="3926183"/>
            <a:ext cx="22243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...................................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171031" y="4821673"/>
            <a:ext cx="21467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……………………………….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1241656" y="3917889"/>
            <a:ext cx="578743" cy="369332"/>
          </a:xfrm>
          <a:prstGeom prst="rect">
            <a:avLst/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1227904" y="4821673"/>
            <a:ext cx="578743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5581801" y="3914268"/>
            <a:ext cx="578743" cy="369332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5633287" y="4821673"/>
            <a:ext cx="578743" cy="369332"/>
          </a:xfrm>
          <a:prstGeom prst="rect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1726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08504" cy="6858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b="1" dirty="0"/>
              <a:t>Zdroje a citace</a:t>
            </a:r>
            <a:r>
              <a:rPr lang="cs-CZ" sz="1800" b="1" dirty="0" smtClean="0"/>
              <a:t>: </a:t>
            </a:r>
            <a:r>
              <a:rPr lang="cs-CZ" sz="1800" dirty="0" smtClean="0"/>
              <a:t>Microsoft </a:t>
            </a:r>
            <a:r>
              <a:rPr lang="cs-CZ" sz="1800" dirty="0"/>
              <a:t>Office </a:t>
            </a:r>
            <a:r>
              <a:rPr lang="cs-CZ" sz="1800" dirty="0" smtClean="0"/>
              <a:t>– Klipart</a:t>
            </a:r>
          </a:p>
          <a:p>
            <a:pPr marL="0" indent="0">
              <a:buNone/>
            </a:pPr>
            <a:r>
              <a:rPr lang="pt-BR" sz="1800" dirty="0"/>
              <a:t>AUTOR NEUVEDEN. </a:t>
            </a:r>
            <a:r>
              <a:rPr lang="pt-BR" sz="1800" i="1" dirty="0"/>
              <a:t>www.pixabay.com</a:t>
            </a:r>
            <a:r>
              <a:rPr lang="pt-BR" sz="1800" dirty="0"/>
              <a:t> [online]. [cit. </a:t>
            </a:r>
            <a:r>
              <a:rPr lang="cs-CZ" sz="1800" dirty="0" smtClean="0"/>
              <a:t>23</a:t>
            </a:r>
            <a:r>
              <a:rPr lang="pt-BR" sz="1800" dirty="0" smtClean="0"/>
              <a:t>.1</a:t>
            </a:r>
            <a:r>
              <a:rPr lang="cs-CZ" sz="1800" dirty="0" smtClean="0"/>
              <a:t>0</a:t>
            </a:r>
            <a:r>
              <a:rPr lang="pt-BR" sz="1800" dirty="0" smtClean="0"/>
              <a:t>.201</a:t>
            </a:r>
            <a:r>
              <a:rPr lang="cs-CZ" sz="1800" dirty="0" smtClean="0"/>
              <a:t>1</a:t>
            </a:r>
            <a:r>
              <a:rPr lang="pt-BR" sz="1800" dirty="0" smtClean="0"/>
              <a:t>]. </a:t>
            </a:r>
            <a:r>
              <a:rPr lang="pt-BR" sz="1800" dirty="0"/>
              <a:t>Dostupný na WWW: http://pixabay.com/cs/lipovina-listy-linde-sv%C4%9Btlo-st%C3%ADn-61823/ </a:t>
            </a:r>
            <a:endParaRPr lang="cs-CZ" sz="1800" dirty="0" smtClean="0"/>
          </a:p>
          <a:p>
            <a:pPr marL="0" indent="0">
              <a:buNone/>
            </a:pPr>
            <a:r>
              <a:rPr lang="pt-BR" sz="1800" dirty="0"/>
              <a:t>AUTOR NEUVEDEN. </a:t>
            </a:r>
            <a:r>
              <a:rPr lang="pt-BR" sz="1800" i="1" dirty="0"/>
              <a:t>www.pixabay.com</a:t>
            </a:r>
            <a:r>
              <a:rPr lang="pt-BR" sz="1800" dirty="0"/>
              <a:t> [online]. [cit. 3.1.2013]. Dostupný na WWW: </a:t>
            </a:r>
            <a:r>
              <a:rPr lang="pt-BR" sz="1800" u="sng" dirty="0">
                <a:hlinkClick r:id="rId2"/>
              </a:rPr>
              <a:t>http://pixabay.com/cs/lipovina-linde-l%C3%ADpa-zimn%C3%AD-linde-10724</a:t>
            </a:r>
            <a:r>
              <a:rPr lang="pt-BR" sz="1800" u="sng" dirty="0" smtClean="0">
                <a:hlinkClick r:id="rId2"/>
              </a:rPr>
              <a:t>/</a:t>
            </a:r>
            <a:endParaRPr lang="cs-CZ" sz="1800" u="sng" dirty="0" smtClean="0"/>
          </a:p>
          <a:p>
            <a:pPr marL="0" indent="0">
              <a:buNone/>
            </a:pPr>
            <a:r>
              <a:rPr lang="pt-BR" sz="1800" dirty="0"/>
              <a:t>AUTOR NEUVEDEN. </a:t>
            </a:r>
            <a:r>
              <a:rPr lang="pt-BR" sz="1800" i="1" dirty="0"/>
              <a:t>www.pixabay.com</a:t>
            </a:r>
            <a:r>
              <a:rPr lang="pt-BR" sz="1800" dirty="0"/>
              <a:t> [online]. [cit. </a:t>
            </a:r>
            <a:r>
              <a:rPr lang="cs-CZ" sz="1800" dirty="0"/>
              <a:t>23</a:t>
            </a:r>
            <a:r>
              <a:rPr lang="pt-BR" sz="1800" dirty="0"/>
              <a:t>.1</a:t>
            </a:r>
            <a:r>
              <a:rPr lang="cs-CZ" sz="1800" dirty="0"/>
              <a:t>0</a:t>
            </a:r>
            <a:r>
              <a:rPr lang="pt-BR" sz="1800" dirty="0"/>
              <a:t>.201</a:t>
            </a:r>
            <a:r>
              <a:rPr lang="cs-CZ" sz="1800" dirty="0"/>
              <a:t>1</a:t>
            </a:r>
            <a:r>
              <a:rPr lang="pt-BR" sz="1800" dirty="0" smtClean="0"/>
              <a:t>]. </a:t>
            </a:r>
            <a:r>
              <a:rPr lang="pt-BR" sz="1800" dirty="0"/>
              <a:t>Dostupný na WWW: http://pixabay.com/cs/lipovina-linde-l%C3%ADpa-zimn%C3%AD-linde-10828/  </a:t>
            </a:r>
            <a:endParaRPr lang="cs-CZ" sz="1800" dirty="0" smtClean="0"/>
          </a:p>
          <a:p>
            <a:pPr marL="0" indent="0">
              <a:buNone/>
            </a:pPr>
            <a:r>
              <a:rPr lang="pt-BR" sz="1800" dirty="0"/>
              <a:t>AUTOR NEUVEDEN. </a:t>
            </a:r>
            <a:r>
              <a:rPr lang="pt-BR" sz="1800" i="1" dirty="0"/>
              <a:t>www.pixabay.com</a:t>
            </a:r>
            <a:r>
              <a:rPr lang="pt-BR" sz="1800" dirty="0"/>
              <a:t> [online]. [cit. </a:t>
            </a:r>
            <a:r>
              <a:rPr lang="cs-CZ" sz="1800" dirty="0"/>
              <a:t>23</a:t>
            </a:r>
            <a:r>
              <a:rPr lang="pt-BR" sz="1800" dirty="0"/>
              <a:t>.1</a:t>
            </a:r>
            <a:r>
              <a:rPr lang="cs-CZ" sz="1800" dirty="0"/>
              <a:t>0</a:t>
            </a:r>
            <a:r>
              <a:rPr lang="pt-BR" sz="1800" dirty="0"/>
              <a:t>.201</a:t>
            </a:r>
            <a:r>
              <a:rPr lang="cs-CZ" sz="1800" dirty="0"/>
              <a:t>1</a:t>
            </a:r>
            <a:r>
              <a:rPr lang="pt-BR" sz="1800" dirty="0" smtClean="0"/>
              <a:t>]. </a:t>
            </a:r>
            <a:r>
              <a:rPr lang="pt-BR" sz="1800" dirty="0"/>
              <a:t>Dostupný na WWW: http://pixabay.com/cs/lipovina-linde-l%C3%ADpa-zimn%C3%AD-linde-10608/ </a:t>
            </a:r>
            <a:endParaRPr lang="cs-CZ" sz="1800" dirty="0" smtClean="0"/>
          </a:p>
          <a:p>
            <a:pPr marL="0" indent="0">
              <a:buNone/>
            </a:pPr>
            <a:r>
              <a:rPr lang="pt-BR" sz="1800" dirty="0"/>
              <a:t>AUTOR NEUVEDEN. </a:t>
            </a:r>
            <a:r>
              <a:rPr lang="pt-BR" sz="1800" i="1" dirty="0"/>
              <a:t>www.pixabay.com</a:t>
            </a:r>
            <a:r>
              <a:rPr lang="pt-BR" sz="1800" dirty="0"/>
              <a:t> [online]. [cit. </a:t>
            </a:r>
            <a:r>
              <a:rPr lang="cs-CZ" sz="1800" dirty="0"/>
              <a:t>23</a:t>
            </a:r>
            <a:r>
              <a:rPr lang="pt-BR" sz="1800" dirty="0"/>
              <a:t>.1</a:t>
            </a:r>
            <a:r>
              <a:rPr lang="cs-CZ" sz="1800" dirty="0"/>
              <a:t>0</a:t>
            </a:r>
            <a:r>
              <a:rPr lang="pt-BR" sz="1800" dirty="0"/>
              <a:t>.201</a:t>
            </a:r>
            <a:r>
              <a:rPr lang="cs-CZ" sz="1800" dirty="0"/>
              <a:t>1</a:t>
            </a:r>
            <a:r>
              <a:rPr lang="pt-BR" sz="1800" dirty="0" smtClean="0"/>
              <a:t>]. </a:t>
            </a:r>
            <a:r>
              <a:rPr lang="pt-BR" sz="1800" dirty="0"/>
              <a:t>Dostupný na WWW: http://pixabay.com/cs/javor-list-barva-na-podzim-podzim-1741/ </a:t>
            </a:r>
            <a:endParaRPr lang="cs-CZ" sz="1800" dirty="0"/>
          </a:p>
          <a:p>
            <a:pPr marL="0" indent="0">
              <a:buNone/>
            </a:pPr>
            <a:r>
              <a:rPr lang="pt-BR" sz="1800" dirty="0"/>
              <a:t>AUTOR NEUVEDEN. </a:t>
            </a:r>
            <a:r>
              <a:rPr lang="pt-BR" sz="1800" i="1" dirty="0"/>
              <a:t>www.pixabay.com</a:t>
            </a:r>
            <a:r>
              <a:rPr lang="pt-BR" sz="1800" dirty="0"/>
              <a:t> [online]. [cit. </a:t>
            </a:r>
            <a:r>
              <a:rPr lang="cs-CZ" sz="1800" dirty="0"/>
              <a:t>23</a:t>
            </a:r>
            <a:r>
              <a:rPr lang="pt-BR" sz="1800" dirty="0"/>
              <a:t>.1</a:t>
            </a:r>
            <a:r>
              <a:rPr lang="cs-CZ" sz="1800" dirty="0"/>
              <a:t>0</a:t>
            </a:r>
            <a:r>
              <a:rPr lang="pt-BR" sz="1800" dirty="0"/>
              <a:t>.201</a:t>
            </a:r>
            <a:r>
              <a:rPr lang="cs-CZ" sz="1800" dirty="0"/>
              <a:t>1</a:t>
            </a:r>
            <a:r>
              <a:rPr lang="pt-BR" sz="1800" dirty="0" smtClean="0"/>
              <a:t>]. </a:t>
            </a:r>
            <a:r>
              <a:rPr lang="pt-BR" sz="1800" dirty="0"/>
              <a:t>Dostupný na WWW: http://pixabay.com/cs/javor-javorov%C3%A9ho-listu-den%C3%ADk-strom-7185/vor-list-barva-na-podzim-podzim-1741/ </a:t>
            </a:r>
            <a:endParaRPr lang="cs-CZ" sz="1800" dirty="0"/>
          </a:p>
          <a:p>
            <a:pPr marL="0" indent="0">
              <a:buNone/>
            </a:pPr>
            <a:r>
              <a:rPr lang="pt-BR" sz="1800" dirty="0"/>
              <a:t>AUTOR NEUVEDEN. </a:t>
            </a:r>
            <a:r>
              <a:rPr lang="pt-BR" sz="1800" i="1" dirty="0"/>
              <a:t>www.pixabay.com</a:t>
            </a:r>
            <a:r>
              <a:rPr lang="pt-BR" sz="1800" dirty="0"/>
              <a:t> [online]. [cit. </a:t>
            </a:r>
            <a:r>
              <a:rPr lang="cs-CZ" sz="1800" dirty="0"/>
              <a:t>23</a:t>
            </a:r>
            <a:r>
              <a:rPr lang="pt-BR" sz="1800" dirty="0"/>
              <a:t>.1</a:t>
            </a:r>
            <a:r>
              <a:rPr lang="cs-CZ" sz="1800" dirty="0"/>
              <a:t>0</a:t>
            </a:r>
            <a:r>
              <a:rPr lang="pt-BR" sz="1800" dirty="0"/>
              <a:t>.201</a:t>
            </a:r>
            <a:r>
              <a:rPr lang="cs-CZ" sz="1800" dirty="0"/>
              <a:t>1</a:t>
            </a:r>
            <a:r>
              <a:rPr lang="pt-BR" sz="1800" dirty="0" smtClean="0"/>
              <a:t>]. </a:t>
            </a:r>
            <a:r>
              <a:rPr lang="pt-BR" sz="1800" dirty="0"/>
              <a:t>Dostupný na WWW: http://pixabay.com/cs/maple-ovoce-javor-strom-zelen%C3%A1-7190/ </a:t>
            </a:r>
            <a:endParaRPr lang="cs-CZ" sz="1800" dirty="0"/>
          </a:p>
          <a:p>
            <a:pPr marL="0" indent="0">
              <a:buNone/>
            </a:pPr>
            <a:r>
              <a:rPr lang="pt-BR" sz="1800" dirty="0"/>
              <a:t>AUTOR NEUVEDEN. </a:t>
            </a:r>
            <a:r>
              <a:rPr lang="pt-BR" sz="1800" i="1" dirty="0"/>
              <a:t>www.pixabay.com</a:t>
            </a:r>
            <a:r>
              <a:rPr lang="pt-BR" sz="1800" dirty="0"/>
              <a:t> [online]. [cit. </a:t>
            </a:r>
            <a:r>
              <a:rPr lang="cs-CZ" sz="1800" dirty="0"/>
              <a:t>23</a:t>
            </a:r>
            <a:r>
              <a:rPr lang="pt-BR" sz="1800" dirty="0"/>
              <a:t>.1</a:t>
            </a:r>
            <a:r>
              <a:rPr lang="cs-CZ" sz="1800" dirty="0"/>
              <a:t>0</a:t>
            </a:r>
            <a:r>
              <a:rPr lang="pt-BR" sz="1800" dirty="0"/>
              <a:t>.201</a:t>
            </a:r>
            <a:r>
              <a:rPr lang="cs-CZ" sz="1800" dirty="0"/>
              <a:t>1</a:t>
            </a:r>
            <a:r>
              <a:rPr lang="pt-BR" sz="1800" dirty="0" smtClean="0"/>
              <a:t>]. </a:t>
            </a:r>
            <a:r>
              <a:rPr lang="pt-BR" sz="1800" dirty="0"/>
              <a:t>Dostupný na WWW: http://pixabay.com/cs/javor-list%C3%AD-javoru-den%C3%ADk-strom-55811/ </a:t>
            </a: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0360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pt-BR" sz="1900" dirty="0"/>
              <a:t>AUTOR NEUVEDEN. </a:t>
            </a:r>
            <a:r>
              <a:rPr lang="pt-BR" sz="1900" i="1" dirty="0"/>
              <a:t>www.pixabay.com</a:t>
            </a:r>
            <a:r>
              <a:rPr lang="pt-BR" sz="1900" dirty="0"/>
              <a:t> [online]. [cit. </a:t>
            </a:r>
            <a:r>
              <a:rPr lang="cs-CZ" sz="2000" dirty="0"/>
              <a:t>23</a:t>
            </a:r>
            <a:r>
              <a:rPr lang="pt-BR" sz="2000" dirty="0"/>
              <a:t>.1</a:t>
            </a:r>
            <a:r>
              <a:rPr lang="cs-CZ" sz="2000" dirty="0"/>
              <a:t>0</a:t>
            </a:r>
            <a:r>
              <a:rPr lang="pt-BR" sz="2000" dirty="0"/>
              <a:t>.201</a:t>
            </a:r>
            <a:r>
              <a:rPr lang="cs-CZ" sz="2000" dirty="0"/>
              <a:t>1</a:t>
            </a:r>
            <a:r>
              <a:rPr lang="pt-BR" sz="1900" dirty="0" smtClean="0"/>
              <a:t>]. </a:t>
            </a:r>
            <a:r>
              <a:rPr lang="pt-BR" sz="1900" dirty="0"/>
              <a:t>Dostupný na WWW: http://pixabay.com/cs/%C5%BEaludy-dub-matice-osiva-57305/ </a:t>
            </a:r>
            <a:endParaRPr lang="cs-CZ" sz="1900" dirty="0" smtClean="0"/>
          </a:p>
          <a:p>
            <a:pPr marL="0" indent="0">
              <a:buNone/>
            </a:pPr>
            <a:r>
              <a:rPr lang="pt-BR" sz="1900" dirty="0"/>
              <a:t>AUTOR NEUVEDEN. </a:t>
            </a:r>
            <a:r>
              <a:rPr lang="pt-BR" sz="1900" i="1" dirty="0"/>
              <a:t>www.pixabay.com</a:t>
            </a:r>
            <a:r>
              <a:rPr lang="pt-BR" sz="1900" dirty="0"/>
              <a:t> [online]. [cit. </a:t>
            </a:r>
            <a:r>
              <a:rPr lang="cs-CZ" sz="2000" dirty="0"/>
              <a:t>23</a:t>
            </a:r>
            <a:r>
              <a:rPr lang="pt-BR" sz="2000" dirty="0"/>
              <a:t>.1</a:t>
            </a:r>
            <a:r>
              <a:rPr lang="cs-CZ" sz="2000" dirty="0"/>
              <a:t>0</a:t>
            </a:r>
            <a:r>
              <a:rPr lang="pt-BR" sz="2000" dirty="0"/>
              <a:t>.201</a:t>
            </a:r>
            <a:r>
              <a:rPr lang="cs-CZ" sz="2000" dirty="0"/>
              <a:t>1</a:t>
            </a:r>
            <a:r>
              <a:rPr lang="pt-BR" sz="1900" dirty="0" smtClean="0"/>
              <a:t>]. </a:t>
            </a:r>
            <a:r>
              <a:rPr lang="pt-BR" sz="1900" dirty="0"/>
              <a:t>Dostupný na WWW: http://pixabay.com/cs/strom-dub-velk%C3%A9-obrovsk%C3%BD-v%C3%BDkonn%C3%A9-56012/ </a:t>
            </a:r>
            <a:endParaRPr lang="cs-CZ" sz="1900" dirty="0" smtClean="0"/>
          </a:p>
          <a:p>
            <a:pPr marL="0" indent="0">
              <a:buNone/>
            </a:pPr>
            <a:r>
              <a:rPr lang="pt-BR" sz="1900" dirty="0"/>
              <a:t>AUTOR NEUVEDEN. </a:t>
            </a:r>
            <a:r>
              <a:rPr lang="pt-BR" sz="1900" i="1" dirty="0"/>
              <a:t>www.pixabay.com</a:t>
            </a:r>
            <a:r>
              <a:rPr lang="pt-BR" sz="1900" dirty="0"/>
              <a:t> [online]. [cit. </a:t>
            </a:r>
            <a:r>
              <a:rPr lang="cs-CZ" sz="2000" dirty="0"/>
              <a:t>23</a:t>
            </a:r>
            <a:r>
              <a:rPr lang="pt-BR" sz="2000" dirty="0"/>
              <a:t>.1</a:t>
            </a:r>
            <a:r>
              <a:rPr lang="cs-CZ" sz="2000" dirty="0"/>
              <a:t>0</a:t>
            </a:r>
            <a:r>
              <a:rPr lang="pt-BR" sz="2000" dirty="0"/>
              <a:t>.201</a:t>
            </a:r>
            <a:r>
              <a:rPr lang="cs-CZ" sz="2000" dirty="0"/>
              <a:t>1</a:t>
            </a:r>
            <a:r>
              <a:rPr lang="pt-BR" sz="1900" dirty="0" smtClean="0"/>
              <a:t>]. </a:t>
            </a:r>
            <a:r>
              <a:rPr lang="pt-BR" sz="1900" dirty="0"/>
              <a:t>Dostupný na WWW: http://pixabay.com/cs/pru%C5%BEina-listy-les-dub-strom-55325/ </a:t>
            </a:r>
            <a:endParaRPr lang="cs-CZ" sz="1900" dirty="0" smtClean="0"/>
          </a:p>
          <a:p>
            <a:pPr marL="0" indent="0">
              <a:buNone/>
            </a:pPr>
            <a:r>
              <a:rPr lang="pt-BR" sz="1900" dirty="0"/>
              <a:t>AUTOR NEUVEDEN. </a:t>
            </a:r>
            <a:r>
              <a:rPr lang="pt-BR" sz="1900" i="1" dirty="0"/>
              <a:t>www.pixabay.com</a:t>
            </a:r>
            <a:r>
              <a:rPr lang="pt-BR" sz="1900" dirty="0"/>
              <a:t> [online]. [cit. </a:t>
            </a:r>
            <a:r>
              <a:rPr lang="cs-CZ" sz="2000" dirty="0"/>
              <a:t>23</a:t>
            </a:r>
            <a:r>
              <a:rPr lang="pt-BR" sz="2000" dirty="0"/>
              <a:t>.1</a:t>
            </a:r>
            <a:r>
              <a:rPr lang="cs-CZ" sz="2000" dirty="0"/>
              <a:t>0</a:t>
            </a:r>
            <a:r>
              <a:rPr lang="pt-BR" sz="2000" dirty="0"/>
              <a:t>.201</a:t>
            </a:r>
            <a:r>
              <a:rPr lang="cs-CZ" sz="2000" dirty="0"/>
              <a:t>1</a:t>
            </a:r>
            <a:r>
              <a:rPr lang="pt-BR" sz="1900" dirty="0" smtClean="0"/>
              <a:t>]. </a:t>
            </a:r>
            <a:r>
              <a:rPr lang="pt-BR" sz="1900" dirty="0"/>
              <a:t>Dostupný na WWW: http://pixabay.com/cs/%C4%8Derven%C3%BD-dub-dubov%C3%A9-listy-podzim-61975/ </a:t>
            </a:r>
            <a:endParaRPr lang="cs-CZ" sz="1900" dirty="0" smtClean="0"/>
          </a:p>
          <a:p>
            <a:pPr marL="0" indent="0">
              <a:buNone/>
            </a:pPr>
            <a:r>
              <a:rPr lang="pt-BR" sz="1900" dirty="0"/>
              <a:t>AUTOR NEUVEDEN. </a:t>
            </a:r>
            <a:r>
              <a:rPr lang="pt-BR" sz="1900" i="1" dirty="0"/>
              <a:t>www.pixabay.com</a:t>
            </a:r>
            <a:r>
              <a:rPr lang="pt-BR" sz="1900" dirty="0"/>
              <a:t> [online]. [cit. </a:t>
            </a:r>
            <a:r>
              <a:rPr lang="cs-CZ" sz="2000" dirty="0"/>
              <a:t>23</a:t>
            </a:r>
            <a:r>
              <a:rPr lang="pt-BR" sz="2000" dirty="0"/>
              <a:t>.1</a:t>
            </a:r>
            <a:r>
              <a:rPr lang="cs-CZ" sz="2000" dirty="0"/>
              <a:t>0</a:t>
            </a:r>
            <a:r>
              <a:rPr lang="pt-BR" sz="2000" dirty="0"/>
              <a:t>.201</a:t>
            </a:r>
            <a:r>
              <a:rPr lang="cs-CZ" sz="2000" dirty="0"/>
              <a:t>1</a:t>
            </a:r>
            <a:r>
              <a:rPr lang="pt-BR" sz="1900" dirty="0" smtClean="0"/>
              <a:t>]. </a:t>
            </a:r>
            <a:r>
              <a:rPr lang="pt-BR" sz="1900" dirty="0"/>
              <a:t>Dostupný na WWW: http://pixabay.com/cs/%C4%8Dern%C3%BD-%C5%BEalud-anom%C3%A1lie-60812/ </a:t>
            </a:r>
            <a:endParaRPr lang="cs-CZ" sz="1900" dirty="0"/>
          </a:p>
          <a:p>
            <a:pPr marL="0" indent="0">
              <a:buNone/>
            </a:pPr>
            <a:r>
              <a:rPr lang="pt-BR" sz="1900" dirty="0"/>
              <a:t>AUTOR NEUVEDEN. </a:t>
            </a:r>
            <a:r>
              <a:rPr lang="pt-BR" sz="1900" i="1" dirty="0"/>
              <a:t>www.pixabay.com</a:t>
            </a:r>
            <a:r>
              <a:rPr lang="pt-BR" sz="1900" dirty="0"/>
              <a:t> [online]. [cit. </a:t>
            </a:r>
            <a:r>
              <a:rPr lang="cs-CZ" sz="2000" dirty="0"/>
              <a:t>23</a:t>
            </a:r>
            <a:r>
              <a:rPr lang="pt-BR" sz="2000" dirty="0"/>
              <a:t>.1</a:t>
            </a:r>
            <a:r>
              <a:rPr lang="cs-CZ" sz="2000" dirty="0"/>
              <a:t>0</a:t>
            </a:r>
            <a:r>
              <a:rPr lang="pt-BR" sz="2000" dirty="0"/>
              <a:t>.201</a:t>
            </a:r>
            <a:r>
              <a:rPr lang="cs-CZ" sz="2000" dirty="0"/>
              <a:t>1</a:t>
            </a:r>
            <a:r>
              <a:rPr lang="pt-BR" sz="1900" dirty="0" smtClean="0"/>
              <a:t>]. </a:t>
            </a:r>
            <a:r>
              <a:rPr lang="pt-BR" sz="1900" dirty="0"/>
              <a:t>Dostupný na WWW: http://pixabay.com/cs/dub-dubov%C3%A9-listy-den%C3%ADk-zelen%C3%A1-10493/ </a:t>
            </a:r>
            <a:endParaRPr lang="cs-CZ" sz="1900" dirty="0"/>
          </a:p>
          <a:p>
            <a:pPr marL="0" indent="0">
              <a:buNone/>
            </a:pPr>
            <a:r>
              <a:rPr lang="pt-BR" sz="1900" dirty="0"/>
              <a:t>AUTOR NEUVEDEN. </a:t>
            </a:r>
            <a:r>
              <a:rPr lang="pt-BR" sz="1900" i="1" dirty="0"/>
              <a:t>www.pixabay.com</a:t>
            </a:r>
            <a:r>
              <a:rPr lang="pt-BR" sz="1900" dirty="0"/>
              <a:t> [online]. [cit. </a:t>
            </a:r>
            <a:r>
              <a:rPr lang="cs-CZ" sz="2000" dirty="0"/>
              <a:t>23</a:t>
            </a:r>
            <a:r>
              <a:rPr lang="pt-BR" sz="2000" dirty="0"/>
              <a:t>.1</a:t>
            </a:r>
            <a:r>
              <a:rPr lang="cs-CZ" sz="2000" dirty="0"/>
              <a:t>0</a:t>
            </a:r>
            <a:r>
              <a:rPr lang="pt-BR" sz="2000" dirty="0"/>
              <a:t>.201</a:t>
            </a:r>
            <a:r>
              <a:rPr lang="cs-CZ" sz="2000" dirty="0"/>
              <a:t>1</a:t>
            </a:r>
            <a:r>
              <a:rPr lang="pt-BR" sz="1900" dirty="0" smtClean="0"/>
              <a:t>]. </a:t>
            </a:r>
            <a:r>
              <a:rPr lang="pt-BR" sz="1900" dirty="0"/>
              <a:t>Dostupný na WWW: http://pixabay.com/cs/dub-strom-l%C3%A9to-listy-dubov%C3%A9-listy-20761/ </a:t>
            </a:r>
            <a:endParaRPr lang="cs-CZ" sz="1900" dirty="0"/>
          </a:p>
          <a:p>
            <a:pPr marL="0" indent="0">
              <a:buNone/>
            </a:pPr>
            <a:r>
              <a:rPr lang="pt-BR" sz="1900" dirty="0"/>
              <a:t>AUTOR NEUVEDEN. </a:t>
            </a:r>
            <a:r>
              <a:rPr lang="pt-BR" sz="1900" i="1" dirty="0"/>
              <a:t>www.pixabay.com</a:t>
            </a:r>
            <a:r>
              <a:rPr lang="pt-BR" sz="1900" dirty="0"/>
              <a:t> [online]. [cit. </a:t>
            </a:r>
            <a:r>
              <a:rPr lang="cs-CZ" sz="2000" dirty="0"/>
              <a:t>23</a:t>
            </a:r>
            <a:r>
              <a:rPr lang="pt-BR" sz="2000" dirty="0"/>
              <a:t>.1</a:t>
            </a:r>
            <a:r>
              <a:rPr lang="cs-CZ" sz="2000" dirty="0"/>
              <a:t>0</a:t>
            </a:r>
            <a:r>
              <a:rPr lang="pt-BR" sz="2000" dirty="0"/>
              <a:t>.201</a:t>
            </a:r>
            <a:r>
              <a:rPr lang="cs-CZ" sz="2000" dirty="0"/>
              <a:t>1</a:t>
            </a:r>
            <a:r>
              <a:rPr lang="pt-BR" sz="1900" dirty="0" smtClean="0"/>
              <a:t>]. </a:t>
            </a:r>
            <a:r>
              <a:rPr lang="pt-BR" sz="1900" dirty="0"/>
              <a:t>Dostupný na WWW: http://pixabay.com/cs/v%C4%9Btev-hn%C4%9Bd%C3%A1-b%C5%99%C3%ADza-studen%C3%BD-mr%C3%A1z-16009/ </a:t>
            </a:r>
            <a:endParaRPr lang="cs-CZ" sz="1900" dirty="0"/>
          </a:p>
          <a:p>
            <a:pPr marL="0" indent="0">
              <a:buNone/>
            </a:pPr>
            <a:endParaRPr lang="cs-CZ" sz="1900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57479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pt-BR" dirty="0"/>
              <a:t>AUTOR NEUVEDEN. </a:t>
            </a:r>
            <a:r>
              <a:rPr lang="pt-BR" i="1" dirty="0"/>
              <a:t>www.pixabay.com</a:t>
            </a:r>
            <a:r>
              <a:rPr lang="pt-BR" dirty="0"/>
              <a:t> [online]. [cit. </a:t>
            </a:r>
            <a:r>
              <a:rPr lang="cs-CZ" dirty="0"/>
              <a:t>23</a:t>
            </a:r>
            <a:r>
              <a:rPr lang="pt-BR" dirty="0"/>
              <a:t>.1</a:t>
            </a:r>
            <a:r>
              <a:rPr lang="cs-CZ" dirty="0"/>
              <a:t>0</a:t>
            </a:r>
            <a:r>
              <a:rPr lang="pt-BR" dirty="0"/>
              <a:t>.201</a:t>
            </a:r>
            <a:r>
              <a:rPr lang="cs-CZ" dirty="0"/>
              <a:t>1</a:t>
            </a:r>
            <a:r>
              <a:rPr lang="pt-BR" dirty="0" smtClean="0"/>
              <a:t>]. </a:t>
            </a:r>
            <a:r>
              <a:rPr lang="pt-BR" dirty="0"/>
              <a:t>Dostupný na WWW: http://pixabay.com/cs/b%C5%99%C3%ADza-les-stromy-rostlina-b%C3%ADl%C3%A1-58595/ </a:t>
            </a:r>
            <a:endParaRPr lang="cs-CZ" dirty="0" smtClean="0"/>
          </a:p>
          <a:p>
            <a:pPr marL="0" indent="0">
              <a:buNone/>
            </a:pPr>
            <a:r>
              <a:rPr lang="pt-BR" dirty="0"/>
              <a:t>AUTOR NEUVEDEN. </a:t>
            </a:r>
            <a:r>
              <a:rPr lang="pt-BR" i="1" dirty="0"/>
              <a:t>www.pixabay.com</a:t>
            </a:r>
            <a:r>
              <a:rPr lang="pt-BR" dirty="0"/>
              <a:t> [online]. [cit. </a:t>
            </a:r>
            <a:r>
              <a:rPr lang="cs-CZ" dirty="0"/>
              <a:t>23</a:t>
            </a:r>
            <a:r>
              <a:rPr lang="pt-BR" dirty="0"/>
              <a:t>.1</a:t>
            </a:r>
            <a:r>
              <a:rPr lang="cs-CZ" dirty="0"/>
              <a:t>0</a:t>
            </a:r>
            <a:r>
              <a:rPr lang="pt-BR" dirty="0"/>
              <a:t>.201</a:t>
            </a:r>
            <a:r>
              <a:rPr lang="cs-CZ" dirty="0"/>
              <a:t>1</a:t>
            </a:r>
            <a:r>
              <a:rPr lang="pt-BR" dirty="0" smtClean="0"/>
              <a:t>]. </a:t>
            </a:r>
            <a:r>
              <a:rPr lang="pt-BR" dirty="0"/>
              <a:t>Dostupný na WWW: </a:t>
            </a:r>
            <a:r>
              <a:rPr lang="pt-BR" dirty="0">
                <a:hlinkClick r:id="rId2"/>
              </a:rPr>
              <a:t>http://pixabay.com/cs/banky-zbytek-sed%C4%9Bt-%C3%BAtuln%C3%BD-s%C3%ADdlo-62586</a:t>
            </a:r>
            <a:r>
              <a:rPr lang="pt-BR" dirty="0" smtClean="0">
                <a:hlinkClick r:id="rId2"/>
              </a:rPr>
              <a:t>/</a:t>
            </a:r>
            <a:endParaRPr lang="cs-CZ" dirty="0" smtClean="0"/>
          </a:p>
          <a:p>
            <a:pPr marL="0" indent="0">
              <a:buNone/>
            </a:pPr>
            <a:r>
              <a:rPr lang="pt-BR" dirty="0"/>
              <a:t>AUTOR NEUVEDEN. </a:t>
            </a:r>
            <a:r>
              <a:rPr lang="pt-BR" i="1" dirty="0"/>
              <a:t>www.pixabay.com</a:t>
            </a:r>
            <a:r>
              <a:rPr lang="pt-BR" dirty="0"/>
              <a:t> [online]. [cit. </a:t>
            </a:r>
            <a:r>
              <a:rPr lang="cs-CZ" dirty="0"/>
              <a:t>23</a:t>
            </a:r>
            <a:r>
              <a:rPr lang="pt-BR" dirty="0"/>
              <a:t>.1</a:t>
            </a:r>
            <a:r>
              <a:rPr lang="cs-CZ" dirty="0"/>
              <a:t>0</a:t>
            </a:r>
            <a:r>
              <a:rPr lang="pt-BR" dirty="0"/>
              <a:t>.201</a:t>
            </a:r>
            <a:r>
              <a:rPr lang="cs-CZ" dirty="0"/>
              <a:t>1</a:t>
            </a:r>
            <a:r>
              <a:rPr lang="pt-BR" dirty="0" smtClean="0"/>
              <a:t>]. </a:t>
            </a:r>
            <a:r>
              <a:rPr lang="pt-BR" dirty="0"/>
              <a:t>Dostupný na WWW: http://pixabay.com/cs/ka%C5%A1tan-ryz%C3%A1k-j%C3%ADrovec-ovoce-obavy-60481/ </a:t>
            </a:r>
            <a:endParaRPr lang="cs-CZ" dirty="0" smtClean="0"/>
          </a:p>
          <a:p>
            <a:pPr marL="0" indent="0">
              <a:buNone/>
            </a:pPr>
            <a:r>
              <a:rPr lang="pt-BR" dirty="0"/>
              <a:t>AUTOR NEUVEDEN. </a:t>
            </a:r>
            <a:r>
              <a:rPr lang="pt-BR" i="1" dirty="0"/>
              <a:t>www.pixabay.com</a:t>
            </a:r>
            <a:r>
              <a:rPr lang="pt-BR" dirty="0"/>
              <a:t> [online]. [cit. </a:t>
            </a:r>
            <a:r>
              <a:rPr lang="cs-CZ" dirty="0"/>
              <a:t>23</a:t>
            </a:r>
            <a:r>
              <a:rPr lang="pt-BR" dirty="0"/>
              <a:t>.1</a:t>
            </a:r>
            <a:r>
              <a:rPr lang="cs-CZ" dirty="0"/>
              <a:t>0</a:t>
            </a:r>
            <a:r>
              <a:rPr lang="pt-BR" dirty="0"/>
              <a:t>.201</a:t>
            </a:r>
            <a:r>
              <a:rPr lang="cs-CZ" dirty="0"/>
              <a:t>1</a:t>
            </a:r>
            <a:r>
              <a:rPr lang="pt-BR" dirty="0" smtClean="0"/>
              <a:t>]. </a:t>
            </a:r>
            <a:r>
              <a:rPr lang="pt-BR" dirty="0"/>
              <a:t>Dostupný na WWW: http://pixabay.com/cs/pupen-ka%C5%A1tan-chestnut-bud-strom-6233/ </a:t>
            </a:r>
            <a:endParaRPr lang="cs-CZ" dirty="0" smtClean="0"/>
          </a:p>
          <a:p>
            <a:pPr marL="0" indent="0">
              <a:buNone/>
            </a:pPr>
            <a:r>
              <a:rPr lang="pt-BR" dirty="0"/>
              <a:t>AUTOR NEUVEDEN. </a:t>
            </a:r>
            <a:r>
              <a:rPr lang="pt-BR" i="1" dirty="0"/>
              <a:t>www.pixabay.com</a:t>
            </a:r>
            <a:r>
              <a:rPr lang="pt-BR" dirty="0"/>
              <a:t> [online]. [cit. </a:t>
            </a:r>
            <a:r>
              <a:rPr lang="cs-CZ" dirty="0"/>
              <a:t>23</a:t>
            </a:r>
            <a:r>
              <a:rPr lang="pt-BR" dirty="0"/>
              <a:t>.1</a:t>
            </a:r>
            <a:r>
              <a:rPr lang="cs-CZ" dirty="0"/>
              <a:t>0</a:t>
            </a:r>
            <a:r>
              <a:rPr lang="pt-BR" dirty="0"/>
              <a:t>.201</a:t>
            </a:r>
            <a:r>
              <a:rPr lang="cs-CZ" dirty="0"/>
              <a:t>1</a:t>
            </a:r>
            <a:r>
              <a:rPr lang="pt-BR" dirty="0" smtClean="0"/>
              <a:t>]. </a:t>
            </a:r>
            <a:r>
              <a:rPr lang="pt-BR" dirty="0"/>
              <a:t>Dostupný na WWW: http://pixabay.com/cs/oby%C4%8Dejn%C3%AD-rosskastanie-ka%C5%A1tan-kv%C4%9Btiny-55833/ </a:t>
            </a:r>
            <a:endParaRPr lang="cs-CZ" dirty="0" smtClean="0"/>
          </a:p>
          <a:p>
            <a:pPr marL="0" indent="0">
              <a:buNone/>
            </a:pPr>
            <a:r>
              <a:rPr lang="pt-BR" dirty="0"/>
              <a:t>AUTOR NEUVEDEN. </a:t>
            </a:r>
            <a:r>
              <a:rPr lang="pt-BR" i="1" dirty="0"/>
              <a:t>www.pixabay.com</a:t>
            </a:r>
            <a:r>
              <a:rPr lang="pt-BR" dirty="0"/>
              <a:t> [online]. [cit. </a:t>
            </a:r>
            <a:r>
              <a:rPr lang="cs-CZ" dirty="0"/>
              <a:t>23</a:t>
            </a:r>
            <a:r>
              <a:rPr lang="pt-BR" dirty="0"/>
              <a:t>.1</a:t>
            </a:r>
            <a:r>
              <a:rPr lang="cs-CZ" dirty="0"/>
              <a:t>0</a:t>
            </a:r>
            <a:r>
              <a:rPr lang="pt-BR" dirty="0"/>
              <a:t>.201</a:t>
            </a:r>
            <a:r>
              <a:rPr lang="cs-CZ" dirty="0"/>
              <a:t>1</a:t>
            </a:r>
            <a:r>
              <a:rPr lang="pt-BR" dirty="0" smtClean="0"/>
              <a:t>]. </a:t>
            </a:r>
            <a:r>
              <a:rPr lang="pt-BR" dirty="0"/>
              <a:t>Dostupný na WWW: http://pixabay.com/cs/oby%C4%8Dejn%C3%AD-rosskastanie-listy-ka%C5%A1tan-55829/ </a:t>
            </a:r>
            <a:endParaRPr lang="cs-CZ" dirty="0" smtClean="0"/>
          </a:p>
          <a:p>
            <a:pPr marL="0" indent="0">
              <a:buNone/>
            </a:pPr>
            <a:r>
              <a:rPr lang="pt-BR" dirty="0"/>
              <a:t>AUTOR NEUVEDEN. </a:t>
            </a:r>
            <a:r>
              <a:rPr lang="pt-BR" i="1" dirty="0"/>
              <a:t>www.pixabay.com</a:t>
            </a:r>
            <a:r>
              <a:rPr lang="pt-BR" dirty="0"/>
              <a:t> [online]. [cit. </a:t>
            </a:r>
            <a:r>
              <a:rPr lang="cs-CZ" dirty="0"/>
              <a:t>23</a:t>
            </a:r>
            <a:r>
              <a:rPr lang="pt-BR" dirty="0"/>
              <a:t>.1</a:t>
            </a:r>
            <a:r>
              <a:rPr lang="cs-CZ" dirty="0"/>
              <a:t>0</a:t>
            </a:r>
            <a:r>
              <a:rPr lang="pt-BR" dirty="0"/>
              <a:t>.201</a:t>
            </a:r>
            <a:r>
              <a:rPr lang="cs-CZ" dirty="0"/>
              <a:t>1</a:t>
            </a:r>
            <a:r>
              <a:rPr lang="pt-BR" dirty="0" smtClean="0"/>
              <a:t>]. </a:t>
            </a:r>
            <a:r>
              <a:rPr lang="pt-BR" dirty="0"/>
              <a:t>Dostupný na WWW: http://pixabay.com/cs/ka%C5%A1tan-ryz%C3%A1k-j%C3%ADrovec-ovoce-obavy-60383/ </a:t>
            </a:r>
            <a:endParaRPr lang="cs-CZ" dirty="0" smtClean="0"/>
          </a:p>
          <a:p>
            <a:pPr marL="0" indent="0">
              <a:buNone/>
            </a:pPr>
            <a:r>
              <a:rPr lang="pt-BR" dirty="0"/>
              <a:t>AUTOR NEUVEDEN. </a:t>
            </a:r>
            <a:r>
              <a:rPr lang="pt-BR" i="1" dirty="0"/>
              <a:t>www.pixabay.com</a:t>
            </a:r>
            <a:r>
              <a:rPr lang="pt-BR" dirty="0"/>
              <a:t> [online]. [cit. </a:t>
            </a:r>
            <a:r>
              <a:rPr lang="cs-CZ" dirty="0"/>
              <a:t>23</a:t>
            </a:r>
            <a:r>
              <a:rPr lang="pt-BR" dirty="0"/>
              <a:t>.1</a:t>
            </a:r>
            <a:r>
              <a:rPr lang="cs-CZ" dirty="0"/>
              <a:t>0</a:t>
            </a:r>
            <a:r>
              <a:rPr lang="pt-BR" dirty="0"/>
              <a:t>.201</a:t>
            </a:r>
            <a:r>
              <a:rPr lang="cs-CZ" dirty="0"/>
              <a:t>1</a:t>
            </a:r>
            <a:r>
              <a:rPr lang="pt-BR" dirty="0" smtClean="0"/>
              <a:t>]. </a:t>
            </a:r>
            <a:r>
              <a:rPr lang="pt-BR" dirty="0"/>
              <a:t>Dostupný na WWW: http://pixabay.com/cs/ka%C5%A1tan-ka%C5%A1tanem-strom-silnice-60346/ 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pt-BR" dirty="0" smtClean="0"/>
              <a:t> 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022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104</TotalTime>
  <Words>917</Words>
  <Application>Microsoft Office PowerPoint</Application>
  <PresentationFormat>Předvádění na obrazovce (4:3)</PresentationFormat>
  <Paragraphs>105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Listnaté stromy VY_52_INOVACE_23 Číslo projektu: CZ.1.07/1.4.00/21.1101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uzivatel</cp:lastModifiedBy>
  <cp:revision>7</cp:revision>
  <dcterms:created xsi:type="dcterms:W3CDTF">2011-10-23T12:30:24Z</dcterms:created>
  <dcterms:modified xsi:type="dcterms:W3CDTF">2013-01-23T21:04:50Z</dcterms:modified>
</cp:coreProperties>
</file>