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4625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107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269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6006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418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056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7382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02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977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963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6761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947B0-2748-402D-AC35-E345CB350D66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5DF21-F951-4F1A-B123-A15C7ADEA0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0384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6.jpeg"/><Relationship Id="rId4" Type="http://schemas.openxmlformats.org/officeDocument/2006/relationships/image" Target="../media/image14.jpeg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borov%C3%A9-%C5%A1i%C5%A1ky-kohoutek-hn%C4%9Bd%C3%BD-d%C5%99evo-10309/" TargetMode="External"/><Relationship Id="rId3" Type="http://schemas.openxmlformats.org/officeDocument/2006/relationships/hyperlink" Target="http://pixabay.com/cs/%C5%A1i%C5%A1ky-borovice-d%C5%99evo-strom-8166/" TargetMode="External"/><Relationship Id="rId7" Type="http://schemas.openxmlformats.org/officeDocument/2006/relationships/hyperlink" Target="http://pixabay.com/cs/borovice-les-slunce-sv%C4%9Btlo-54698/" TargetMode="External"/><Relationship Id="rId2" Type="http://schemas.openxmlformats.org/officeDocument/2006/relationships/hyperlink" Target="http://pixabay.com/cs/k%C5%AFra-borovice-%C4%8Derven%C3%A1-strom-d%C5%99evo-8159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cs/%C5%A1i%C5%A1ky-borovice-d%C5%99evo-strom-8165/" TargetMode="External"/><Relationship Id="rId5" Type="http://schemas.openxmlformats.org/officeDocument/2006/relationships/hyperlink" Target="http://pixabay.com/cs/borovice-ku%C5%BEelov%C3%BD-p%C5%99%C3%ADroda-pozad%C3%AD-19686/" TargetMode="External"/><Relationship Id="rId10" Type="http://schemas.openxmlformats.org/officeDocument/2006/relationships/hyperlink" Target="http://pixabay.com/cs/v%C4%9Btev-hn%C4%9Bd%C3%A1-ku%C5%BEelov%C3%BD-podrobnosti-72280/" TargetMode="External"/><Relationship Id="rId4" Type="http://schemas.openxmlformats.org/officeDocument/2006/relationships/hyperlink" Target="http://pixabay.com/cs/borovice-strom-z%C3%A1padn%C3%AD-s%C3%A1m-osam%C4%9Bl%C3%BD-54227/" TargetMode="External"/><Relationship Id="rId9" Type="http://schemas.openxmlformats.org/officeDocument/2006/relationships/hyperlink" Target="http://pixabay.com/cs/tannenzweig-borovice-jedle-11312/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%C5%A1i%C5%A1ky-kohoutek-strom-jehli%C4%8Dnan-10622/" TargetMode="External"/><Relationship Id="rId3" Type="http://schemas.openxmlformats.org/officeDocument/2006/relationships/hyperlink" Target="http://pixabay.com/cs/panor%C3%A1ma-vysokohorsk%C3%BD-hory-hora-8934/" TargetMode="External"/><Relationship Id="rId7" Type="http://schemas.openxmlformats.org/officeDocument/2006/relationships/hyperlink" Target="http://pixabay.com/cs/%C5%A1i%C5%A1ky-kohoutek-strom-jehli%C4%8Dnan-54231/" TargetMode="External"/><Relationship Id="rId2" Type="http://schemas.openxmlformats.org/officeDocument/2006/relationships/hyperlink" Target="http://pixabay.com/cs/borovice-zav%C5%99%C3%ADt-tannenzweig-jehly-16441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cs/%C5%A1i%C5%A1ky-kohoutek-strom-jehli%C4%8Dnan-56007/" TargetMode="External"/><Relationship Id="rId11" Type="http://schemas.openxmlformats.org/officeDocument/2006/relationships/hyperlink" Target="http://pixabay.com/cs/v%C4%9Btev-studen%C3%BD-ku%C5%BEelov%C3%BD-obal-15908/" TargetMode="External"/><Relationship Id="rId5" Type="http://schemas.openxmlformats.org/officeDocument/2006/relationships/hyperlink" Target="http://pixabay.com/cs/tannenzweig-borovice-jedle-11320/" TargetMode="External"/><Relationship Id="rId10" Type="http://schemas.openxmlformats.org/officeDocument/2006/relationships/hyperlink" Target="http://pixabay.com/cs/%C5%A1i%C5%A1ky-kohoutek-strom-jehli%C4%8Dnan-10626/" TargetMode="External"/><Relationship Id="rId4" Type="http://schemas.openxmlformats.org/officeDocument/2006/relationships/hyperlink" Target="http://pixabay.com/cs/jedle-v%C4%9Btev-p%C5%99%C3%ADroda-jehli%C4%8D%C3%AD-jedle-56926/" TargetMode="External"/><Relationship Id="rId9" Type="http://schemas.openxmlformats.org/officeDocument/2006/relationships/hyperlink" Target="http://pixabay.com/cs/%C5%A1i%C5%A1ky-kohoutek-strom-jehli%C4%8Dnan-10617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cs/v%C4%9Btev-ku%C5%BEelov%C3%BD-jehli%C4%8Dnat%C3%BD-evergreen-2133/" TargetMode="External"/><Relationship Id="rId2" Type="http://schemas.openxmlformats.org/officeDocument/2006/relationships/hyperlink" Target="http://pixabay.com/cs/smrk-jehli%C4%8Dnan-v%C3%A1no%C4%8Dn%C3%AD-strom-les-1035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Jehličnaté stromy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VY_52_INOVACE_24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3100" dirty="0"/>
              <a:t>Číslo projektu: CZ.1.07/1.4.00/21.1101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Sada </a:t>
            </a:r>
            <a:r>
              <a:rPr lang="cs-CZ" smtClean="0"/>
              <a:t>2</a:t>
            </a:r>
            <a:endParaRPr lang="cs-CZ" dirty="0"/>
          </a:p>
          <a:p>
            <a:r>
              <a:rPr lang="cs-CZ" dirty="0"/>
              <a:t>Člověk a jeho svět</a:t>
            </a:r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163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Anotace: </a:t>
            </a:r>
            <a:r>
              <a:rPr lang="cs-CZ" dirty="0" smtClean="0"/>
              <a:t>Po předchozí učební látce o listnatých stromech se žáci učí poznávat stromy jehličnaté. K pomůckám patří ještě nástěnné obrazy – jednotlivé jehličnaté stromy. Při vyučování dále používají větvičky a šišky jednotlivých stromů. Součástí jsou také </a:t>
            </a:r>
            <a:r>
              <a:rPr lang="cs-CZ" dirty="0" err="1" smtClean="0"/>
              <a:t>zalaminované</a:t>
            </a:r>
            <a:r>
              <a:rPr lang="cs-CZ" dirty="0" smtClean="0"/>
              <a:t> obrázky z tohoto učebního  materiálu – žáci s nimi hrají didaktickou hru - snaží se najít co nejvíce předmětů, které se vztahují k uvedenému stromu. K obrázkům přiřazují jednotlivé stromy pomocí tužky (rukopisné poznámky) nebo přetahováním,  dále řadí ke slovům obrázky. Z hlásek skládají názvy stromů podle barevné nápovědy. V další vyučovací hodině následuje přírodovědná vycházka do lesa, kde se žáci učí poznávat naučené stromy v reálné situaci.</a:t>
            </a:r>
          </a:p>
          <a:p>
            <a:pPr marL="0" indent="0">
              <a:buNone/>
            </a:pPr>
            <a:r>
              <a:rPr lang="cs-CZ" b="1" dirty="0" smtClean="0"/>
              <a:t>Délka trvání práce s tímto materiálem: </a:t>
            </a:r>
            <a:r>
              <a:rPr lang="cs-CZ" dirty="0" smtClean="0"/>
              <a:t>Zhruba 30 minut</a:t>
            </a:r>
          </a:p>
          <a:p>
            <a:pPr marL="0" indent="0">
              <a:buNone/>
            </a:pPr>
            <a:r>
              <a:rPr lang="cs-CZ" b="1" dirty="0" smtClean="0"/>
              <a:t>Autor</a:t>
            </a:r>
            <a:r>
              <a:rPr lang="cs-CZ" b="1" dirty="0"/>
              <a:t>: </a:t>
            </a:r>
            <a:r>
              <a:rPr lang="cs-CZ" dirty="0"/>
              <a:t>Daniela </a:t>
            </a:r>
            <a:r>
              <a:rPr lang="cs-CZ" dirty="0" err="1"/>
              <a:t>Tájková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Datum </a:t>
            </a:r>
            <a:r>
              <a:rPr lang="cs-CZ" b="1" dirty="0" smtClean="0"/>
              <a:t>vytvoření: </a:t>
            </a:r>
            <a:r>
              <a:rPr lang="cs-CZ" dirty="0" smtClean="0"/>
              <a:t>Podzim 2011</a:t>
            </a:r>
          </a:p>
          <a:p>
            <a:pPr marL="0" indent="0">
              <a:buNone/>
            </a:pPr>
            <a:r>
              <a:rPr lang="cs-CZ" b="1" dirty="0" smtClean="0"/>
              <a:t>Speciální </a:t>
            </a:r>
            <a:r>
              <a:rPr lang="cs-CZ" b="1" dirty="0"/>
              <a:t>vzdělávací potřeby: </a:t>
            </a:r>
            <a:r>
              <a:rPr lang="cs-CZ" dirty="0"/>
              <a:t>ADHD, autismus, MP.</a:t>
            </a:r>
          </a:p>
          <a:p>
            <a:pPr marL="0" indent="0">
              <a:buNone/>
            </a:pPr>
            <a:r>
              <a:rPr lang="cs-CZ" b="1" dirty="0"/>
              <a:t>Vzdělávací obor: </a:t>
            </a:r>
            <a:r>
              <a:rPr lang="cs-CZ" dirty="0"/>
              <a:t>Člověk a jeho svět.</a:t>
            </a:r>
          </a:p>
          <a:p>
            <a:pPr marL="0" indent="0">
              <a:buNone/>
            </a:pPr>
            <a:r>
              <a:rPr lang="cs-CZ" b="1" dirty="0"/>
              <a:t>Druh učebního materiálu:</a:t>
            </a:r>
            <a:r>
              <a:rPr lang="cs-CZ" dirty="0"/>
              <a:t> Interaktivní </a:t>
            </a:r>
            <a:r>
              <a:rPr lang="cs-CZ" dirty="0" smtClean="0"/>
              <a:t>DUM</a:t>
            </a:r>
          </a:p>
          <a:p>
            <a:pPr marL="0" indent="0">
              <a:buNone/>
            </a:pPr>
            <a:r>
              <a:rPr lang="cs-CZ" b="1" dirty="0" smtClean="0"/>
              <a:t>Inovace: </a:t>
            </a:r>
            <a:r>
              <a:rPr lang="cs-CZ" dirty="0" smtClean="0"/>
              <a:t>Rukopisné poznámky v rámci nového softwaru Microsoft 2010</a:t>
            </a:r>
            <a:endParaRPr lang="cs-CZ" dirty="0"/>
          </a:p>
          <a:p>
            <a:pPr marL="0" indent="0">
              <a:buNone/>
            </a:pPr>
            <a:r>
              <a:rPr lang="cs-CZ" b="1" dirty="0" smtClean="0"/>
              <a:t>Cílová </a:t>
            </a:r>
            <a:r>
              <a:rPr lang="cs-CZ" b="1" dirty="0"/>
              <a:t>skupina: </a:t>
            </a:r>
            <a:r>
              <a:rPr lang="cs-CZ" dirty="0" smtClean="0"/>
              <a:t>Žák (s </a:t>
            </a:r>
            <a:r>
              <a:rPr lang="cs-CZ" dirty="0"/>
              <a:t>autismem, </a:t>
            </a:r>
            <a:r>
              <a:rPr lang="cs-CZ" dirty="0" smtClean="0"/>
              <a:t>lehkou a střední MR</a:t>
            </a:r>
            <a:r>
              <a:rPr lang="cs-CZ" dirty="0"/>
              <a:t>).</a:t>
            </a:r>
          </a:p>
          <a:p>
            <a:pPr marL="0" indent="0">
              <a:buNone/>
            </a:pPr>
            <a:r>
              <a:rPr lang="cs-CZ" b="1" dirty="0"/>
              <a:t>Stupeň a typ vzdělávání: </a:t>
            </a:r>
            <a:r>
              <a:rPr lang="cs-CZ" dirty="0"/>
              <a:t>ZŠ speciální, 1.stupeň, 1. období.</a:t>
            </a:r>
          </a:p>
          <a:p>
            <a:pPr marL="0" indent="0">
              <a:buNone/>
            </a:pPr>
            <a:r>
              <a:rPr lang="cs-CZ" b="1" dirty="0"/>
              <a:t>Věková skupina: </a:t>
            </a:r>
            <a:r>
              <a:rPr lang="cs-CZ" dirty="0"/>
              <a:t>6 </a:t>
            </a:r>
            <a:r>
              <a:rPr lang="cs-CZ" dirty="0" smtClean="0"/>
              <a:t>– 9 let</a:t>
            </a:r>
            <a:r>
              <a:rPr lang="cs-CZ" dirty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314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15616" y="692696"/>
            <a:ext cx="539506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Jehličnaté a listnaté stromy</a:t>
            </a:r>
          </a:p>
          <a:p>
            <a:endParaRPr lang="cs-CZ" sz="36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              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9706" y="2794135"/>
            <a:ext cx="16725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Jehličnaté</a:t>
            </a:r>
            <a:endParaRPr lang="cs-CZ" sz="2800" b="1" dirty="0"/>
          </a:p>
        </p:txBody>
      </p:sp>
      <p:sp>
        <p:nvSpPr>
          <p:cNvPr id="23" name="Vodorovný svitek 22"/>
          <p:cNvSpPr/>
          <p:nvPr/>
        </p:nvSpPr>
        <p:spPr>
          <a:xfrm>
            <a:off x="396708" y="2794135"/>
            <a:ext cx="2304256" cy="1008112"/>
          </a:xfrm>
          <a:prstGeom prst="horizontalScroll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LISTNATÉ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24" name="Vodorovný svitek 23"/>
          <p:cNvSpPr/>
          <p:nvPr/>
        </p:nvSpPr>
        <p:spPr>
          <a:xfrm>
            <a:off x="5384776" y="2708920"/>
            <a:ext cx="2304256" cy="1008112"/>
          </a:xfrm>
          <a:prstGeom prst="horizontalScroll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JEHLIČNATÉ</a:t>
            </a:r>
            <a:endParaRPr lang="cs-CZ" sz="2800" b="1" dirty="0">
              <a:solidFill>
                <a:srgbClr val="7030A0"/>
              </a:solidFill>
            </a:endParaRPr>
          </a:p>
        </p:txBody>
      </p:sp>
      <p:cxnSp>
        <p:nvCxnSpPr>
          <p:cNvPr id="28" name="Přímá spojnice se šipkou 27"/>
          <p:cNvCxnSpPr/>
          <p:nvPr/>
        </p:nvCxnSpPr>
        <p:spPr>
          <a:xfrm flipH="1">
            <a:off x="1405993" y="2276872"/>
            <a:ext cx="2589943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3995936" y="2276872"/>
            <a:ext cx="2232248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1" name="Šipka dolů 30"/>
          <p:cNvSpPr/>
          <p:nvPr/>
        </p:nvSpPr>
        <p:spPr>
          <a:xfrm>
            <a:off x="1187624" y="3717032"/>
            <a:ext cx="648072" cy="720080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Šipka dolů 31"/>
          <p:cNvSpPr/>
          <p:nvPr/>
        </p:nvSpPr>
        <p:spPr>
          <a:xfrm>
            <a:off x="6186647" y="3645024"/>
            <a:ext cx="648072" cy="720080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287654" y="4434052"/>
            <a:ext cx="3708282" cy="1947276"/>
          </a:xfrm>
          <a:prstGeom prst="rect">
            <a:avLst/>
          </a:prstGeom>
          <a:solidFill>
            <a:srgbClr val="F5F79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Mají listy, které na podzim opadávají. Patří sem například bříza, javor, buk, dub, jírovec, lípa a další.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4860032" y="4437112"/>
            <a:ext cx="3744416" cy="1832538"/>
          </a:xfrm>
          <a:prstGeom prst="rect">
            <a:avLst/>
          </a:prstGeom>
          <a:solidFill>
            <a:srgbClr val="F5F79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Mají místo listů jehličí, které neopadává (kromě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modřínu). Patří sem například borovice, smrk, jedle, modřín.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1907704" y="1700808"/>
            <a:ext cx="3816424" cy="576064"/>
          </a:xfrm>
          <a:prstGeom prst="rect">
            <a:avLst/>
          </a:prstGeom>
          <a:solidFill>
            <a:srgbClr val="F5F79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Stromy dělíme na: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93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63688" y="692696"/>
            <a:ext cx="4614981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JEHLIČNATÉ STROMY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14262" y="2132856"/>
            <a:ext cx="5359159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MAJÍ JEHLIČÍ, KTERÉ NIKDY NEOPADÁVÁ.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47664" y="5229199"/>
            <a:ext cx="6184578" cy="113877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Pozor! </a:t>
            </a:r>
            <a:r>
              <a:rPr lang="cs-CZ" sz="2400" b="1" dirty="0" smtClean="0"/>
              <a:t>Modřín je jediný jehličnatý strom, </a:t>
            </a:r>
          </a:p>
          <a:p>
            <a:r>
              <a:rPr lang="cs-CZ" sz="2400" b="1" dirty="0" smtClean="0"/>
              <a:t>který na podzim opadává - shazuje jehličí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52937" y="3429000"/>
            <a:ext cx="6941644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 JEHLIČNATÝM STROMŮM PATŘÍ NAPŘÍKLAD SMRK</a:t>
            </a:r>
            <a:r>
              <a:rPr lang="cs-CZ" dirty="0" smtClean="0"/>
              <a:t>, </a:t>
            </a:r>
          </a:p>
          <a:p>
            <a:r>
              <a:rPr lang="cs-CZ" sz="2400" b="1" dirty="0" smtClean="0"/>
              <a:t>JEDLE, BOROVICE, MODŘÍN.</a:t>
            </a:r>
            <a:endParaRPr lang="cs-CZ" sz="2400" b="1" dirty="0"/>
          </a:p>
        </p:txBody>
      </p:sp>
      <p:cxnSp>
        <p:nvCxnSpPr>
          <p:cNvPr id="21" name="Přímá spojnice 20"/>
          <p:cNvCxnSpPr/>
          <p:nvPr/>
        </p:nvCxnSpPr>
        <p:spPr>
          <a:xfrm>
            <a:off x="1014262" y="2137366"/>
            <a:ext cx="53591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1011141" y="2132855"/>
            <a:ext cx="0" cy="4616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1014262" y="2586518"/>
            <a:ext cx="53591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6364090" y="2132854"/>
            <a:ext cx="0" cy="4616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1052937" y="3429000"/>
            <a:ext cx="69416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1052937" y="4259997"/>
            <a:ext cx="69416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1052937" y="3429000"/>
            <a:ext cx="0" cy="8309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7994581" y="3429000"/>
            <a:ext cx="0" cy="8309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Zahnutá šipka doleva 37"/>
          <p:cNvSpPr/>
          <p:nvPr/>
        </p:nvSpPr>
        <p:spPr>
          <a:xfrm>
            <a:off x="6444208" y="1124744"/>
            <a:ext cx="864096" cy="146177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0" name="Zahnutá šipka doprava 39"/>
          <p:cNvSpPr/>
          <p:nvPr/>
        </p:nvSpPr>
        <p:spPr>
          <a:xfrm>
            <a:off x="-108520" y="1124744"/>
            <a:ext cx="1296144" cy="295232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42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2005495" y="260648"/>
            <a:ext cx="3456384" cy="1296144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BOROVICE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pc\Desktop\pine-54227_1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749" y="1774637"/>
            <a:ext cx="1591136" cy="236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Desktop\pine-19686_1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153" y="228544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\Desktop\pine-cones-8166_1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429000"/>
            <a:ext cx="1905000" cy="1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\Desktop\bark-8159_1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774" y="4353474"/>
            <a:ext cx="14224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c\Desktop\pine-54698_1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36" y="5036203"/>
            <a:ext cx="1844449" cy="171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1" descr="C:\Users\pc\Desktop\pine-cones-8165_15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749" y="4851400"/>
            <a:ext cx="2091323" cy="158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pc\AppData\Local\Microsoft\Windows\Temporary Internet Files\Content.IE5\8O6ICM2M\MP900401775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805" y="260648"/>
            <a:ext cx="132462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pc\AppData\Local\Microsoft\Windows\Temporary Internet Files\Content.IE5\TXBLPJI1\MP90043415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78345"/>
            <a:ext cx="1450545" cy="217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pc\AppData\Local\Microsoft\Windows\Temporary Internet Files\Content.IE5\FIADX1C1\MP90031379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40179"/>
            <a:ext cx="2116832" cy="1411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58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2915815" y="404664"/>
            <a:ext cx="2592289" cy="1296144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JEDLE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pc\AppData\Local\Microsoft\Windows\Temporary Internet Files\Content.IE5\U61DHQA8\MP9004252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726" y="4884017"/>
            <a:ext cx="1708843" cy="181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\AppData\Local\Microsoft\Windows\Temporary Internet Files\Content.IE5\F2W37FB5\MP9001851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941168"/>
            <a:ext cx="1362798" cy="1774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c\Desktop\pine-cones-10309_1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147" y="548680"/>
            <a:ext cx="18624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\Desktop\tannenzweig-11312_1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24944"/>
            <a:ext cx="182656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c\Desktop\panorama-8934_1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357" y="2204864"/>
            <a:ext cx="2445747" cy="2108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c\Desktop\tannenzweig-11320_15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939" y="4743436"/>
            <a:ext cx="1676286" cy="171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c\Desktop\branch-72280_15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51" y="404664"/>
            <a:ext cx="1584175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pc\Desktop\pine-needles-16441_15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11" y="2760676"/>
            <a:ext cx="1607815" cy="1971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pc\Desktop\fir-56926_15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941168"/>
            <a:ext cx="2364854" cy="164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0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2771800" y="332656"/>
            <a:ext cx="2592288" cy="1368152"/>
          </a:xfrm>
          <a:prstGeom prst="horizontalScroll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SMRK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pc\Desktop\pine-cones-54231_1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80928"/>
            <a:ext cx="1656183" cy="170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c\Desktop\pine-cones-10626_1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921842"/>
            <a:ext cx="2221323" cy="1703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pc\Desktop\pine-cones-56007_1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1124"/>
            <a:ext cx="1778098" cy="15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pc\Desktop\pine-cones-10617_1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941168"/>
            <a:ext cx="2188046" cy="1703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pc\Desktop\pine-cones-10622_1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014" y="298668"/>
            <a:ext cx="14224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pc\Desktop\branch-2133_15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833627"/>
            <a:ext cx="1800200" cy="1361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pc\Desktop\spruce-1035_15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949" y="1988840"/>
            <a:ext cx="1872207" cy="2351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pc\Desktop\branch-15908_15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941168"/>
            <a:ext cx="1944216" cy="138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24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ový popisek 7"/>
          <p:cNvSpPr/>
          <p:nvPr/>
        </p:nvSpPr>
        <p:spPr>
          <a:xfrm>
            <a:off x="251520" y="1196752"/>
            <a:ext cx="2592288" cy="864096"/>
          </a:xfrm>
          <a:prstGeom prst="wedgeRoundRect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BOROVICE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3203848" y="1196752"/>
            <a:ext cx="2592288" cy="864096"/>
          </a:xfrm>
          <a:prstGeom prst="wedgeRoundRect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JEDLE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1" name="Zaoblený obdélníkový popisek 10"/>
          <p:cNvSpPr/>
          <p:nvPr/>
        </p:nvSpPr>
        <p:spPr>
          <a:xfrm>
            <a:off x="6012160" y="1196752"/>
            <a:ext cx="2592288" cy="864096"/>
          </a:xfrm>
          <a:prstGeom prst="wedgeRoundRect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SMRK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04664"/>
            <a:ext cx="30634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Najdi správné obrázky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13" name="Picture 4" descr="C:\Users\pc\Desktop\mountain-pine-4756_1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97470"/>
            <a:ext cx="1714859" cy="126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pc\Desktop\pine-19686_1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356993"/>
            <a:ext cx="1584176" cy="110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C:\Users\pc\Desktop\tannenzweig-11312_1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364" y="2464062"/>
            <a:ext cx="1584176" cy="1204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C:\Users\pc\Desktop\tannenzweig-11320_1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58112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9" descr="C:\Users\pc\Desktop\pine-needles-16441_1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4437112"/>
            <a:ext cx="1368152" cy="16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1" descr="C:\Users\pc\Desktop\pine-cones-8165_15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286" y="5085184"/>
            <a:ext cx="1548881" cy="1298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pc\Desktop\pine-cones-10622_15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597470"/>
            <a:ext cx="1224136" cy="162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Users\pc\Desktop\branch-15908_15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157192"/>
            <a:ext cx="1872208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31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836712"/>
            <a:ext cx="66616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Z písmen sestav správně názvy jehličnatých stromů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(nikdy neopadávají).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196486"/>
            <a:ext cx="14108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Úkol: 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27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107544" y="764703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B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871825" y="4692045"/>
            <a:ext cx="6014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O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18740" y="2733235"/>
            <a:ext cx="5309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R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084068" y="5673085"/>
            <a:ext cx="6014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O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198590" y="3387382"/>
            <a:ext cx="5485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V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88015" y="349205"/>
            <a:ext cx="3481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I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36187" y="5834661"/>
            <a:ext cx="5100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C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714162" y="2377324"/>
            <a:ext cx="4844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F0"/>
                </a:solidFill>
              </a:rPr>
              <a:t>E</a:t>
            </a:r>
            <a:endParaRPr lang="cs-CZ" sz="4800" b="1" dirty="0">
              <a:solidFill>
                <a:srgbClr val="00B0F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722178" y="4007958"/>
            <a:ext cx="4764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S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043267" y="1377997"/>
            <a:ext cx="7232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M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956376" y="1517016"/>
            <a:ext cx="5309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R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576708" y="764704"/>
            <a:ext cx="5212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K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167977" y="3768085"/>
            <a:ext cx="3882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F0"/>
                </a:solidFill>
              </a:rPr>
              <a:t>J</a:t>
            </a:r>
            <a:endParaRPr lang="cs-CZ" sz="4800" b="1" dirty="0">
              <a:solidFill>
                <a:srgbClr val="00B0F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388424" y="4038163"/>
            <a:ext cx="4844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F0"/>
                </a:solidFill>
              </a:rPr>
              <a:t>E</a:t>
            </a:r>
            <a:endParaRPr lang="cs-CZ" sz="4800" b="1" dirty="0">
              <a:solidFill>
                <a:srgbClr val="00B0F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541328" y="1180202"/>
            <a:ext cx="572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F0"/>
                </a:solidFill>
              </a:rPr>
              <a:t>D</a:t>
            </a:r>
            <a:endParaRPr lang="cs-CZ" sz="4800" b="1" dirty="0">
              <a:solidFill>
                <a:srgbClr val="00B0F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653653" y="3265134"/>
            <a:ext cx="4443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F0"/>
                </a:solidFill>
              </a:rPr>
              <a:t>L</a:t>
            </a:r>
            <a:endParaRPr lang="cs-CZ" sz="4800" b="1" dirty="0">
              <a:solidFill>
                <a:srgbClr val="00B0F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282114" y="2457818"/>
            <a:ext cx="4844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E</a:t>
            </a:r>
            <a:endParaRPr lang="cs-CZ" sz="4800" b="1" dirty="0">
              <a:solidFill>
                <a:srgbClr val="7030A0"/>
              </a:solidFill>
            </a:endParaRPr>
          </a:p>
        </p:txBody>
      </p:sp>
      <p:pic>
        <p:nvPicPr>
          <p:cNvPr id="21" name="Picture 3" descr="C:\Users\pc\Desktop\pine-cones-10626_1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38" y="141689"/>
            <a:ext cx="2221323" cy="1703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pc\Desktop\tannenzweig-11320_1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851" y="78624"/>
            <a:ext cx="1676286" cy="171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C:\Users\pc\Desktop\pine-branch-8169_1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472" y="4183584"/>
            <a:ext cx="14224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5" name="Přímá spojnice 24"/>
          <p:cNvCxnSpPr/>
          <p:nvPr/>
        </p:nvCxnSpPr>
        <p:spPr>
          <a:xfrm>
            <a:off x="251520" y="2348880"/>
            <a:ext cx="257283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251520" y="2348880"/>
            <a:ext cx="0" cy="90474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248811" y="3265134"/>
            <a:ext cx="257283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2824356" y="2360388"/>
            <a:ext cx="0" cy="90474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971600" y="2345159"/>
            <a:ext cx="0" cy="90474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1619672" y="2360883"/>
            <a:ext cx="0" cy="92776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2195736" y="2348880"/>
            <a:ext cx="0" cy="92776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H="1">
            <a:off x="3828832" y="2360388"/>
            <a:ext cx="13019" cy="100589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4355976" y="23603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4477163" y="2360388"/>
            <a:ext cx="0" cy="100589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094472" y="2360388"/>
            <a:ext cx="0" cy="100589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5679399" y="2348880"/>
            <a:ext cx="0" cy="100589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3835341" y="2360388"/>
            <a:ext cx="304091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 flipV="1">
            <a:off x="3828832" y="3354776"/>
            <a:ext cx="3047424" cy="1150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6300192" y="2360883"/>
            <a:ext cx="0" cy="100589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6876256" y="2360388"/>
            <a:ext cx="0" cy="100589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2696853" y="4869160"/>
            <a:ext cx="0" cy="9361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>
            <a:off x="3347864" y="4869160"/>
            <a:ext cx="0" cy="9361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>
            <a:off x="3923928" y="4869160"/>
            <a:ext cx="0" cy="9361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>
            <a:off x="4572000" y="4869160"/>
            <a:ext cx="0" cy="9361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>
            <a:off x="5220072" y="4869160"/>
            <a:ext cx="0" cy="9361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>
            <a:off x="5810524" y="4860929"/>
            <a:ext cx="0" cy="9361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>
            <a:off x="6372200" y="4869160"/>
            <a:ext cx="0" cy="9361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>
            <a:off x="6948264" y="4852698"/>
            <a:ext cx="0" cy="9361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>
            <a:off x="7524328" y="4852698"/>
            <a:ext cx="0" cy="9443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3" name="Přímá spojnice 102"/>
          <p:cNvCxnSpPr/>
          <p:nvPr/>
        </p:nvCxnSpPr>
        <p:spPr>
          <a:xfrm flipV="1">
            <a:off x="2696853" y="4852698"/>
            <a:ext cx="4827475" cy="1646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5" name="Přímá spojnice 104"/>
          <p:cNvCxnSpPr/>
          <p:nvPr/>
        </p:nvCxnSpPr>
        <p:spPr>
          <a:xfrm>
            <a:off x="2696853" y="5805264"/>
            <a:ext cx="482747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379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80512" cy="6858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800" b="1" dirty="0"/>
              <a:t>Zdroje a citace</a:t>
            </a:r>
            <a:r>
              <a:rPr lang="cs-CZ" sz="1800" b="1" dirty="0" smtClean="0"/>
              <a:t>: </a:t>
            </a:r>
            <a:r>
              <a:rPr lang="cs-CZ" sz="1800" dirty="0"/>
              <a:t>Microsoft Office </a:t>
            </a:r>
            <a:r>
              <a:rPr lang="cs-CZ" sz="1800" dirty="0" smtClean="0"/>
              <a:t>– Klipart</a:t>
            </a:r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 smtClean="0"/>
              <a:t>26</a:t>
            </a:r>
            <a:r>
              <a:rPr lang="pt-BR" sz="1800" dirty="0" smtClean="0"/>
              <a:t>.1</a:t>
            </a:r>
            <a:r>
              <a:rPr lang="cs-CZ" sz="1800" dirty="0" smtClean="0"/>
              <a:t>0</a:t>
            </a:r>
            <a:r>
              <a:rPr lang="pt-BR" sz="1800" dirty="0" smtClean="0"/>
              <a:t>.201</a:t>
            </a:r>
            <a:r>
              <a:rPr lang="cs-CZ" sz="1800" dirty="0" smtClean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2"/>
              </a:rPr>
              <a:t>http://pixabay.com/cs/k%C5%AFra-borovice-%C4%8Derven%C3%A1-strom-d%C5%99evo-8159</a:t>
            </a:r>
            <a:r>
              <a:rPr lang="pt-BR" sz="1800" dirty="0" smtClean="0">
                <a:hlinkClick r:id="rId2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3"/>
              </a:rPr>
              <a:t>http://pixabay.com/cs/%C5%A1i%C5%A1ky-borovice-d%C5%99evo-strom-8166</a:t>
            </a:r>
            <a:r>
              <a:rPr lang="pt-BR" sz="1800" dirty="0" smtClean="0">
                <a:hlinkClick r:id="rId3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4"/>
              </a:rPr>
              <a:t>http://pixabay.com/cs/borovice-strom-z%C3%A1padn%C3%AD-s%C3%A1m-osam%C4%9Bl%C3%BD-54227</a:t>
            </a:r>
            <a:r>
              <a:rPr lang="pt-BR" sz="1800" dirty="0" smtClean="0">
                <a:hlinkClick r:id="rId4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5"/>
              </a:rPr>
              <a:t>http://pixabay.com/cs/borovice-ku%C5%BEelov%C3%BD-p%C5%99%C3%ADroda-pozad%C3%AD-19686</a:t>
            </a:r>
            <a:r>
              <a:rPr lang="pt-BR" sz="1800" dirty="0" smtClean="0">
                <a:hlinkClick r:id="rId5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6"/>
              </a:rPr>
              <a:t>http://pixabay.com/cs/%C5%A1i%C5%A1ky-borovice-d%C5%99evo-strom-8165</a:t>
            </a:r>
            <a:r>
              <a:rPr lang="pt-BR" sz="1800" dirty="0" smtClean="0">
                <a:hlinkClick r:id="rId6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7"/>
              </a:rPr>
              <a:t>http://pixabay.com/cs/borovice-les-slunce-sv%C4%9Btlo-54698</a:t>
            </a:r>
            <a:r>
              <a:rPr lang="pt-BR" sz="1800" dirty="0" smtClean="0">
                <a:hlinkClick r:id="rId7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8"/>
              </a:rPr>
              <a:t>http://pixabay.com/cs/borov%C3%A9-%C5%A1i%C5%A1ky-kohoutek-hn%C4%9Bd%C3%BD-d%C5%99evo-10309</a:t>
            </a:r>
            <a:r>
              <a:rPr lang="pt-BR" sz="1800" dirty="0" smtClean="0">
                <a:hlinkClick r:id="rId8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9"/>
              </a:rPr>
              <a:t>http://pixabay.com/cs/tannenzweig-borovice-jedle-11312</a:t>
            </a:r>
            <a:r>
              <a:rPr lang="pt-BR" sz="1800" dirty="0" smtClean="0">
                <a:hlinkClick r:id="rId9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10"/>
              </a:rPr>
              <a:t>http://pixabay.com/cs/v%C4%9Btev-hn%C4%9Bd%C3%A1-ku%C5%BEelov%C3%BD-podrobnosti-72280</a:t>
            </a:r>
            <a:r>
              <a:rPr lang="pt-BR" sz="1800" dirty="0" smtClean="0">
                <a:hlinkClick r:id="rId10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b="1" u="sng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181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2"/>
              </a:rPr>
              <a:t>http://pixabay.com/cs/borovice-zav%C5%99%C3%ADt-tannenzweig-jehly-16441</a:t>
            </a:r>
            <a:r>
              <a:rPr lang="pt-BR" sz="1800" dirty="0" smtClean="0">
                <a:hlinkClick r:id="rId2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3"/>
              </a:rPr>
              <a:t>http://pixabay.com/cs/panor%C3%A1ma-vysokohorsk%C3%BD-hory-hora-8934</a:t>
            </a:r>
            <a:r>
              <a:rPr lang="pt-BR" sz="1800" dirty="0" smtClean="0">
                <a:hlinkClick r:id="rId3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4"/>
              </a:rPr>
              <a:t>http://pixabay.com/cs/jedle-v%C4%9Btev-p%C5%99%C3%ADroda-jehli%C4%8D%C3%AD-jedle-56926</a:t>
            </a:r>
            <a:r>
              <a:rPr lang="pt-BR" sz="1800" dirty="0" smtClean="0">
                <a:hlinkClick r:id="rId4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/>
              <a:t>AUTOR 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5"/>
              </a:rPr>
              <a:t>http://pixabay.com/cs/tannenzweig-borovice-jedle-11320</a:t>
            </a:r>
            <a:r>
              <a:rPr lang="pt-BR" sz="1800" dirty="0" smtClean="0">
                <a:hlinkClick r:id="rId5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 smtClean="0"/>
              <a:t>AUTOR </a:t>
            </a:r>
            <a:r>
              <a:rPr lang="pt-BR" sz="1800" dirty="0"/>
              <a:t>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6"/>
              </a:rPr>
              <a:t>http://pixabay.com/cs/%C5%A1i%C5%A1ky-kohoutek-strom-jehli%C4%8Dnan-56007</a:t>
            </a:r>
            <a:r>
              <a:rPr lang="pt-BR" sz="1800" dirty="0" smtClean="0">
                <a:hlinkClick r:id="rId6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 smtClean="0"/>
              <a:t>AUTOR </a:t>
            </a:r>
            <a:r>
              <a:rPr lang="pt-BR" sz="1800" dirty="0"/>
              <a:t>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7"/>
              </a:rPr>
              <a:t>http://pixabay.com/cs/%C5%A1i%C5%A1ky-kohoutek-strom-jehli%C4%8Dnan-54231</a:t>
            </a:r>
            <a:r>
              <a:rPr lang="pt-BR" sz="1800" dirty="0" smtClean="0">
                <a:hlinkClick r:id="rId7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 smtClean="0"/>
              <a:t>AUTOR </a:t>
            </a:r>
            <a:r>
              <a:rPr lang="pt-BR" sz="1800" dirty="0"/>
              <a:t>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8"/>
              </a:rPr>
              <a:t>http://pixabay.com/cs/%C5%A1i%C5%A1ky-kohoutek-strom-jehli%C4%8Dnan-10622</a:t>
            </a:r>
            <a:r>
              <a:rPr lang="pt-BR" sz="1800" dirty="0" smtClean="0">
                <a:hlinkClick r:id="rId8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 smtClean="0"/>
              <a:t>AUTOR </a:t>
            </a:r>
            <a:r>
              <a:rPr lang="pt-BR" sz="1800" dirty="0"/>
              <a:t>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9"/>
              </a:rPr>
              <a:t>http://pixabay.com/cs/%C5%A1i%C5%A1ky-kohoutek-strom-jehli%C4%8Dnan-10617</a:t>
            </a:r>
            <a:r>
              <a:rPr lang="pt-BR" sz="1800" dirty="0" smtClean="0">
                <a:hlinkClick r:id="rId9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 smtClean="0"/>
              <a:t>AUTOR </a:t>
            </a:r>
            <a:r>
              <a:rPr lang="pt-BR" sz="1800" dirty="0"/>
              <a:t>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10"/>
              </a:rPr>
              <a:t>http://pixabay.com/cs/%C5%A1i%C5%A1ky-kohoutek-strom-jehli%C4%8Dnan-10626</a:t>
            </a:r>
            <a:r>
              <a:rPr lang="pt-BR" sz="1800" dirty="0" smtClean="0">
                <a:hlinkClick r:id="rId10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 smtClean="0"/>
              <a:t>AUTOR </a:t>
            </a:r>
            <a:r>
              <a:rPr lang="pt-BR" sz="1800" dirty="0"/>
              <a:t>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11"/>
              </a:rPr>
              <a:t>http://pixabay.com/cs/v%C4%9Btev-studen%C3%BD-ku%C5%BEelov%C3%BD-obal-15908</a:t>
            </a:r>
            <a:r>
              <a:rPr lang="pt-BR" sz="1800" dirty="0" smtClean="0">
                <a:hlinkClick r:id="rId11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55110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1800" dirty="0" smtClean="0"/>
              <a:t>AUTOR </a:t>
            </a:r>
            <a:r>
              <a:rPr lang="pt-BR" sz="1800" dirty="0"/>
              <a:t>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 dirty="0"/>
              <a:t>1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2"/>
              </a:rPr>
              <a:t>http://pixabay.com/cs/smrk-jehli%C4%8Dnan-v%C3%A1no%C4%8Dn%C3%AD-strom-les-1035</a:t>
            </a:r>
            <a:r>
              <a:rPr lang="pt-BR" sz="1800" dirty="0" smtClean="0">
                <a:hlinkClick r:id="rId2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 smtClean="0"/>
              <a:t>AUTOR </a:t>
            </a:r>
            <a:r>
              <a:rPr lang="pt-BR" sz="1800" dirty="0"/>
              <a:t>NEUVEDEN. </a:t>
            </a:r>
            <a:r>
              <a:rPr lang="pt-BR" sz="1800" i="1" dirty="0"/>
              <a:t>www.pixabay.com</a:t>
            </a:r>
            <a:r>
              <a:rPr lang="pt-BR" sz="1800" dirty="0"/>
              <a:t> [online]. [cit. </a:t>
            </a:r>
            <a:r>
              <a:rPr lang="cs-CZ" sz="1800" dirty="0"/>
              <a:t>26</a:t>
            </a:r>
            <a:r>
              <a:rPr lang="pt-BR" sz="1800" dirty="0"/>
              <a:t>.1</a:t>
            </a:r>
            <a:r>
              <a:rPr lang="cs-CZ" sz="1800" dirty="0"/>
              <a:t>0</a:t>
            </a:r>
            <a:r>
              <a:rPr lang="pt-BR" sz="1800" dirty="0"/>
              <a:t>.201</a:t>
            </a:r>
            <a:r>
              <a:rPr lang="cs-CZ" sz="1800"/>
              <a:t>1</a:t>
            </a:r>
            <a:r>
              <a:rPr lang="pt-BR" sz="180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3"/>
              </a:rPr>
              <a:t>http://pixabay.com/cs/v%C4%9Btev-ku%C5%BEelov%C3%BD-jehli%C4%8Dnat%C3%BD-evergreen-2133</a:t>
            </a:r>
            <a:r>
              <a:rPr lang="pt-BR" sz="1800" dirty="0" smtClean="0">
                <a:hlinkClick r:id="rId3"/>
              </a:rPr>
              <a:t>/</a:t>
            </a: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91047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888</Words>
  <Application>Microsoft Office PowerPoint</Application>
  <PresentationFormat>Předvádění na obrazovce (4:3)</PresentationFormat>
  <Paragraphs>97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Jehličnaté stromy VY_52_INOVACE_24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uzivatel</cp:lastModifiedBy>
  <cp:revision>8</cp:revision>
  <dcterms:created xsi:type="dcterms:W3CDTF">2011-10-26T13:42:19Z</dcterms:created>
  <dcterms:modified xsi:type="dcterms:W3CDTF">2013-01-23T21:05:19Z</dcterms:modified>
</cp:coreProperties>
</file>