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Default Extension="wav" ContentType="audio/wav"/>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5" d="100"/>
          <a:sy n="65" d="100"/>
        </p:scale>
        <p:origin x="-1452" y="-10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FC74C56-96A1-4238-A953-D0BEB4329086}" type="doc">
      <dgm:prSet loTypeId="urn:microsoft.com/office/officeart/2005/8/layout/lProcess3" loCatId="process" qsTypeId="urn:microsoft.com/office/officeart/2005/8/quickstyle/simple1" qsCatId="simple" csTypeId="urn:microsoft.com/office/officeart/2005/8/colors/colorful4" csCatId="colorful"/>
      <dgm:spPr/>
      <dgm:t>
        <a:bodyPr/>
        <a:lstStyle/>
        <a:p>
          <a:endParaRPr lang="cs-CZ"/>
        </a:p>
      </dgm:t>
    </dgm:pt>
    <dgm:pt modelId="{FA4281FF-4C2D-41FA-AD5C-610EA2286358}">
      <dgm:prSet/>
      <dgm:spPr/>
      <dgm:t>
        <a:bodyPr/>
        <a:lstStyle/>
        <a:p>
          <a:pPr rtl="0"/>
          <a:r>
            <a:rPr lang="cs-CZ" dirty="0" smtClean="0">
              <a:solidFill>
                <a:schemeClr val="tx1">
                  <a:lumMod val="95000"/>
                  <a:lumOff val="5000"/>
                </a:schemeClr>
              </a:solidFill>
            </a:rPr>
            <a:t>Doba kamenná se nazývá dobou kamennou, protože lidé vyráběli z kamene potřebné předměty.</a:t>
          </a:r>
          <a:endParaRPr lang="cs-CZ" dirty="0">
            <a:solidFill>
              <a:schemeClr val="tx1">
                <a:lumMod val="95000"/>
                <a:lumOff val="5000"/>
              </a:schemeClr>
            </a:solidFill>
          </a:endParaRPr>
        </a:p>
      </dgm:t>
    </dgm:pt>
    <dgm:pt modelId="{22BA5FC8-6623-48D1-B56E-513A30DD969D}" type="parTrans" cxnId="{E852894E-F7F2-44A2-8752-DED7616D6566}">
      <dgm:prSet/>
      <dgm:spPr/>
      <dgm:t>
        <a:bodyPr/>
        <a:lstStyle/>
        <a:p>
          <a:endParaRPr lang="cs-CZ"/>
        </a:p>
      </dgm:t>
    </dgm:pt>
    <dgm:pt modelId="{C0ED2CAD-4F03-4DDA-8E98-23C9B53292F2}" type="sibTrans" cxnId="{E852894E-F7F2-44A2-8752-DED7616D6566}">
      <dgm:prSet/>
      <dgm:spPr/>
      <dgm:t>
        <a:bodyPr/>
        <a:lstStyle/>
        <a:p>
          <a:endParaRPr lang="cs-CZ"/>
        </a:p>
      </dgm:t>
    </dgm:pt>
    <dgm:pt modelId="{C7837847-5D6A-4B00-A423-5A49C1985C11}">
      <dgm:prSet/>
      <dgm:spPr/>
      <dgm:t>
        <a:bodyPr/>
        <a:lstStyle/>
        <a:p>
          <a:pPr rtl="0"/>
          <a:r>
            <a:rPr lang="cs-CZ" dirty="0" smtClean="0">
              <a:solidFill>
                <a:schemeClr val="tx1">
                  <a:lumMod val="95000"/>
                  <a:lumOff val="5000"/>
                </a:schemeClr>
              </a:solidFill>
            </a:rPr>
            <a:t>Doba kamenná byla nejdelším obdobím v období pravěku.</a:t>
          </a:r>
          <a:endParaRPr lang="cs-CZ" dirty="0">
            <a:solidFill>
              <a:schemeClr val="tx1">
                <a:lumMod val="95000"/>
                <a:lumOff val="5000"/>
              </a:schemeClr>
            </a:solidFill>
          </a:endParaRPr>
        </a:p>
      </dgm:t>
    </dgm:pt>
    <dgm:pt modelId="{35723248-53AE-4E14-9674-E0889C9EBF5B}" type="parTrans" cxnId="{9D981C5E-76C4-4EBB-AA82-90B0E663A031}">
      <dgm:prSet/>
      <dgm:spPr/>
      <dgm:t>
        <a:bodyPr/>
        <a:lstStyle/>
        <a:p>
          <a:endParaRPr lang="cs-CZ"/>
        </a:p>
      </dgm:t>
    </dgm:pt>
    <dgm:pt modelId="{4BA2BBBE-9EE7-4F56-930A-87BE23711571}" type="sibTrans" cxnId="{9D981C5E-76C4-4EBB-AA82-90B0E663A031}">
      <dgm:prSet/>
      <dgm:spPr/>
      <dgm:t>
        <a:bodyPr/>
        <a:lstStyle/>
        <a:p>
          <a:endParaRPr lang="cs-CZ"/>
        </a:p>
      </dgm:t>
    </dgm:pt>
    <dgm:pt modelId="{414AD075-F81B-4D56-A4A5-51CE21C27458}" type="pres">
      <dgm:prSet presAssocID="{FFC74C56-96A1-4238-A953-D0BEB4329086}" presName="Name0" presStyleCnt="0">
        <dgm:presLayoutVars>
          <dgm:chPref val="3"/>
          <dgm:dir/>
          <dgm:animLvl val="lvl"/>
          <dgm:resizeHandles/>
        </dgm:presLayoutVars>
      </dgm:prSet>
      <dgm:spPr/>
      <dgm:t>
        <a:bodyPr/>
        <a:lstStyle/>
        <a:p>
          <a:endParaRPr lang="cs-CZ"/>
        </a:p>
      </dgm:t>
    </dgm:pt>
    <dgm:pt modelId="{DF0F08B8-C100-445F-8E5D-EC8AC05E7D6C}" type="pres">
      <dgm:prSet presAssocID="{FA4281FF-4C2D-41FA-AD5C-610EA2286358}" presName="horFlow" presStyleCnt="0"/>
      <dgm:spPr/>
    </dgm:pt>
    <dgm:pt modelId="{5B09D17A-F374-4007-A8E1-509EDD0F86BE}" type="pres">
      <dgm:prSet presAssocID="{FA4281FF-4C2D-41FA-AD5C-610EA2286358}" presName="bigChev" presStyleLbl="node1" presStyleIdx="0" presStyleCnt="2"/>
      <dgm:spPr/>
      <dgm:t>
        <a:bodyPr/>
        <a:lstStyle/>
        <a:p>
          <a:endParaRPr lang="cs-CZ"/>
        </a:p>
      </dgm:t>
    </dgm:pt>
    <dgm:pt modelId="{E37BBB8E-2C46-4C6D-89C0-864A3383CB10}" type="pres">
      <dgm:prSet presAssocID="{FA4281FF-4C2D-41FA-AD5C-610EA2286358}" presName="vSp" presStyleCnt="0"/>
      <dgm:spPr/>
    </dgm:pt>
    <dgm:pt modelId="{6AFCB04D-85BF-48BF-8D3A-AC33D2847A10}" type="pres">
      <dgm:prSet presAssocID="{C7837847-5D6A-4B00-A423-5A49C1985C11}" presName="horFlow" presStyleCnt="0"/>
      <dgm:spPr/>
    </dgm:pt>
    <dgm:pt modelId="{AFC36D14-2312-49DD-B3AA-1C8FFAF9A978}" type="pres">
      <dgm:prSet presAssocID="{C7837847-5D6A-4B00-A423-5A49C1985C11}" presName="bigChev" presStyleLbl="node1" presStyleIdx="1" presStyleCnt="2"/>
      <dgm:spPr/>
      <dgm:t>
        <a:bodyPr/>
        <a:lstStyle/>
        <a:p>
          <a:endParaRPr lang="cs-CZ"/>
        </a:p>
      </dgm:t>
    </dgm:pt>
  </dgm:ptLst>
  <dgm:cxnLst>
    <dgm:cxn modelId="{9DD05BC5-9FCC-4236-8062-928AB85C89BB}" type="presOf" srcId="{FA4281FF-4C2D-41FA-AD5C-610EA2286358}" destId="{5B09D17A-F374-4007-A8E1-509EDD0F86BE}" srcOrd="0" destOrd="0" presId="urn:microsoft.com/office/officeart/2005/8/layout/lProcess3"/>
    <dgm:cxn modelId="{E852894E-F7F2-44A2-8752-DED7616D6566}" srcId="{FFC74C56-96A1-4238-A953-D0BEB4329086}" destId="{FA4281FF-4C2D-41FA-AD5C-610EA2286358}" srcOrd="0" destOrd="0" parTransId="{22BA5FC8-6623-48D1-B56E-513A30DD969D}" sibTransId="{C0ED2CAD-4F03-4DDA-8E98-23C9B53292F2}"/>
    <dgm:cxn modelId="{DB7C9C1E-8704-4450-B6D7-DD4A8257F53D}" type="presOf" srcId="{C7837847-5D6A-4B00-A423-5A49C1985C11}" destId="{AFC36D14-2312-49DD-B3AA-1C8FFAF9A978}" srcOrd="0" destOrd="0" presId="urn:microsoft.com/office/officeart/2005/8/layout/lProcess3"/>
    <dgm:cxn modelId="{9D981C5E-76C4-4EBB-AA82-90B0E663A031}" srcId="{FFC74C56-96A1-4238-A953-D0BEB4329086}" destId="{C7837847-5D6A-4B00-A423-5A49C1985C11}" srcOrd="1" destOrd="0" parTransId="{35723248-53AE-4E14-9674-E0889C9EBF5B}" sibTransId="{4BA2BBBE-9EE7-4F56-930A-87BE23711571}"/>
    <dgm:cxn modelId="{4FD93381-6DC0-4B97-85E0-19B929D16DB9}" type="presOf" srcId="{FFC74C56-96A1-4238-A953-D0BEB4329086}" destId="{414AD075-F81B-4D56-A4A5-51CE21C27458}" srcOrd="0" destOrd="0" presId="urn:microsoft.com/office/officeart/2005/8/layout/lProcess3"/>
    <dgm:cxn modelId="{1A51C259-73F8-4BBE-B485-1D8252751F5F}" type="presParOf" srcId="{414AD075-F81B-4D56-A4A5-51CE21C27458}" destId="{DF0F08B8-C100-445F-8E5D-EC8AC05E7D6C}" srcOrd="0" destOrd="0" presId="urn:microsoft.com/office/officeart/2005/8/layout/lProcess3"/>
    <dgm:cxn modelId="{89309427-A282-43B8-83A8-4CFF6C90053A}" type="presParOf" srcId="{DF0F08B8-C100-445F-8E5D-EC8AC05E7D6C}" destId="{5B09D17A-F374-4007-A8E1-509EDD0F86BE}" srcOrd="0" destOrd="0" presId="urn:microsoft.com/office/officeart/2005/8/layout/lProcess3"/>
    <dgm:cxn modelId="{1DFD0346-B965-4368-AC9F-BE7A944C6613}" type="presParOf" srcId="{414AD075-F81B-4D56-A4A5-51CE21C27458}" destId="{E37BBB8E-2C46-4C6D-89C0-864A3383CB10}" srcOrd="1" destOrd="0" presId="urn:microsoft.com/office/officeart/2005/8/layout/lProcess3"/>
    <dgm:cxn modelId="{CF4500C0-4E90-4478-A2F9-CE923DF1C044}" type="presParOf" srcId="{414AD075-F81B-4D56-A4A5-51CE21C27458}" destId="{6AFCB04D-85BF-48BF-8D3A-AC33D2847A10}" srcOrd="2" destOrd="0" presId="urn:microsoft.com/office/officeart/2005/8/layout/lProcess3"/>
    <dgm:cxn modelId="{A6CAC5EF-7AFB-4B86-82DB-4FFC2F27F495}" type="presParOf" srcId="{6AFCB04D-85BF-48BF-8D3A-AC33D2847A10}" destId="{AFC36D14-2312-49DD-B3AA-1C8FFAF9A978}" srcOrd="0" destOrd="0" presId="urn:microsoft.com/office/officeart/2005/8/layout/lProcess3"/>
  </dgm:cxnLst>
  <dgm:bg>
    <a:solidFill>
      <a:srgbClr val="92D050"/>
    </a:solid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3CC7479-64AD-4F32-BA84-E03BBEAA06FD}" type="doc">
      <dgm:prSet loTypeId="urn:microsoft.com/office/officeart/2005/8/layout/lProcess3" loCatId="process" qsTypeId="urn:microsoft.com/office/officeart/2005/8/quickstyle/simple1" qsCatId="simple" csTypeId="urn:microsoft.com/office/officeart/2005/8/colors/colorful4" csCatId="colorful"/>
      <dgm:spPr/>
      <dgm:t>
        <a:bodyPr/>
        <a:lstStyle/>
        <a:p>
          <a:endParaRPr lang="cs-CZ"/>
        </a:p>
      </dgm:t>
    </dgm:pt>
    <dgm:pt modelId="{8B208618-7893-4800-924A-2CABC9306040}">
      <dgm:prSet/>
      <dgm:spPr/>
      <dgm:t>
        <a:bodyPr/>
        <a:lstStyle/>
        <a:p>
          <a:pPr rtl="0"/>
          <a:r>
            <a:rPr lang="cs-CZ" dirty="0" smtClean="0">
              <a:solidFill>
                <a:schemeClr val="tx1">
                  <a:lumMod val="95000"/>
                  <a:lumOff val="5000"/>
                </a:schemeClr>
              </a:solidFill>
            </a:rPr>
            <a:t>Na začátku doby kamenné byl člověk lovcem a sběračem potravy.</a:t>
          </a:r>
          <a:endParaRPr lang="cs-CZ" dirty="0">
            <a:solidFill>
              <a:schemeClr val="tx1">
                <a:lumMod val="95000"/>
                <a:lumOff val="5000"/>
              </a:schemeClr>
            </a:solidFill>
          </a:endParaRPr>
        </a:p>
      </dgm:t>
    </dgm:pt>
    <dgm:pt modelId="{954D5110-4376-404D-9D1B-FD882F1ADD64}" type="parTrans" cxnId="{B04A6465-0978-40BC-BAA1-7394916A0B26}">
      <dgm:prSet/>
      <dgm:spPr/>
      <dgm:t>
        <a:bodyPr/>
        <a:lstStyle/>
        <a:p>
          <a:endParaRPr lang="cs-CZ"/>
        </a:p>
      </dgm:t>
    </dgm:pt>
    <dgm:pt modelId="{6834E60E-E413-400C-BBC3-C3EF8DE77289}" type="sibTrans" cxnId="{B04A6465-0978-40BC-BAA1-7394916A0B26}">
      <dgm:prSet/>
      <dgm:spPr/>
      <dgm:t>
        <a:bodyPr/>
        <a:lstStyle/>
        <a:p>
          <a:endParaRPr lang="cs-CZ"/>
        </a:p>
      </dgm:t>
    </dgm:pt>
    <dgm:pt modelId="{292B71F3-FC05-4F23-A0F7-B4510BA46CEA}">
      <dgm:prSet/>
      <dgm:spPr/>
      <dgm:t>
        <a:bodyPr/>
        <a:lstStyle/>
        <a:p>
          <a:pPr rtl="0"/>
          <a:r>
            <a:rPr lang="cs-CZ" dirty="0" smtClean="0">
              <a:solidFill>
                <a:schemeClr val="tx1">
                  <a:lumMod val="95000"/>
                  <a:lumOff val="5000"/>
                </a:schemeClr>
              </a:solidFill>
            </a:rPr>
            <a:t>Na konci doby kamenné byl člověk zemědělcem.</a:t>
          </a:r>
          <a:endParaRPr lang="cs-CZ" dirty="0">
            <a:solidFill>
              <a:schemeClr val="tx1">
                <a:lumMod val="95000"/>
                <a:lumOff val="5000"/>
              </a:schemeClr>
            </a:solidFill>
          </a:endParaRPr>
        </a:p>
      </dgm:t>
    </dgm:pt>
    <dgm:pt modelId="{4AF41EBB-3EB7-4D87-BB5B-CFF44B857AA1}" type="parTrans" cxnId="{67181995-5375-4410-8B7A-72A3B4151FDE}">
      <dgm:prSet/>
      <dgm:spPr/>
      <dgm:t>
        <a:bodyPr/>
        <a:lstStyle/>
        <a:p>
          <a:endParaRPr lang="cs-CZ"/>
        </a:p>
      </dgm:t>
    </dgm:pt>
    <dgm:pt modelId="{012A9F03-00F4-4352-A017-C8BA0A7E7283}" type="sibTrans" cxnId="{67181995-5375-4410-8B7A-72A3B4151FDE}">
      <dgm:prSet/>
      <dgm:spPr/>
      <dgm:t>
        <a:bodyPr/>
        <a:lstStyle/>
        <a:p>
          <a:endParaRPr lang="cs-CZ"/>
        </a:p>
      </dgm:t>
    </dgm:pt>
    <dgm:pt modelId="{F6709ABF-A982-484A-B3FD-EEC9DF5F25FF}" type="pres">
      <dgm:prSet presAssocID="{F3CC7479-64AD-4F32-BA84-E03BBEAA06FD}" presName="Name0" presStyleCnt="0">
        <dgm:presLayoutVars>
          <dgm:chPref val="3"/>
          <dgm:dir/>
          <dgm:animLvl val="lvl"/>
          <dgm:resizeHandles/>
        </dgm:presLayoutVars>
      </dgm:prSet>
      <dgm:spPr/>
      <dgm:t>
        <a:bodyPr/>
        <a:lstStyle/>
        <a:p>
          <a:endParaRPr lang="cs-CZ"/>
        </a:p>
      </dgm:t>
    </dgm:pt>
    <dgm:pt modelId="{AF599B4F-6EB4-4F4F-983B-C6F627071C09}" type="pres">
      <dgm:prSet presAssocID="{8B208618-7893-4800-924A-2CABC9306040}" presName="horFlow" presStyleCnt="0"/>
      <dgm:spPr/>
    </dgm:pt>
    <dgm:pt modelId="{959E4BAD-5876-4E4A-8AAC-DCEAC0E2B27D}" type="pres">
      <dgm:prSet presAssocID="{8B208618-7893-4800-924A-2CABC9306040}" presName="bigChev" presStyleLbl="node1" presStyleIdx="0" presStyleCnt="2"/>
      <dgm:spPr/>
      <dgm:t>
        <a:bodyPr/>
        <a:lstStyle/>
        <a:p>
          <a:endParaRPr lang="cs-CZ"/>
        </a:p>
      </dgm:t>
    </dgm:pt>
    <dgm:pt modelId="{2EFB5171-D261-47E1-B870-CDB8586F7276}" type="pres">
      <dgm:prSet presAssocID="{8B208618-7893-4800-924A-2CABC9306040}" presName="vSp" presStyleCnt="0"/>
      <dgm:spPr/>
    </dgm:pt>
    <dgm:pt modelId="{F066BB2A-8DAB-48CC-9670-955DB72B946F}" type="pres">
      <dgm:prSet presAssocID="{292B71F3-FC05-4F23-A0F7-B4510BA46CEA}" presName="horFlow" presStyleCnt="0"/>
      <dgm:spPr/>
    </dgm:pt>
    <dgm:pt modelId="{AD62B01E-51B4-4E98-9CE7-9EFDA291A755}" type="pres">
      <dgm:prSet presAssocID="{292B71F3-FC05-4F23-A0F7-B4510BA46CEA}" presName="bigChev" presStyleLbl="node1" presStyleIdx="1" presStyleCnt="2"/>
      <dgm:spPr/>
      <dgm:t>
        <a:bodyPr/>
        <a:lstStyle/>
        <a:p>
          <a:endParaRPr lang="cs-CZ"/>
        </a:p>
      </dgm:t>
    </dgm:pt>
  </dgm:ptLst>
  <dgm:cxnLst>
    <dgm:cxn modelId="{67181995-5375-4410-8B7A-72A3B4151FDE}" srcId="{F3CC7479-64AD-4F32-BA84-E03BBEAA06FD}" destId="{292B71F3-FC05-4F23-A0F7-B4510BA46CEA}" srcOrd="1" destOrd="0" parTransId="{4AF41EBB-3EB7-4D87-BB5B-CFF44B857AA1}" sibTransId="{012A9F03-00F4-4352-A017-C8BA0A7E7283}"/>
    <dgm:cxn modelId="{11AA771E-5654-4AF2-977B-112D72290C93}" type="presOf" srcId="{F3CC7479-64AD-4F32-BA84-E03BBEAA06FD}" destId="{F6709ABF-A982-484A-B3FD-EEC9DF5F25FF}" srcOrd="0" destOrd="0" presId="urn:microsoft.com/office/officeart/2005/8/layout/lProcess3"/>
    <dgm:cxn modelId="{42B8CAFC-6E80-4657-9F03-920B648EE8E9}" type="presOf" srcId="{8B208618-7893-4800-924A-2CABC9306040}" destId="{959E4BAD-5876-4E4A-8AAC-DCEAC0E2B27D}" srcOrd="0" destOrd="0" presId="urn:microsoft.com/office/officeart/2005/8/layout/lProcess3"/>
    <dgm:cxn modelId="{95F85C8C-A169-4DDF-881D-ACA3EC3E1FEF}" type="presOf" srcId="{292B71F3-FC05-4F23-A0F7-B4510BA46CEA}" destId="{AD62B01E-51B4-4E98-9CE7-9EFDA291A755}" srcOrd="0" destOrd="0" presId="urn:microsoft.com/office/officeart/2005/8/layout/lProcess3"/>
    <dgm:cxn modelId="{B04A6465-0978-40BC-BAA1-7394916A0B26}" srcId="{F3CC7479-64AD-4F32-BA84-E03BBEAA06FD}" destId="{8B208618-7893-4800-924A-2CABC9306040}" srcOrd="0" destOrd="0" parTransId="{954D5110-4376-404D-9D1B-FD882F1ADD64}" sibTransId="{6834E60E-E413-400C-BBC3-C3EF8DE77289}"/>
    <dgm:cxn modelId="{8348EC95-CE71-481C-A443-7B85F53D42AB}" type="presParOf" srcId="{F6709ABF-A982-484A-B3FD-EEC9DF5F25FF}" destId="{AF599B4F-6EB4-4F4F-983B-C6F627071C09}" srcOrd="0" destOrd="0" presId="urn:microsoft.com/office/officeart/2005/8/layout/lProcess3"/>
    <dgm:cxn modelId="{8BC59A0F-76A1-478C-891C-C3E488222C16}" type="presParOf" srcId="{AF599B4F-6EB4-4F4F-983B-C6F627071C09}" destId="{959E4BAD-5876-4E4A-8AAC-DCEAC0E2B27D}" srcOrd="0" destOrd="0" presId="urn:microsoft.com/office/officeart/2005/8/layout/lProcess3"/>
    <dgm:cxn modelId="{152ACEF6-8BFC-4CD5-8648-784DB5D1E38B}" type="presParOf" srcId="{F6709ABF-A982-484A-B3FD-EEC9DF5F25FF}" destId="{2EFB5171-D261-47E1-B870-CDB8586F7276}" srcOrd="1" destOrd="0" presId="urn:microsoft.com/office/officeart/2005/8/layout/lProcess3"/>
    <dgm:cxn modelId="{84435132-432E-4CA6-92C3-046B600C19B6}" type="presParOf" srcId="{F6709ABF-A982-484A-B3FD-EEC9DF5F25FF}" destId="{F066BB2A-8DAB-48CC-9670-955DB72B946F}" srcOrd="2" destOrd="0" presId="urn:microsoft.com/office/officeart/2005/8/layout/lProcess3"/>
    <dgm:cxn modelId="{F5A2F0E2-C122-4AF8-9ACF-FB24081A015C}" type="presParOf" srcId="{F066BB2A-8DAB-48CC-9670-955DB72B946F}" destId="{AD62B01E-51B4-4E98-9CE7-9EFDA291A755}" srcOrd="0" destOrd="0" presId="urn:microsoft.com/office/officeart/2005/8/layout/lProcess3"/>
  </dgm:cxnLst>
  <dgm:bg>
    <a:solidFill>
      <a:srgbClr val="92D050"/>
    </a:solidFill>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09D17A-F374-4007-A8E1-509EDD0F86BE}">
      <dsp:nvSpPr>
        <dsp:cNvPr id="0" name=""/>
        <dsp:cNvSpPr/>
      </dsp:nvSpPr>
      <dsp:spPr>
        <a:xfrm>
          <a:off x="601238" y="2067"/>
          <a:ext cx="7006434" cy="2802573"/>
        </a:xfrm>
        <a:prstGeom prst="chevron">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22860" rIns="0" bIns="22860" numCol="1" spcCol="1270" anchor="ctr" anchorCtr="0">
          <a:noAutofit/>
        </a:bodyPr>
        <a:lstStyle/>
        <a:p>
          <a:pPr lvl="0" algn="ctr" defTabSz="1600200" rtl="0">
            <a:lnSpc>
              <a:spcPct val="90000"/>
            </a:lnSpc>
            <a:spcBef>
              <a:spcPct val="0"/>
            </a:spcBef>
            <a:spcAft>
              <a:spcPct val="35000"/>
            </a:spcAft>
          </a:pPr>
          <a:r>
            <a:rPr lang="cs-CZ" sz="3600" kern="1200" dirty="0" smtClean="0">
              <a:solidFill>
                <a:schemeClr val="tx1">
                  <a:lumMod val="95000"/>
                  <a:lumOff val="5000"/>
                </a:schemeClr>
              </a:solidFill>
            </a:rPr>
            <a:t>Doba kamenná se nazývá dobou kamennou, protože lidé vyráběli z kamene potřebné předměty.</a:t>
          </a:r>
          <a:endParaRPr lang="cs-CZ" sz="3600" kern="1200" dirty="0">
            <a:solidFill>
              <a:schemeClr val="tx1">
                <a:lumMod val="95000"/>
                <a:lumOff val="5000"/>
              </a:schemeClr>
            </a:solidFill>
          </a:endParaRPr>
        </a:p>
      </dsp:txBody>
      <dsp:txXfrm>
        <a:off x="2002525" y="2067"/>
        <a:ext cx="4203861" cy="2802573"/>
      </dsp:txXfrm>
    </dsp:sp>
    <dsp:sp modelId="{AFC36D14-2312-49DD-B3AA-1C8FFAF9A978}">
      <dsp:nvSpPr>
        <dsp:cNvPr id="0" name=""/>
        <dsp:cNvSpPr/>
      </dsp:nvSpPr>
      <dsp:spPr>
        <a:xfrm>
          <a:off x="601238" y="3197001"/>
          <a:ext cx="7006434" cy="2802573"/>
        </a:xfrm>
        <a:prstGeom prst="chevron">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22860" rIns="0" bIns="22860" numCol="1" spcCol="1270" anchor="ctr" anchorCtr="0">
          <a:noAutofit/>
        </a:bodyPr>
        <a:lstStyle/>
        <a:p>
          <a:pPr lvl="0" algn="ctr" defTabSz="1600200" rtl="0">
            <a:lnSpc>
              <a:spcPct val="90000"/>
            </a:lnSpc>
            <a:spcBef>
              <a:spcPct val="0"/>
            </a:spcBef>
            <a:spcAft>
              <a:spcPct val="35000"/>
            </a:spcAft>
          </a:pPr>
          <a:r>
            <a:rPr lang="cs-CZ" sz="3600" kern="1200" dirty="0" smtClean="0">
              <a:solidFill>
                <a:schemeClr val="tx1">
                  <a:lumMod val="95000"/>
                  <a:lumOff val="5000"/>
                </a:schemeClr>
              </a:solidFill>
            </a:rPr>
            <a:t>Doba kamenná byla nejdelším obdobím v období pravěku.</a:t>
          </a:r>
          <a:endParaRPr lang="cs-CZ" sz="3600" kern="1200" dirty="0">
            <a:solidFill>
              <a:schemeClr val="tx1">
                <a:lumMod val="95000"/>
                <a:lumOff val="5000"/>
              </a:schemeClr>
            </a:solidFill>
          </a:endParaRPr>
        </a:p>
      </dsp:txBody>
      <dsp:txXfrm>
        <a:off x="2002525" y="3197001"/>
        <a:ext cx="4203861" cy="280257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9E4BAD-5876-4E4A-8AAC-DCEAC0E2B27D}">
      <dsp:nvSpPr>
        <dsp:cNvPr id="0" name=""/>
        <dsp:cNvSpPr/>
      </dsp:nvSpPr>
      <dsp:spPr>
        <a:xfrm>
          <a:off x="331736" y="2331"/>
          <a:ext cx="7329415" cy="2931766"/>
        </a:xfrm>
        <a:prstGeom prst="chevron">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28575" rIns="0" bIns="28575" numCol="1" spcCol="1270" anchor="ctr" anchorCtr="0">
          <a:noAutofit/>
        </a:bodyPr>
        <a:lstStyle/>
        <a:p>
          <a:pPr lvl="0" algn="ctr" defTabSz="2000250" rtl="0">
            <a:lnSpc>
              <a:spcPct val="90000"/>
            </a:lnSpc>
            <a:spcBef>
              <a:spcPct val="0"/>
            </a:spcBef>
            <a:spcAft>
              <a:spcPct val="35000"/>
            </a:spcAft>
          </a:pPr>
          <a:r>
            <a:rPr lang="cs-CZ" sz="4500" kern="1200" dirty="0" smtClean="0">
              <a:solidFill>
                <a:schemeClr val="tx1">
                  <a:lumMod val="95000"/>
                  <a:lumOff val="5000"/>
                </a:schemeClr>
              </a:solidFill>
            </a:rPr>
            <a:t>Na začátku doby kamenné byl člověk lovcem a sběračem potravy.</a:t>
          </a:r>
          <a:endParaRPr lang="cs-CZ" sz="4500" kern="1200" dirty="0">
            <a:solidFill>
              <a:schemeClr val="tx1">
                <a:lumMod val="95000"/>
                <a:lumOff val="5000"/>
              </a:schemeClr>
            </a:solidFill>
          </a:endParaRPr>
        </a:p>
      </dsp:txBody>
      <dsp:txXfrm>
        <a:off x="1797619" y="2331"/>
        <a:ext cx="4397649" cy="2931766"/>
      </dsp:txXfrm>
    </dsp:sp>
    <dsp:sp modelId="{AD62B01E-51B4-4E98-9CE7-9EFDA291A755}">
      <dsp:nvSpPr>
        <dsp:cNvPr id="0" name=""/>
        <dsp:cNvSpPr/>
      </dsp:nvSpPr>
      <dsp:spPr>
        <a:xfrm>
          <a:off x="331736" y="3344544"/>
          <a:ext cx="7329415" cy="2931766"/>
        </a:xfrm>
        <a:prstGeom prst="chevron">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28575" rIns="0" bIns="28575" numCol="1" spcCol="1270" anchor="ctr" anchorCtr="0">
          <a:noAutofit/>
        </a:bodyPr>
        <a:lstStyle/>
        <a:p>
          <a:pPr lvl="0" algn="ctr" defTabSz="2000250" rtl="0">
            <a:lnSpc>
              <a:spcPct val="90000"/>
            </a:lnSpc>
            <a:spcBef>
              <a:spcPct val="0"/>
            </a:spcBef>
            <a:spcAft>
              <a:spcPct val="35000"/>
            </a:spcAft>
          </a:pPr>
          <a:r>
            <a:rPr lang="cs-CZ" sz="4500" kern="1200" dirty="0" smtClean="0">
              <a:solidFill>
                <a:schemeClr val="tx1">
                  <a:lumMod val="95000"/>
                  <a:lumOff val="5000"/>
                </a:schemeClr>
              </a:solidFill>
            </a:rPr>
            <a:t>Na konci doby kamenné byl člověk zemědělcem.</a:t>
          </a:r>
          <a:endParaRPr lang="cs-CZ" sz="4500" kern="1200" dirty="0">
            <a:solidFill>
              <a:schemeClr val="tx1">
                <a:lumMod val="95000"/>
                <a:lumOff val="5000"/>
              </a:schemeClr>
            </a:solidFill>
          </a:endParaRPr>
        </a:p>
      </dsp:txBody>
      <dsp:txXfrm>
        <a:off x="1797619" y="3344544"/>
        <a:ext cx="4397649" cy="2931766"/>
      </dsp:txXfrm>
    </dsp:sp>
  </dsp:spTree>
</dsp:drawing>
</file>

<file path=ppt/diagrams/layout1.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7BB19C3A-5A97-446F-B488-E610C5A2A93A}" type="datetimeFigureOut">
              <a:rPr lang="cs-CZ" smtClean="0"/>
              <a:pPr/>
              <a:t>25.1.2013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9B9C94E4-F586-4480-AF39-B13850D066A2}"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7BB19C3A-5A97-446F-B488-E610C5A2A93A}" type="datetimeFigureOut">
              <a:rPr lang="cs-CZ" smtClean="0"/>
              <a:pPr/>
              <a:t>25.1.2013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9B9C94E4-F586-4480-AF39-B13850D066A2}"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7BB19C3A-5A97-446F-B488-E610C5A2A93A}" type="datetimeFigureOut">
              <a:rPr lang="cs-CZ" smtClean="0"/>
              <a:pPr/>
              <a:t>25.1.2013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9B9C94E4-F586-4480-AF39-B13850D066A2}" type="slidenum">
              <a:rPr lang="cs-CZ" smtClean="0"/>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7BB19C3A-5A97-446F-B488-E610C5A2A93A}" type="datetimeFigureOut">
              <a:rPr lang="cs-CZ" smtClean="0"/>
              <a:pPr/>
              <a:t>25.1.2013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9B9C94E4-F586-4480-AF39-B13850D066A2}"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7BB19C3A-5A97-446F-B488-E610C5A2A93A}" type="datetimeFigureOut">
              <a:rPr lang="cs-CZ" smtClean="0"/>
              <a:pPr/>
              <a:t>25.1.2013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9B9C94E4-F586-4480-AF39-B13850D066A2}"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7BB19C3A-5A97-446F-B488-E610C5A2A93A}" type="datetimeFigureOut">
              <a:rPr lang="cs-CZ" smtClean="0"/>
              <a:pPr/>
              <a:t>25.1.2013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9B9C94E4-F586-4480-AF39-B13850D066A2}"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7BB19C3A-5A97-446F-B488-E610C5A2A93A}" type="datetimeFigureOut">
              <a:rPr lang="cs-CZ" smtClean="0"/>
              <a:pPr/>
              <a:t>25.1.2013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9B9C94E4-F586-4480-AF39-B13850D066A2}"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7BB19C3A-5A97-446F-B488-E610C5A2A93A}" type="datetimeFigureOut">
              <a:rPr lang="cs-CZ" smtClean="0"/>
              <a:pPr/>
              <a:t>25.1.2013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9B9C94E4-F586-4480-AF39-B13850D066A2}"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7BB19C3A-5A97-446F-B488-E610C5A2A93A}" type="datetimeFigureOut">
              <a:rPr lang="cs-CZ" smtClean="0"/>
              <a:pPr/>
              <a:t>25.1.2013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9B9C94E4-F586-4480-AF39-B13850D066A2}" type="slidenum">
              <a:rPr lang="cs-CZ" smtClean="0"/>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7BB19C3A-5A97-446F-B488-E610C5A2A93A}" type="datetimeFigureOut">
              <a:rPr lang="cs-CZ" smtClean="0"/>
              <a:pPr/>
              <a:t>25.1.2013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9B9C94E4-F586-4480-AF39-B13850D066A2}"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7BB19C3A-5A97-446F-B488-E610C5A2A93A}" type="datetimeFigureOut">
              <a:rPr lang="cs-CZ" smtClean="0"/>
              <a:pPr/>
              <a:t>25.1.2013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9B9C94E4-F586-4480-AF39-B13850D066A2}"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BB19C3A-5A97-446F-B488-E610C5A2A93A}" type="datetimeFigureOut">
              <a:rPr lang="cs-CZ" smtClean="0"/>
              <a:pPr/>
              <a:t>25.1.2013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B9C94E4-F586-4480-AF39-B13850D066A2}"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audio" Target="../media/audio1.wav"/><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3.wmf"/><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audio" Target="../media/audio1.wav"/><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hyperlink" Target="//upload.wikimedia.org/wikipedia/commons/b/b8/Vestonicka_venuse_edit.jpg" TargetMode="Externa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2" Type="http://schemas.openxmlformats.org/officeDocument/2006/relationships/audio" Target="../media/audio2.wav"/><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audio" Target="../media/audio2.wav"/><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wmf"/><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cs.wikipedia.org/wiki/Soubor:Vestonicka_venuse_edit.jpg" TargetMode="External"/><Relationship Id="rId2" Type="http://schemas.openxmlformats.org/officeDocument/2006/relationships/hyperlink" Target="http://office.microsoft.com/klipart"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041998" y="404664"/>
            <a:ext cx="6986587" cy="1524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Nadpis 1"/>
          <p:cNvSpPr>
            <a:spLocks noGrp="1"/>
          </p:cNvSpPr>
          <p:nvPr>
            <p:ph type="ctrTitle"/>
          </p:nvPr>
        </p:nvSpPr>
        <p:spPr/>
        <p:txBody>
          <a:bodyPr>
            <a:normAutofit fontScale="90000"/>
          </a:bodyPr>
          <a:lstStyle/>
          <a:p>
            <a:r>
              <a:rPr lang="cs-CZ" dirty="0" smtClean="0"/>
              <a:t>Pravěk – doba kamenná</a:t>
            </a:r>
            <a:r>
              <a:rPr lang="cs-CZ" dirty="0"/>
              <a:t/>
            </a:r>
            <a:br>
              <a:rPr lang="cs-CZ" dirty="0"/>
            </a:br>
            <a:r>
              <a:rPr lang="cs-CZ" dirty="0" smtClean="0"/>
              <a:t>VY_32_INOVACE_2C_01</a:t>
            </a:r>
            <a:br>
              <a:rPr lang="cs-CZ" dirty="0" smtClean="0"/>
            </a:br>
            <a:r>
              <a:rPr lang="cs-CZ" sz="3100" dirty="0" smtClean="0"/>
              <a:t>Číslo projektu</a:t>
            </a:r>
            <a:r>
              <a:rPr lang="cs-CZ" sz="3100" smtClean="0"/>
              <a:t>: CZ.1.07/1.4.00/21.1101</a:t>
            </a:r>
            <a:endParaRPr lang="cs-CZ" dirty="0"/>
          </a:p>
        </p:txBody>
      </p:sp>
      <p:sp>
        <p:nvSpPr>
          <p:cNvPr id="6" name="Podnadpis 2"/>
          <p:cNvSpPr>
            <a:spLocks noGrp="1"/>
          </p:cNvSpPr>
          <p:nvPr>
            <p:ph type="subTitle" idx="1"/>
          </p:nvPr>
        </p:nvSpPr>
        <p:spPr/>
        <p:txBody>
          <a:bodyPr/>
          <a:lstStyle/>
          <a:p>
            <a:r>
              <a:rPr lang="cs-CZ" dirty="0"/>
              <a:t>Sada </a:t>
            </a:r>
            <a:r>
              <a:rPr lang="cs-CZ" dirty="0" smtClean="0"/>
              <a:t>3</a:t>
            </a:r>
            <a:endParaRPr lang="cs-CZ" dirty="0"/>
          </a:p>
          <a:p>
            <a:r>
              <a:rPr lang="cs-CZ" dirty="0" smtClean="0"/>
              <a:t>Člověk a společnost</a:t>
            </a:r>
            <a:endParaRPr lang="cs-CZ" dirty="0"/>
          </a:p>
          <a:p>
            <a:r>
              <a:rPr lang="cs-CZ" dirty="0"/>
              <a:t>MŠ, ZŠ a </a:t>
            </a:r>
            <a:r>
              <a:rPr lang="cs-CZ" dirty="0" err="1"/>
              <a:t>PrŠ</a:t>
            </a:r>
            <a:r>
              <a:rPr lang="cs-CZ" dirty="0"/>
              <a:t> Trhové Sviny</a:t>
            </a:r>
          </a:p>
          <a:p>
            <a:endParaRPr lang="cs-CZ" dirty="0"/>
          </a:p>
        </p:txBody>
      </p:sp>
    </p:spTree>
    <p:extLst>
      <p:ext uri="{BB962C8B-B14F-4D97-AF65-F5344CB8AC3E}">
        <p14:creationId xmlns:p14="http://schemas.microsoft.com/office/powerpoint/2010/main" val="130120062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ulka 1"/>
          <p:cNvGraphicFramePr>
            <a:graphicFrameLocks noGrp="1"/>
          </p:cNvGraphicFramePr>
          <p:nvPr>
            <p:extLst>
              <p:ext uri="{D42A27DB-BD31-4B8C-83A1-F6EECF244321}">
                <p14:modId xmlns:p14="http://schemas.microsoft.com/office/powerpoint/2010/main" val="3000110787"/>
              </p:ext>
            </p:extLst>
          </p:nvPr>
        </p:nvGraphicFramePr>
        <p:xfrm>
          <a:off x="485157" y="868012"/>
          <a:ext cx="8280920" cy="5597616"/>
        </p:xfrm>
        <a:graphic>
          <a:graphicData uri="http://schemas.openxmlformats.org/drawingml/2006/table">
            <a:tbl>
              <a:tblPr firstRow="1" firstCol="1" bandRow="1">
                <a:tableStyleId>{5940675A-B579-460E-94D1-54222C63F5DA}</a:tableStyleId>
              </a:tblPr>
              <a:tblGrid>
                <a:gridCol w="2304256"/>
                <a:gridCol w="5976664"/>
              </a:tblGrid>
              <a:tr h="266208">
                <a:tc>
                  <a:txBody>
                    <a:bodyPr/>
                    <a:lstStyle/>
                    <a:p>
                      <a:pPr>
                        <a:lnSpc>
                          <a:spcPct val="115000"/>
                        </a:lnSpc>
                        <a:spcAft>
                          <a:spcPts val="0"/>
                        </a:spcAft>
                      </a:pPr>
                      <a:r>
                        <a:rPr lang="cs-CZ" sz="1400" dirty="0">
                          <a:effectLst/>
                          <a:latin typeface="Times New Roman" pitchFamily="18" charset="0"/>
                          <a:cs typeface="Times New Roman" pitchFamily="18" charset="0"/>
                        </a:rPr>
                        <a:t>Anotace</a:t>
                      </a:r>
                      <a:endParaRPr lang="cs-CZ" sz="1400" dirty="0">
                        <a:solidFill>
                          <a:schemeClr val="tx1"/>
                        </a:solidFill>
                        <a:effectLst/>
                        <a:latin typeface="Times New Roman" pitchFamily="18" charset="0"/>
                        <a:ea typeface="Calibri"/>
                        <a:cs typeface="Times New Roman" pitchFamily="18" charset="0"/>
                      </a:endParaRPr>
                    </a:p>
                  </a:txBody>
                  <a:tcPr marL="8466" marR="8466" marT="8466" marB="8466" anchor="ctr"/>
                </a:tc>
                <a:tc>
                  <a:txBody>
                    <a:bodyPr/>
                    <a:lstStyle/>
                    <a:p>
                      <a:pPr algn="just"/>
                      <a:r>
                        <a:rPr lang="cs-CZ" sz="1200" b="0" dirty="0" smtClean="0">
                          <a:solidFill>
                            <a:schemeClr val="tx1"/>
                          </a:solidFill>
                          <a:effectLst/>
                          <a:latin typeface="Times New Roman" pitchFamily="18" charset="0"/>
                          <a:ea typeface="Calibri"/>
                          <a:cs typeface="Times New Roman" pitchFamily="18" charset="0"/>
                        </a:rPr>
                        <a:t>Žáci získávají důležité informace o době kamenné (proč se tak jmenuje,</a:t>
                      </a:r>
                      <a:r>
                        <a:rPr lang="cs-CZ" sz="1200" b="0" baseline="0" dirty="0" smtClean="0">
                          <a:solidFill>
                            <a:schemeClr val="tx1"/>
                          </a:solidFill>
                          <a:effectLst/>
                          <a:latin typeface="Times New Roman" pitchFamily="18" charset="0"/>
                          <a:ea typeface="Calibri"/>
                          <a:cs typeface="Times New Roman" pitchFamily="18" charset="0"/>
                        </a:rPr>
                        <a:t>délka jejího trvání, potřebné informace se objeví po klinutí na červený znak informace). Pomocí skrytého pera zapisují, co vidí na obrázcích (lovec, zemědělec), uvědomují si, jakým vývojem člověk prošel od začátku do konce doby kamenné. Získávají důležité informace o člověku lovci, sběrači, zemědělcovi a keramikovi, odpovídají na otázky, které se týkají doby kamenné (vybírají hvězdu se správnou odpovědí, při klepnutí myší na hvězdu se správnou odpovědí se tato zatočí, ostatní zmizí). </a:t>
                      </a:r>
                      <a:r>
                        <a:rPr lang="cs-CZ" sz="1200" b="0" baseline="0" smtClean="0">
                          <a:solidFill>
                            <a:schemeClr val="tx1"/>
                          </a:solidFill>
                          <a:effectLst/>
                          <a:latin typeface="Times New Roman" pitchFamily="18" charset="0"/>
                          <a:ea typeface="Calibri"/>
                          <a:cs typeface="Times New Roman" pitchFamily="18" charset="0"/>
                        </a:rPr>
                        <a:t>Žáci </a:t>
                      </a:r>
                      <a:r>
                        <a:rPr lang="cs-CZ" sz="1200" b="0" baseline="0" dirty="0" smtClean="0">
                          <a:solidFill>
                            <a:schemeClr val="tx1"/>
                          </a:solidFill>
                          <a:effectLst/>
                          <a:latin typeface="Times New Roman" pitchFamily="18" charset="0"/>
                          <a:ea typeface="Calibri"/>
                          <a:cs typeface="Times New Roman" pitchFamily="18" charset="0"/>
                        </a:rPr>
                        <a:t>skrytým perem zapisují nebo škrtají odpovědi na otázky, které se týkají doby kamenné.</a:t>
                      </a:r>
                      <a:endParaRPr lang="cs-CZ" sz="1200" b="0" dirty="0">
                        <a:solidFill>
                          <a:schemeClr val="tx1"/>
                        </a:solidFill>
                        <a:effectLst/>
                        <a:latin typeface="Times New Roman" pitchFamily="18" charset="0"/>
                        <a:ea typeface="Calibri"/>
                        <a:cs typeface="Times New Roman" pitchFamily="18" charset="0"/>
                      </a:endParaRPr>
                    </a:p>
                  </a:txBody>
                  <a:tcPr marL="8466" marR="8466" marT="8466" marB="8466" anchor="ctr"/>
                </a:tc>
              </a:tr>
              <a:tr h="597888">
                <a:tc>
                  <a:txBody>
                    <a:bodyPr/>
                    <a:lstStyle/>
                    <a:p>
                      <a:pPr>
                        <a:lnSpc>
                          <a:spcPct val="115000"/>
                        </a:lnSpc>
                        <a:spcAft>
                          <a:spcPts val="0"/>
                        </a:spcAft>
                      </a:pPr>
                      <a:r>
                        <a:rPr lang="cs-CZ" sz="1400" dirty="0">
                          <a:effectLst/>
                          <a:latin typeface="Times New Roman" pitchFamily="18" charset="0"/>
                          <a:cs typeface="Times New Roman" pitchFamily="18" charset="0"/>
                        </a:rPr>
                        <a:t>Autor</a:t>
                      </a:r>
                    </a:p>
                    <a:p>
                      <a:pPr>
                        <a:lnSpc>
                          <a:spcPct val="115000"/>
                        </a:lnSpc>
                        <a:spcAft>
                          <a:spcPts val="0"/>
                        </a:spcAft>
                      </a:pPr>
                      <a:r>
                        <a:rPr lang="cs-CZ" sz="1400" dirty="0">
                          <a:effectLst/>
                          <a:latin typeface="Times New Roman" pitchFamily="18" charset="0"/>
                          <a:cs typeface="Times New Roman" pitchFamily="18" charset="0"/>
                        </a:rPr>
                        <a:t>Období vytvoření materiálu</a:t>
                      </a:r>
                      <a:endParaRPr lang="cs-CZ" sz="1400" dirty="0">
                        <a:solidFill>
                          <a:schemeClr val="tx1"/>
                        </a:solidFill>
                        <a:effectLst/>
                        <a:latin typeface="Times New Roman" pitchFamily="18" charset="0"/>
                        <a:ea typeface="Calibri"/>
                        <a:cs typeface="Times New Roman" pitchFamily="18" charset="0"/>
                      </a:endParaRPr>
                    </a:p>
                  </a:txBody>
                  <a:tcPr marL="8466" marR="8466" marT="8466" marB="8466" anchor="ctr"/>
                </a:tc>
                <a:tc>
                  <a:txBody>
                    <a:bodyPr/>
                    <a:lstStyle/>
                    <a:p>
                      <a:pPr>
                        <a:lnSpc>
                          <a:spcPct val="115000"/>
                        </a:lnSpc>
                        <a:spcAft>
                          <a:spcPts val="0"/>
                        </a:spcAft>
                      </a:pPr>
                      <a:r>
                        <a:rPr lang="cs-CZ" sz="1400" dirty="0" smtClean="0">
                          <a:effectLst/>
                          <a:latin typeface="Times New Roman" pitchFamily="18" charset="0"/>
                          <a:cs typeface="Times New Roman" pitchFamily="18" charset="0"/>
                        </a:rPr>
                        <a:t> Mgr.</a:t>
                      </a:r>
                      <a:r>
                        <a:rPr lang="cs-CZ" sz="1400" baseline="0" dirty="0" smtClean="0">
                          <a:effectLst/>
                          <a:latin typeface="Times New Roman" pitchFamily="18" charset="0"/>
                          <a:cs typeface="Times New Roman" pitchFamily="18" charset="0"/>
                        </a:rPr>
                        <a:t> Naděžda Korcová</a:t>
                      </a:r>
                      <a:endParaRPr lang="cs-CZ" sz="1400" dirty="0">
                        <a:effectLst/>
                        <a:latin typeface="Times New Roman" pitchFamily="18" charset="0"/>
                        <a:cs typeface="Times New Roman" pitchFamily="18" charset="0"/>
                      </a:endParaRPr>
                    </a:p>
                    <a:p>
                      <a:pPr>
                        <a:lnSpc>
                          <a:spcPct val="115000"/>
                        </a:lnSpc>
                        <a:spcAft>
                          <a:spcPts val="1000"/>
                        </a:spcAft>
                      </a:pPr>
                      <a:r>
                        <a:rPr lang="cs-CZ" sz="1400" dirty="0" smtClean="0">
                          <a:effectLst/>
                          <a:latin typeface="Times New Roman" pitchFamily="18" charset="0"/>
                          <a:cs typeface="Times New Roman" pitchFamily="18" charset="0"/>
                        </a:rPr>
                        <a:t> Červenec</a:t>
                      </a:r>
                      <a:r>
                        <a:rPr lang="cs-CZ" sz="1400" baseline="0" dirty="0" smtClean="0">
                          <a:effectLst/>
                          <a:latin typeface="Times New Roman" pitchFamily="18" charset="0"/>
                          <a:cs typeface="Times New Roman" pitchFamily="18" charset="0"/>
                        </a:rPr>
                        <a:t> 2011</a:t>
                      </a:r>
                      <a:endParaRPr lang="cs-CZ" sz="1400" dirty="0">
                        <a:effectLst/>
                        <a:latin typeface="Times New Roman" pitchFamily="18" charset="0"/>
                        <a:ea typeface="Calibri"/>
                        <a:cs typeface="Times New Roman" pitchFamily="18" charset="0"/>
                      </a:endParaRPr>
                    </a:p>
                  </a:txBody>
                  <a:tcPr marL="8466" marR="8466" marT="8466" marB="8466" anchor="ctr"/>
                </a:tc>
              </a:tr>
              <a:tr h="315056">
                <a:tc>
                  <a:txBody>
                    <a:bodyPr/>
                    <a:lstStyle/>
                    <a:p>
                      <a:pPr>
                        <a:lnSpc>
                          <a:spcPct val="115000"/>
                        </a:lnSpc>
                        <a:spcAft>
                          <a:spcPts val="0"/>
                        </a:spcAft>
                      </a:pPr>
                      <a:r>
                        <a:rPr lang="cs-CZ" sz="1400" dirty="0">
                          <a:effectLst/>
                          <a:latin typeface="Times New Roman" pitchFamily="18" charset="0"/>
                          <a:cs typeface="Times New Roman" pitchFamily="18" charset="0"/>
                        </a:rPr>
                        <a:t>Speciální vzdělávací potřeby</a:t>
                      </a:r>
                      <a:endParaRPr lang="cs-CZ" sz="1400" dirty="0">
                        <a:solidFill>
                          <a:schemeClr val="tx1"/>
                        </a:solidFill>
                        <a:effectLst/>
                        <a:latin typeface="Times New Roman" pitchFamily="18" charset="0"/>
                        <a:ea typeface="Calibri"/>
                        <a:cs typeface="Times New Roman" pitchFamily="18" charset="0"/>
                      </a:endParaRPr>
                    </a:p>
                  </a:txBody>
                  <a:tcPr marL="8466" marR="8466" marT="8466" marB="8466" anchor="ctr"/>
                </a:tc>
                <a:tc>
                  <a:txBody>
                    <a:bodyPr/>
                    <a:lstStyle/>
                    <a:p>
                      <a:pPr>
                        <a:lnSpc>
                          <a:spcPct val="115000"/>
                        </a:lnSpc>
                        <a:spcAft>
                          <a:spcPts val="0"/>
                        </a:spcAft>
                      </a:pPr>
                      <a:r>
                        <a:rPr lang="cs-CZ" sz="1400" baseline="0" dirty="0" smtClean="0">
                          <a:effectLst/>
                          <a:latin typeface="Times New Roman" pitchFamily="18" charset="0"/>
                          <a:cs typeface="Times New Roman" pitchFamily="18" charset="0"/>
                        </a:rPr>
                        <a:t> </a:t>
                      </a:r>
                      <a:r>
                        <a:rPr lang="cs-CZ" sz="1400" dirty="0" smtClean="0">
                          <a:effectLst/>
                          <a:latin typeface="Times New Roman" pitchFamily="18" charset="0"/>
                          <a:cs typeface="Times New Roman" pitchFamily="18" charset="0"/>
                        </a:rPr>
                        <a:t>ADHD</a:t>
                      </a:r>
                      <a:r>
                        <a:rPr lang="cs-CZ" sz="1400" dirty="0">
                          <a:effectLst/>
                          <a:latin typeface="Times New Roman" pitchFamily="18" charset="0"/>
                          <a:cs typeface="Times New Roman" pitchFamily="18" charset="0"/>
                        </a:rPr>
                        <a:t>, dyslexie, dysgrafie</a:t>
                      </a:r>
                      <a:r>
                        <a:rPr lang="cs-CZ" sz="1400" dirty="0" smtClean="0">
                          <a:effectLst/>
                          <a:latin typeface="Times New Roman" pitchFamily="18" charset="0"/>
                          <a:cs typeface="Times New Roman" pitchFamily="18" charset="0"/>
                        </a:rPr>
                        <a:t>,</a:t>
                      </a:r>
                      <a:r>
                        <a:rPr lang="cs-CZ" sz="1400" baseline="0" dirty="0" smtClean="0">
                          <a:effectLst/>
                          <a:latin typeface="Times New Roman" pitchFamily="18" charset="0"/>
                          <a:cs typeface="Times New Roman" pitchFamily="18" charset="0"/>
                        </a:rPr>
                        <a:t> dysortografie, dyskalkulie</a:t>
                      </a:r>
                      <a:endParaRPr lang="cs-CZ" sz="1400" dirty="0">
                        <a:effectLst/>
                        <a:latin typeface="Times New Roman" pitchFamily="18" charset="0"/>
                        <a:cs typeface="Times New Roman" pitchFamily="18" charset="0"/>
                      </a:endParaRPr>
                    </a:p>
                  </a:txBody>
                  <a:tcPr marL="8466" marR="8466" marT="8466" marB="8466" anchor="ctr"/>
                </a:tc>
              </a:tr>
              <a:tr h="744136">
                <a:tc>
                  <a:txBody>
                    <a:bodyPr/>
                    <a:lstStyle/>
                    <a:p>
                      <a:pPr marL="0" marR="0" indent="0" algn="l" defTabSz="914400" rtl="0" eaLnBrk="1" fontAlgn="auto" latinLnBrk="0" hangingPunct="1">
                        <a:lnSpc>
                          <a:spcPct val="115000"/>
                        </a:lnSpc>
                        <a:spcBef>
                          <a:spcPts val="0"/>
                        </a:spcBef>
                        <a:spcAft>
                          <a:spcPts val="0"/>
                        </a:spcAft>
                        <a:buClrTx/>
                        <a:buSzTx/>
                        <a:buFontTx/>
                        <a:buNone/>
                        <a:tabLst/>
                        <a:defRPr/>
                      </a:pPr>
                      <a:r>
                        <a:rPr lang="cs-CZ" sz="1400" dirty="0" smtClean="0">
                          <a:effectLst/>
                          <a:latin typeface="Times New Roman" pitchFamily="18" charset="0"/>
                          <a:cs typeface="Times New Roman" pitchFamily="18" charset="0"/>
                        </a:rPr>
                        <a:t>Vzdělávací oblast</a:t>
                      </a:r>
                      <a:endParaRPr lang="cs-CZ" sz="1400" dirty="0" smtClean="0">
                        <a:solidFill>
                          <a:schemeClr val="tx1"/>
                        </a:solidFill>
                        <a:effectLst/>
                        <a:latin typeface="Times New Roman" pitchFamily="18" charset="0"/>
                        <a:cs typeface="Times New Roman" pitchFamily="18" charset="0"/>
                      </a:endParaRPr>
                    </a:p>
                    <a:p>
                      <a:pPr>
                        <a:lnSpc>
                          <a:spcPct val="115000"/>
                        </a:lnSpc>
                        <a:spcAft>
                          <a:spcPts val="0"/>
                        </a:spcAft>
                      </a:pPr>
                      <a:r>
                        <a:rPr lang="cs-CZ" sz="1400" dirty="0" smtClean="0">
                          <a:effectLst/>
                          <a:latin typeface="Times New Roman" pitchFamily="18" charset="0"/>
                          <a:cs typeface="Times New Roman" pitchFamily="18" charset="0"/>
                        </a:rPr>
                        <a:t>Vzdělávací obor</a:t>
                      </a:r>
                      <a:endParaRPr lang="cs-CZ" sz="1400" dirty="0">
                        <a:effectLst/>
                        <a:latin typeface="Times New Roman" pitchFamily="18" charset="0"/>
                        <a:cs typeface="Times New Roman" pitchFamily="18" charset="0"/>
                      </a:endParaRPr>
                    </a:p>
                  </a:txBody>
                  <a:tcPr marL="8466" marR="8466" marT="8466" marB="8466" anchor="ctr"/>
                </a:tc>
                <a:tc>
                  <a:txBody>
                    <a:bodyPr/>
                    <a:lstStyle/>
                    <a:p>
                      <a:pPr>
                        <a:lnSpc>
                          <a:spcPct val="115000"/>
                        </a:lnSpc>
                        <a:spcAft>
                          <a:spcPts val="0"/>
                        </a:spcAft>
                      </a:pPr>
                      <a:r>
                        <a:rPr lang="cs-CZ" sz="1400" dirty="0" smtClean="0">
                          <a:effectLst/>
                          <a:latin typeface="Times New Roman" pitchFamily="18" charset="0"/>
                          <a:cs typeface="Times New Roman" pitchFamily="18" charset="0"/>
                        </a:rPr>
                        <a:t> Člověk a společnost</a:t>
                      </a:r>
                    </a:p>
                    <a:p>
                      <a:pPr>
                        <a:lnSpc>
                          <a:spcPct val="115000"/>
                        </a:lnSpc>
                        <a:spcAft>
                          <a:spcPts val="1000"/>
                        </a:spcAft>
                      </a:pPr>
                      <a:r>
                        <a:rPr lang="cs-CZ" sz="1400" dirty="0" smtClean="0">
                          <a:effectLst/>
                          <a:latin typeface="Times New Roman" pitchFamily="18" charset="0"/>
                          <a:cs typeface="Times New Roman" pitchFamily="18" charset="0"/>
                        </a:rPr>
                        <a:t> Dějepis</a:t>
                      </a:r>
                      <a:endParaRPr lang="cs-CZ" sz="1400" dirty="0">
                        <a:effectLst/>
                        <a:latin typeface="Times New Roman" pitchFamily="18" charset="0"/>
                        <a:cs typeface="Times New Roman" pitchFamily="18" charset="0"/>
                      </a:endParaRPr>
                    </a:p>
                  </a:txBody>
                  <a:tcPr marL="8466" marR="8466" marT="8466" marB="8466" anchor="ctr"/>
                </a:tc>
              </a:tr>
              <a:tr h="437389">
                <a:tc>
                  <a:txBody>
                    <a:bodyPr/>
                    <a:lstStyle/>
                    <a:p>
                      <a:pPr>
                        <a:lnSpc>
                          <a:spcPct val="115000"/>
                        </a:lnSpc>
                        <a:spcAft>
                          <a:spcPts val="0"/>
                        </a:spcAft>
                      </a:pPr>
                      <a:r>
                        <a:rPr lang="cs-CZ" sz="1400" dirty="0" smtClean="0">
                          <a:effectLst/>
                          <a:latin typeface="Times New Roman" pitchFamily="18" charset="0"/>
                          <a:cs typeface="Times New Roman" pitchFamily="18" charset="0"/>
                        </a:rPr>
                        <a:t>Druh učebního</a:t>
                      </a:r>
                      <a:r>
                        <a:rPr lang="cs-CZ" sz="1400" baseline="0" dirty="0" smtClean="0">
                          <a:effectLst/>
                          <a:latin typeface="Times New Roman" pitchFamily="18" charset="0"/>
                          <a:cs typeface="Times New Roman" pitchFamily="18" charset="0"/>
                        </a:rPr>
                        <a:t> materiálu</a:t>
                      </a:r>
                      <a:endParaRPr lang="cs-CZ" sz="1400" dirty="0">
                        <a:solidFill>
                          <a:schemeClr val="tx1"/>
                        </a:solidFill>
                        <a:effectLst/>
                        <a:latin typeface="Times New Roman" pitchFamily="18" charset="0"/>
                        <a:ea typeface="Calibri"/>
                        <a:cs typeface="Times New Roman" pitchFamily="18" charset="0"/>
                      </a:endParaRPr>
                    </a:p>
                  </a:txBody>
                  <a:tcPr marL="8466" marR="8466" marT="8466" marB="8466" anchor="ctr"/>
                </a:tc>
                <a:tc>
                  <a:txBody>
                    <a:bodyPr/>
                    <a:lstStyle/>
                    <a:p>
                      <a:pPr>
                        <a:lnSpc>
                          <a:spcPct val="115000"/>
                        </a:lnSpc>
                        <a:spcAft>
                          <a:spcPts val="0"/>
                        </a:spcAft>
                      </a:pPr>
                      <a:r>
                        <a:rPr lang="cs-CZ" sz="1400" dirty="0" smtClean="0">
                          <a:effectLst/>
                          <a:latin typeface="Times New Roman" pitchFamily="18" charset="0"/>
                          <a:cs typeface="Times New Roman" pitchFamily="18" charset="0"/>
                        </a:rPr>
                        <a:t> Interaktivní DUM</a:t>
                      </a:r>
                      <a:endParaRPr lang="cs-CZ" sz="1400" dirty="0">
                        <a:effectLst/>
                        <a:latin typeface="Times New Roman" pitchFamily="18" charset="0"/>
                        <a:ea typeface="Calibri"/>
                        <a:cs typeface="Times New Roman" pitchFamily="18" charset="0"/>
                      </a:endParaRPr>
                    </a:p>
                  </a:txBody>
                  <a:tcPr marL="8466" marR="8466" marT="8466" marB="8466" anchor="ctr"/>
                </a:tc>
              </a:tr>
              <a:tr h="399083">
                <a:tc>
                  <a:txBody>
                    <a:bodyPr/>
                    <a:lstStyle/>
                    <a:p>
                      <a:pPr>
                        <a:lnSpc>
                          <a:spcPct val="115000"/>
                        </a:lnSpc>
                        <a:spcAft>
                          <a:spcPts val="0"/>
                        </a:spcAft>
                      </a:pPr>
                      <a:r>
                        <a:rPr lang="cs-CZ" sz="1400" dirty="0">
                          <a:effectLst/>
                          <a:latin typeface="Times New Roman" pitchFamily="18" charset="0"/>
                          <a:cs typeface="Times New Roman" pitchFamily="18" charset="0"/>
                        </a:rPr>
                        <a:t>Druh interaktivity</a:t>
                      </a:r>
                      <a:endParaRPr lang="cs-CZ" sz="1400" dirty="0">
                        <a:solidFill>
                          <a:schemeClr val="tx1"/>
                        </a:solidFill>
                        <a:effectLst/>
                        <a:latin typeface="Times New Roman" pitchFamily="18" charset="0"/>
                        <a:ea typeface="Calibri"/>
                        <a:cs typeface="Times New Roman" pitchFamily="18" charset="0"/>
                      </a:endParaRPr>
                    </a:p>
                  </a:txBody>
                  <a:tcPr marL="8466" marR="8466" marT="8466" marB="8466" anchor="ctr"/>
                </a:tc>
                <a:tc>
                  <a:txBody>
                    <a:bodyPr/>
                    <a:lstStyle/>
                    <a:p>
                      <a:pPr>
                        <a:lnSpc>
                          <a:spcPct val="115000"/>
                        </a:lnSpc>
                        <a:spcAft>
                          <a:spcPts val="0"/>
                        </a:spcAft>
                      </a:pPr>
                      <a:r>
                        <a:rPr lang="cs-CZ" sz="1400" dirty="0" smtClean="0">
                          <a:effectLst/>
                          <a:latin typeface="Times New Roman" pitchFamily="18" charset="0"/>
                          <a:cs typeface="Times New Roman" pitchFamily="18" charset="0"/>
                        </a:rPr>
                        <a:t> Využití interaktivní tabule a práce s</a:t>
                      </a:r>
                      <a:r>
                        <a:rPr lang="cs-CZ" sz="1400" baseline="0" dirty="0" smtClean="0">
                          <a:effectLst/>
                          <a:latin typeface="Times New Roman" pitchFamily="18" charset="0"/>
                          <a:cs typeface="Times New Roman" pitchFamily="18" charset="0"/>
                        </a:rPr>
                        <a:t> </a:t>
                      </a:r>
                      <a:r>
                        <a:rPr lang="cs-CZ" sz="1400" baseline="0" dirty="0" smtClean="0">
                          <a:effectLst/>
                          <a:latin typeface="Times New Roman" pitchFamily="18" charset="0"/>
                          <a:cs typeface="Times New Roman" pitchFamily="18" charset="0"/>
                        </a:rPr>
                        <a:t>PC</a:t>
                      </a:r>
                    </a:p>
                    <a:p>
                      <a:pPr marL="0" marR="0" indent="0" algn="l" defTabSz="914400" rtl="0" eaLnBrk="1" fontAlgn="auto" latinLnBrk="0" hangingPunct="1">
                        <a:lnSpc>
                          <a:spcPct val="115000"/>
                        </a:lnSpc>
                        <a:spcBef>
                          <a:spcPts val="0"/>
                        </a:spcBef>
                        <a:spcAft>
                          <a:spcPts val="0"/>
                        </a:spcAft>
                        <a:buClrTx/>
                        <a:buSzTx/>
                        <a:buFontTx/>
                        <a:buNone/>
                        <a:tabLst/>
                        <a:defRPr/>
                      </a:pPr>
                      <a:r>
                        <a:rPr lang="cs-CZ" sz="1400" dirty="0" smtClean="0">
                          <a:latin typeface="Times New Roman" pitchFamily="18" charset="0"/>
                          <a:cs typeface="Times New Roman" pitchFamily="18" charset="0"/>
                        </a:rPr>
                        <a:t>Možnost dopisovat rukopisné poznámky přes skrytá tlačítka v rámci nového  softwaru</a:t>
                      </a:r>
                      <a:endParaRPr lang="cs-CZ" sz="1200" dirty="0" smtClean="0">
                        <a:latin typeface="Times New Roman" pitchFamily="18" charset="0"/>
                        <a:cs typeface="Times New Roman" pitchFamily="18" charset="0"/>
                      </a:endParaRPr>
                    </a:p>
                  </a:txBody>
                  <a:tcPr marL="8466" marR="8466" marT="8466" marB="8466" anchor="ctr"/>
                </a:tc>
              </a:tr>
              <a:tr h="360040">
                <a:tc>
                  <a:txBody>
                    <a:bodyPr/>
                    <a:lstStyle/>
                    <a:p>
                      <a:pPr>
                        <a:lnSpc>
                          <a:spcPct val="115000"/>
                        </a:lnSpc>
                        <a:spcAft>
                          <a:spcPts val="0"/>
                        </a:spcAft>
                      </a:pPr>
                      <a:r>
                        <a:rPr lang="cs-CZ" sz="1400" dirty="0">
                          <a:effectLst/>
                          <a:latin typeface="Times New Roman" pitchFamily="18" charset="0"/>
                          <a:cs typeface="Times New Roman" pitchFamily="18" charset="0"/>
                        </a:rPr>
                        <a:t>Cílová skupina</a:t>
                      </a:r>
                      <a:endParaRPr lang="cs-CZ" sz="1400" dirty="0">
                        <a:solidFill>
                          <a:schemeClr val="tx1"/>
                        </a:solidFill>
                        <a:effectLst/>
                        <a:latin typeface="Times New Roman" pitchFamily="18" charset="0"/>
                        <a:ea typeface="Calibri"/>
                        <a:cs typeface="Times New Roman" pitchFamily="18" charset="0"/>
                      </a:endParaRPr>
                    </a:p>
                  </a:txBody>
                  <a:tcPr marL="8466" marR="8466" marT="8466" marB="8466" anchor="ctr"/>
                </a:tc>
                <a:tc>
                  <a:txBody>
                    <a:bodyPr/>
                    <a:lstStyle/>
                    <a:p>
                      <a:pPr>
                        <a:lnSpc>
                          <a:spcPct val="115000"/>
                        </a:lnSpc>
                        <a:spcAft>
                          <a:spcPts val="0"/>
                        </a:spcAft>
                      </a:pPr>
                      <a:r>
                        <a:rPr lang="cs-CZ" sz="1400" dirty="0">
                          <a:effectLst/>
                          <a:latin typeface="Times New Roman" pitchFamily="18" charset="0"/>
                          <a:cs typeface="Times New Roman" pitchFamily="18" charset="0"/>
                        </a:rPr>
                        <a:t> </a:t>
                      </a:r>
                      <a:r>
                        <a:rPr lang="cs-CZ" sz="1400" dirty="0" smtClean="0">
                          <a:effectLst/>
                          <a:latin typeface="Times New Roman" pitchFamily="18" charset="0"/>
                          <a:cs typeface="Times New Roman" pitchFamily="18" charset="0"/>
                        </a:rPr>
                        <a:t>Žák </a:t>
                      </a:r>
                      <a:r>
                        <a:rPr lang="cs-CZ" sz="1400" kern="1200" dirty="0" smtClean="0">
                          <a:effectLst/>
                          <a:latin typeface="Times New Roman" pitchFamily="18" charset="0"/>
                          <a:cs typeface="Times New Roman" pitchFamily="18" charset="0"/>
                        </a:rPr>
                        <a:t>s lehkým mentálním postižením</a:t>
                      </a:r>
                      <a:endParaRPr lang="cs-CZ" sz="1400" dirty="0">
                        <a:effectLst/>
                        <a:latin typeface="Times New Roman" pitchFamily="18" charset="0"/>
                        <a:cs typeface="Times New Roman" pitchFamily="18" charset="0"/>
                      </a:endParaRPr>
                    </a:p>
                  </a:txBody>
                  <a:tcPr marL="8466" marR="8466" marT="8466" marB="8466" anchor="ctr"/>
                </a:tc>
              </a:tr>
              <a:tr h="345284">
                <a:tc>
                  <a:txBody>
                    <a:bodyPr/>
                    <a:lstStyle/>
                    <a:p>
                      <a:pPr>
                        <a:lnSpc>
                          <a:spcPct val="115000"/>
                        </a:lnSpc>
                        <a:spcAft>
                          <a:spcPts val="0"/>
                        </a:spcAft>
                      </a:pPr>
                      <a:r>
                        <a:rPr lang="cs-CZ" sz="1400" dirty="0">
                          <a:effectLst/>
                          <a:latin typeface="Times New Roman" pitchFamily="18" charset="0"/>
                          <a:cs typeface="Times New Roman" pitchFamily="18" charset="0"/>
                        </a:rPr>
                        <a:t>Stupeň a typ vzdělávání</a:t>
                      </a:r>
                      <a:endParaRPr lang="cs-CZ" sz="1400" dirty="0">
                        <a:solidFill>
                          <a:schemeClr val="tx1"/>
                        </a:solidFill>
                        <a:effectLst/>
                        <a:latin typeface="Times New Roman" pitchFamily="18" charset="0"/>
                        <a:ea typeface="Calibri"/>
                        <a:cs typeface="Times New Roman" pitchFamily="18" charset="0"/>
                      </a:endParaRPr>
                    </a:p>
                  </a:txBody>
                  <a:tcPr marL="8466" marR="8466" marT="8466" marB="8466" anchor="ctr"/>
                </a:tc>
                <a:tc>
                  <a:txBody>
                    <a:bodyPr/>
                    <a:lstStyle/>
                    <a:p>
                      <a:pPr>
                        <a:lnSpc>
                          <a:spcPct val="115000"/>
                        </a:lnSpc>
                        <a:spcAft>
                          <a:spcPts val="0"/>
                        </a:spcAft>
                      </a:pPr>
                      <a:r>
                        <a:rPr lang="cs-CZ" sz="1400" kern="1200" dirty="0" smtClean="0">
                          <a:effectLst/>
                          <a:latin typeface="Times New Roman" pitchFamily="18" charset="0"/>
                          <a:cs typeface="Times New Roman" pitchFamily="18" charset="0"/>
                        </a:rPr>
                        <a:t> Základní škola praktická – 2. stupeň </a:t>
                      </a:r>
                      <a:endParaRPr lang="cs-CZ" sz="1400" dirty="0">
                        <a:effectLst/>
                        <a:latin typeface="Times New Roman" pitchFamily="18" charset="0"/>
                        <a:ea typeface="Calibri"/>
                        <a:cs typeface="Times New Roman" pitchFamily="18" charset="0"/>
                      </a:endParaRPr>
                    </a:p>
                  </a:txBody>
                  <a:tcPr marL="8466" marR="8466" marT="8466" marB="8466" anchor="ctr"/>
                </a:tc>
              </a:tr>
              <a:tr h="292224">
                <a:tc>
                  <a:txBody>
                    <a:bodyPr/>
                    <a:lstStyle/>
                    <a:p>
                      <a:pPr>
                        <a:lnSpc>
                          <a:spcPct val="115000"/>
                        </a:lnSpc>
                        <a:spcAft>
                          <a:spcPts val="0"/>
                        </a:spcAft>
                      </a:pPr>
                      <a:r>
                        <a:rPr lang="cs-CZ" sz="1400" dirty="0">
                          <a:effectLst/>
                          <a:latin typeface="Times New Roman" pitchFamily="18" charset="0"/>
                          <a:cs typeface="Times New Roman" pitchFamily="18" charset="0"/>
                        </a:rPr>
                        <a:t>Typická věková skupina</a:t>
                      </a:r>
                      <a:endParaRPr lang="cs-CZ" sz="1400" dirty="0">
                        <a:solidFill>
                          <a:schemeClr val="tx1"/>
                        </a:solidFill>
                        <a:effectLst/>
                        <a:latin typeface="Times New Roman" pitchFamily="18" charset="0"/>
                        <a:ea typeface="Calibri"/>
                        <a:cs typeface="Times New Roman" pitchFamily="18" charset="0"/>
                      </a:endParaRPr>
                    </a:p>
                  </a:txBody>
                  <a:tcPr marL="8466" marR="8466" marT="8466" marB="8466" anchor="ctr"/>
                </a:tc>
                <a:tc>
                  <a:txBody>
                    <a:bodyPr/>
                    <a:lstStyle/>
                    <a:p>
                      <a:pPr>
                        <a:lnSpc>
                          <a:spcPct val="115000"/>
                        </a:lnSpc>
                        <a:spcAft>
                          <a:spcPts val="0"/>
                        </a:spcAft>
                      </a:pPr>
                      <a:r>
                        <a:rPr lang="cs-CZ" sz="1400" dirty="0" smtClean="0">
                          <a:effectLst/>
                          <a:latin typeface="Times New Roman" pitchFamily="18" charset="0"/>
                          <a:cs typeface="Times New Roman" pitchFamily="18" charset="0"/>
                        </a:rPr>
                        <a:t> 13 – 15 let, 7. ročník</a:t>
                      </a:r>
                      <a:endParaRPr lang="cs-CZ" sz="1400" dirty="0">
                        <a:effectLst/>
                        <a:latin typeface="Times New Roman" pitchFamily="18" charset="0"/>
                        <a:ea typeface="Calibri"/>
                        <a:cs typeface="Times New Roman" pitchFamily="18" charset="0"/>
                      </a:endParaRPr>
                    </a:p>
                  </a:txBody>
                  <a:tcPr marL="8466" marR="8466" marT="8466" marB="8466" anchor="ctr"/>
                </a:tc>
              </a:tr>
              <a:tr h="292224">
                <a:tc>
                  <a:txBody>
                    <a:bodyPr/>
                    <a:lstStyle/>
                    <a:p>
                      <a:pPr>
                        <a:lnSpc>
                          <a:spcPct val="115000"/>
                        </a:lnSpc>
                        <a:spcAft>
                          <a:spcPts val="0"/>
                        </a:spcAft>
                      </a:pPr>
                      <a:r>
                        <a:rPr lang="cs-CZ" sz="1400" dirty="0" smtClean="0">
                          <a:solidFill>
                            <a:schemeClr val="tx1"/>
                          </a:solidFill>
                          <a:effectLst/>
                          <a:latin typeface="Times New Roman" pitchFamily="18" charset="0"/>
                          <a:ea typeface="Calibri"/>
                          <a:cs typeface="Times New Roman" pitchFamily="18" charset="0"/>
                        </a:rPr>
                        <a:t>Přílohy</a:t>
                      </a:r>
                      <a:endParaRPr lang="cs-CZ" sz="1400" dirty="0">
                        <a:solidFill>
                          <a:schemeClr val="tx1"/>
                        </a:solidFill>
                        <a:effectLst/>
                        <a:latin typeface="Times New Roman" pitchFamily="18" charset="0"/>
                        <a:ea typeface="Calibri"/>
                        <a:cs typeface="Times New Roman" pitchFamily="18" charset="0"/>
                      </a:endParaRPr>
                    </a:p>
                  </a:txBody>
                  <a:tcPr marL="8466" marR="8466" marT="8466" marB="8466" anchor="ctr"/>
                </a:tc>
                <a:tc>
                  <a:txBody>
                    <a:bodyPr/>
                    <a:lstStyle/>
                    <a:p>
                      <a:pPr>
                        <a:lnSpc>
                          <a:spcPct val="115000"/>
                        </a:lnSpc>
                        <a:spcAft>
                          <a:spcPts val="0"/>
                        </a:spcAft>
                      </a:pPr>
                      <a:r>
                        <a:rPr lang="cs-CZ" sz="1400" dirty="0" smtClean="0">
                          <a:effectLst/>
                          <a:latin typeface="Times New Roman" pitchFamily="18" charset="0"/>
                          <a:ea typeface="Calibri"/>
                          <a:cs typeface="Times New Roman" pitchFamily="18" charset="0"/>
                        </a:rPr>
                        <a:t> Pracovní list v MS Word</a:t>
                      </a:r>
                      <a:endParaRPr lang="cs-CZ" sz="1400" dirty="0">
                        <a:effectLst/>
                        <a:latin typeface="Times New Roman" pitchFamily="18" charset="0"/>
                        <a:ea typeface="Calibri"/>
                        <a:cs typeface="Times New Roman" pitchFamily="18" charset="0"/>
                      </a:endParaRPr>
                    </a:p>
                  </a:txBody>
                  <a:tcPr marL="8466" marR="8466" marT="8466" marB="8466" anchor="ctr"/>
                </a:tc>
              </a:tr>
            </a:tbl>
          </a:graphicData>
        </a:graphic>
      </p:graphicFrame>
      <p:sp>
        <p:nvSpPr>
          <p:cNvPr id="3" name="TextovéPole 2"/>
          <p:cNvSpPr txBox="1"/>
          <p:nvPr/>
        </p:nvSpPr>
        <p:spPr>
          <a:xfrm>
            <a:off x="518161" y="478331"/>
            <a:ext cx="8280920" cy="369332"/>
          </a:xfrm>
          <a:prstGeom prst="rect">
            <a:avLst/>
          </a:prstGeom>
          <a:noFill/>
        </p:spPr>
        <p:txBody>
          <a:bodyPr wrap="square" rtlCol="0">
            <a:spAutoFit/>
          </a:bodyPr>
          <a:lstStyle/>
          <a:p>
            <a:r>
              <a:rPr lang="cs-CZ" dirty="0">
                <a:latin typeface="Times New Roman" pitchFamily="18" charset="0"/>
                <a:cs typeface="Times New Roman" pitchFamily="18" charset="0"/>
              </a:rPr>
              <a:t>Identifikátor materiálu: III/2 Inovace a zkvalitnění výuky </a:t>
            </a:r>
            <a:r>
              <a:rPr lang="cs-CZ" dirty="0" smtClean="0">
                <a:latin typeface="Times New Roman" pitchFamily="18" charset="0"/>
                <a:cs typeface="Times New Roman" pitchFamily="18" charset="0"/>
              </a:rPr>
              <a:t>prostřednictvím </a:t>
            </a:r>
            <a:r>
              <a:rPr lang="cs-CZ" dirty="0" smtClean="0">
                <a:latin typeface="Times New Roman" pitchFamily="18" charset="0"/>
                <a:cs typeface="Times New Roman" pitchFamily="18" charset="0"/>
              </a:rPr>
              <a:t>ICT</a:t>
            </a:r>
            <a:r>
              <a:rPr lang="cs-CZ" dirty="0">
                <a:latin typeface="Times New Roman" pitchFamily="18" charset="0"/>
                <a:cs typeface="Times New Roman" pitchFamily="18" charset="0"/>
              </a:rPr>
              <a:t>, </a:t>
            </a:r>
            <a:r>
              <a:rPr lang="cs-CZ" dirty="0" smtClean="0">
                <a:latin typeface="Times New Roman" pitchFamily="18" charset="0"/>
                <a:cs typeface="Times New Roman" pitchFamily="18" charset="0"/>
              </a:rPr>
              <a:t>01</a:t>
            </a:r>
            <a:endParaRPr lang="cs-CZ" dirty="0">
              <a:latin typeface="Times New Roman" pitchFamily="18" charset="0"/>
              <a:cs typeface="Times New Roman" pitchFamily="18" charset="0"/>
            </a:endParaRPr>
          </a:p>
        </p:txBody>
      </p:sp>
    </p:spTree>
    <p:extLst>
      <p:ext uri="{BB962C8B-B14F-4D97-AF65-F5344CB8AC3E}">
        <p14:creationId xmlns:p14="http://schemas.microsoft.com/office/powerpoint/2010/main" val="253279081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188640"/>
            <a:ext cx="8229600" cy="6336704"/>
          </a:xfrm>
          <a:solidFill>
            <a:srgbClr val="92D050"/>
          </a:solidFill>
          <a:effectLst>
            <a:glow rad="228600">
              <a:schemeClr val="accent5">
                <a:satMod val="175000"/>
                <a:alpha val="40000"/>
              </a:schemeClr>
            </a:glow>
          </a:effectLst>
          <a:scene3d>
            <a:camera prst="orthographicFront"/>
            <a:lightRig rig="threePt" dir="t"/>
          </a:scene3d>
          <a:sp3d>
            <a:bevelT prst="relaxedInset"/>
          </a:sp3d>
        </p:spPr>
        <p:txBody>
          <a:bodyPr>
            <a:noAutofit/>
          </a:bodyPr>
          <a:lstStyle/>
          <a:p>
            <a:r>
              <a:rPr lang="cs-CZ" sz="8800" b="1" dirty="0" smtClean="0">
                <a:effectLst>
                  <a:outerShdw blurRad="38100" dist="38100" dir="2700000" algn="tl">
                    <a:srgbClr val="000000">
                      <a:alpha val="43137"/>
                    </a:srgbClr>
                  </a:outerShdw>
                </a:effectLst>
              </a:rPr>
              <a:t>Pravěk</a:t>
            </a:r>
            <a:br>
              <a:rPr lang="cs-CZ" sz="8800" b="1" dirty="0" smtClean="0">
                <a:effectLst>
                  <a:outerShdw blurRad="38100" dist="38100" dir="2700000" algn="tl">
                    <a:srgbClr val="000000">
                      <a:alpha val="43137"/>
                    </a:srgbClr>
                  </a:outerShdw>
                </a:effectLst>
              </a:rPr>
            </a:br>
            <a:r>
              <a:rPr lang="cs-CZ" sz="8800" b="1" dirty="0" smtClean="0">
                <a:effectLst>
                  <a:outerShdw blurRad="38100" dist="38100" dir="2700000" algn="tl">
                    <a:srgbClr val="000000">
                      <a:alpha val="43137"/>
                    </a:srgbClr>
                  </a:outerShdw>
                </a:effectLst>
              </a:rPr>
              <a:t>Doba kamenná</a:t>
            </a:r>
            <a:endParaRPr lang="cs-CZ" sz="8800" b="1" dirty="0">
              <a:effectLst>
                <a:outerShdw blurRad="38100" dist="38100" dir="2700000" algn="tl">
                  <a:srgbClr val="000000">
                    <a:alpha val="43137"/>
                  </a:srgbClr>
                </a:outerShdw>
              </a:effectLst>
            </a:endParaRP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nvGraphicFramePr>
        <p:xfrm>
          <a:off x="611560" y="332656"/>
          <a:ext cx="8208912" cy="60016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lačítko akce: Informace 4">
            <a:hlinkClick r:id="" action="ppaction://noaction" highlightClick="1"/>
          </p:cNvPr>
          <p:cNvSpPr/>
          <p:nvPr/>
        </p:nvSpPr>
        <p:spPr>
          <a:xfrm>
            <a:off x="611560" y="332656"/>
            <a:ext cx="1042416" cy="1042416"/>
          </a:xfrm>
          <a:prstGeom prst="actionButtonInformation">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3" presetClass="entr" presetSubtype="16"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plus(in)">
                                      <p:cBhvr>
                                        <p:cTn id="7" dur="5000"/>
                                        <p:tgtEl>
                                          <p:spTgt spid="4"/>
                                        </p:tgtEl>
                                      </p:cBhvr>
                                    </p:animEffect>
                                  </p:childTnLst>
                                  <p:subTnLst>
                                    <p:audio>
                                      <p:cMediaNode>
                                        <p:cTn display="0" masterRel="sameClick">
                                          <p:stCondLst>
                                            <p:cond evt="begin" delay="0">
                                              <p:tn val="5"/>
                                            </p:cond>
                                          </p:stCondLst>
                                          <p:endCondLst>
                                            <p:cond evt="onStopAudio" delay="0">
                                              <p:tgtEl>
                                                <p:sldTgt/>
                                              </p:tgtEl>
                                            </p:cond>
                                          </p:endCondLst>
                                        </p:cTn>
                                        <p:tgtEl>
                                          <p:sndTgt r:embed="rId2" name="chimes.wav"/>
                                        </p:tgtEl>
                                      </p:cMediaNode>
                                    </p:audio>
                                  </p:subTnLst>
                                </p:cTn>
                              </p:par>
                            </p:childTnLst>
                          </p:cTn>
                        </p:par>
                      </p:childTnLst>
                    </p:cTn>
                  </p:par>
                </p:childTnLst>
              </p:cTn>
              <p:nextCondLst>
                <p:cond evt="onClick" delay="0">
                  <p:tgtEl>
                    <p:spTgt spid="5"/>
                  </p:tgtEl>
                </p:cond>
              </p:nextCondLst>
            </p:seq>
          </p:childTnLst>
        </p:cTn>
      </p:par>
    </p:tnLst>
    <p:bldLst>
      <p:bldGraphic spid="4"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ovéPole 3"/>
          <p:cNvSpPr txBox="1"/>
          <p:nvPr/>
        </p:nvSpPr>
        <p:spPr>
          <a:xfrm>
            <a:off x="611560" y="260648"/>
            <a:ext cx="8208912" cy="6124754"/>
          </a:xfrm>
          <a:prstGeom prst="rect">
            <a:avLst/>
          </a:prstGeom>
          <a:solidFill>
            <a:srgbClr val="92D050"/>
          </a:solidFill>
          <a:effectLst>
            <a:glow rad="228600">
              <a:schemeClr val="accent5">
                <a:satMod val="175000"/>
                <a:alpha val="40000"/>
              </a:schemeClr>
            </a:glow>
          </a:effectLst>
        </p:spPr>
        <p:txBody>
          <a:bodyPr wrap="square" rtlCol="0">
            <a:spAutoFit/>
          </a:bodyPr>
          <a:lstStyle/>
          <a:p>
            <a:endParaRPr lang="cs-CZ" sz="2800" b="1" dirty="0" smtClean="0">
              <a:solidFill>
                <a:schemeClr val="tx1">
                  <a:lumMod val="95000"/>
                  <a:lumOff val="5000"/>
                </a:schemeClr>
              </a:solidFill>
            </a:endParaRPr>
          </a:p>
          <a:p>
            <a:r>
              <a:rPr lang="cs-CZ" sz="2800" b="1" dirty="0" smtClean="0">
                <a:solidFill>
                  <a:schemeClr val="tx1">
                    <a:lumMod val="95000"/>
                    <a:lumOff val="5000"/>
                  </a:schemeClr>
                </a:solidFill>
              </a:rPr>
              <a:t>Co vidíš na obrázcích? </a:t>
            </a:r>
          </a:p>
          <a:p>
            <a:r>
              <a:rPr lang="cs-CZ" sz="2800" dirty="0" smtClean="0">
                <a:solidFill>
                  <a:schemeClr val="tx1">
                    <a:lumMod val="95000"/>
                    <a:lumOff val="5000"/>
                  </a:schemeClr>
                </a:solidFill>
              </a:rPr>
              <a:t>Použij skryté pero a napiš pod každý obrázek svou odpověď:</a:t>
            </a:r>
          </a:p>
          <a:p>
            <a:endParaRPr lang="cs-CZ" sz="2800" dirty="0">
              <a:solidFill>
                <a:srgbClr val="00B050"/>
              </a:solidFill>
            </a:endParaRPr>
          </a:p>
          <a:p>
            <a:endParaRPr lang="cs-CZ" sz="2800" dirty="0" smtClean="0">
              <a:solidFill>
                <a:srgbClr val="00B050"/>
              </a:solidFill>
            </a:endParaRPr>
          </a:p>
          <a:p>
            <a:endParaRPr lang="cs-CZ" sz="2800" dirty="0"/>
          </a:p>
          <a:p>
            <a:endParaRPr lang="cs-CZ" sz="2800" dirty="0" smtClean="0"/>
          </a:p>
          <a:p>
            <a:endParaRPr lang="cs-CZ" sz="2800" dirty="0"/>
          </a:p>
          <a:p>
            <a:endParaRPr lang="cs-CZ" sz="2800" dirty="0" smtClean="0"/>
          </a:p>
          <a:p>
            <a:endParaRPr lang="cs-CZ" sz="2800" dirty="0"/>
          </a:p>
          <a:p>
            <a:r>
              <a:rPr lang="cs-CZ" sz="2800" dirty="0" smtClean="0"/>
              <a:t>  					</a:t>
            </a:r>
          </a:p>
          <a:p>
            <a:r>
              <a:rPr lang="cs-CZ" sz="2800" dirty="0" smtClean="0"/>
              <a:t>---------------------------		-----------------------------</a:t>
            </a:r>
          </a:p>
          <a:p>
            <a:endParaRPr lang="cs-CZ" sz="2800" dirty="0" smtClean="0"/>
          </a:p>
        </p:txBody>
      </p:sp>
      <p:sp>
        <p:nvSpPr>
          <p:cNvPr id="7" name="Rectangle 6"/>
          <p:cNvSpPr>
            <a:spLocks noChangeArrowheads="1"/>
          </p:cNvSpPr>
          <p:nvPr/>
        </p:nvSpPr>
        <p:spPr bwMode="auto">
          <a:xfrm>
            <a:off x="827584" y="2492896"/>
            <a:ext cx="288032" cy="287337"/>
          </a:xfrm>
          <a:prstGeom prst="rect">
            <a:avLst/>
          </a:prstGeom>
          <a:solidFill>
            <a:schemeClr val="accent1"/>
          </a:solidFill>
          <a:ln w="9525">
            <a:solidFill>
              <a:schemeClr val="tx1"/>
            </a:solidFill>
            <a:miter lim="800000"/>
            <a:headEnd/>
            <a:tailEnd/>
          </a:ln>
          <a:effectLst/>
        </p:spPr>
        <p:txBody>
          <a:bodyPr wrap="none" anchor="ctr"/>
          <a:lstStyle/>
          <a:p>
            <a:pPr algn="ctr"/>
            <a:r>
              <a:rPr lang="cs-CZ" dirty="0" smtClean="0"/>
              <a:t>1</a:t>
            </a:r>
            <a:endParaRPr lang="cs-CZ" dirty="0"/>
          </a:p>
        </p:txBody>
      </p:sp>
      <p:pic>
        <p:nvPicPr>
          <p:cNvPr id="1026" name="Picture 2" descr="C:\Temp\Dočasné soubory Internetu\Content.IE5\DHQMYV7H\MP900438609[1].jpg"/>
          <p:cNvPicPr>
            <a:picLocks noChangeAspect="1" noChangeArrowheads="1"/>
          </p:cNvPicPr>
          <p:nvPr/>
        </p:nvPicPr>
        <p:blipFill>
          <a:blip r:embed="rId2" cstate="print"/>
          <a:srcRect/>
          <a:stretch>
            <a:fillRect/>
          </a:stretch>
        </p:blipFill>
        <p:spPr bwMode="auto">
          <a:xfrm>
            <a:off x="4860032" y="2276872"/>
            <a:ext cx="3634308" cy="2412488"/>
          </a:xfrm>
          <a:prstGeom prst="rect">
            <a:avLst/>
          </a:prstGeom>
          <a:noFill/>
        </p:spPr>
      </p:pic>
      <p:sp>
        <p:nvSpPr>
          <p:cNvPr id="8" name="Rectangle 6"/>
          <p:cNvSpPr>
            <a:spLocks noChangeArrowheads="1"/>
          </p:cNvSpPr>
          <p:nvPr/>
        </p:nvSpPr>
        <p:spPr bwMode="auto">
          <a:xfrm>
            <a:off x="4860032" y="2276872"/>
            <a:ext cx="288032" cy="287337"/>
          </a:xfrm>
          <a:prstGeom prst="rect">
            <a:avLst/>
          </a:prstGeom>
          <a:solidFill>
            <a:schemeClr val="accent1"/>
          </a:solidFill>
          <a:ln w="9525">
            <a:solidFill>
              <a:schemeClr val="tx1"/>
            </a:solidFill>
            <a:miter lim="800000"/>
            <a:headEnd/>
            <a:tailEnd/>
          </a:ln>
          <a:effectLst/>
        </p:spPr>
        <p:txBody>
          <a:bodyPr wrap="none" anchor="ctr"/>
          <a:lstStyle/>
          <a:p>
            <a:pPr algn="ctr"/>
            <a:r>
              <a:rPr lang="cs-CZ" dirty="0" smtClean="0"/>
              <a:t>2</a:t>
            </a:r>
            <a:endParaRPr lang="cs-CZ" dirty="0"/>
          </a:p>
        </p:txBody>
      </p:sp>
      <p:pic>
        <p:nvPicPr>
          <p:cNvPr id="1027" name="Picture 3" descr="C:\Temp\Dočasné soubory Internetu\Content.IE5\44BTR92M\MC900037010[1].wmf"/>
          <p:cNvPicPr>
            <a:picLocks noChangeAspect="1" noChangeArrowheads="1"/>
          </p:cNvPicPr>
          <p:nvPr/>
        </p:nvPicPr>
        <p:blipFill>
          <a:blip r:embed="rId3" cstate="print"/>
          <a:srcRect/>
          <a:stretch>
            <a:fillRect/>
          </a:stretch>
        </p:blipFill>
        <p:spPr bwMode="auto">
          <a:xfrm>
            <a:off x="1043608" y="2492896"/>
            <a:ext cx="2520280" cy="2076760"/>
          </a:xfrm>
          <a:prstGeom prst="rect">
            <a:avLst/>
          </a:prstGeom>
          <a:noFill/>
        </p:spPr>
      </p:pic>
      <p:sp>
        <p:nvSpPr>
          <p:cNvPr id="10" name="Šipka doleva 9"/>
          <p:cNvSpPr/>
          <p:nvPr/>
        </p:nvSpPr>
        <p:spPr>
          <a:xfrm>
            <a:off x="1619672" y="6237312"/>
            <a:ext cx="2232248" cy="620688"/>
          </a:xfrm>
          <a:prstGeom prst="lef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600" dirty="0" smtClean="0"/>
              <a:t>Použij skryté pero!</a:t>
            </a:r>
            <a:endParaRPr lang="cs-CZ" sz="1600"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p:cNvGraphicFramePr/>
          <p:nvPr/>
        </p:nvGraphicFramePr>
        <p:xfrm>
          <a:off x="683568" y="188640"/>
          <a:ext cx="7992888" cy="627864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lačítko akce: Informace 3">
            <a:hlinkClick r:id="" action="ppaction://noaction" highlightClick="1"/>
          </p:cNvPr>
          <p:cNvSpPr/>
          <p:nvPr/>
        </p:nvSpPr>
        <p:spPr>
          <a:xfrm>
            <a:off x="683568" y="188640"/>
            <a:ext cx="1042416" cy="1042416"/>
          </a:xfrm>
          <a:prstGeom prst="actionButtonInformation">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3" presetClass="entr" presetSubtype="16"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plus(in)">
                                      <p:cBhvr>
                                        <p:cTn id="7" dur="5000"/>
                                        <p:tgtEl>
                                          <p:spTgt spid="5"/>
                                        </p:tgtEl>
                                      </p:cBhvr>
                                    </p:animEffect>
                                  </p:childTnLst>
                                  <p:subTnLst>
                                    <p:audio>
                                      <p:cMediaNode>
                                        <p:cTn display="0" masterRel="sameClick">
                                          <p:stCondLst>
                                            <p:cond evt="begin" delay="0">
                                              <p:tn val="5"/>
                                            </p:cond>
                                          </p:stCondLst>
                                          <p:endCondLst>
                                            <p:cond evt="onStopAudio" delay="0">
                                              <p:tgtEl>
                                                <p:sldTgt/>
                                              </p:tgtEl>
                                            </p:cond>
                                          </p:endCondLst>
                                        </p:cTn>
                                        <p:tgtEl>
                                          <p:sndTgt r:embed="rId2" name="chimes.wav"/>
                                        </p:tgtEl>
                                      </p:cMediaNode>
                                    </p:audio>
                                  </p:subTnLst>
                                </p:cTn>
                              </p:par>
                            </p:childTnLst>
                          </p:cTn>
                        </p:par>
                      </p:childTnLst>
                    </p:cTn>
                  </p:par>
                </p:childTnLst>
              </p:cTn>
              <p:nextCondLst>
                <p:cond evt="onClick" delay="0">
                  <p:tgtEl>
                    <p:spTgt spid="4"/>
                  </p:tgtEl>
                </p:cond>
              </p:nextCondLst>
            </p:seq>
          </p:childTnLst>
        </p:cTn>
      </p:par>
    </p:tnLst>
    <p:bldLst>
      <p:bldGraphic spid="5" grpId="0">
        <p:bldAsOne/>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rgbClr val="92D050"/>
          </a:solidFill>
          <a:effectLst>
            <a:glow rad="228600">
              <a:schemeClr val="accent5">
                <a:satMod val="175000"/>
                <a:alpha val="40000"/>
              </a:schemeClr>
            </a:glow>
          </a:effectLst>
        </p:spPr>
        <p:txBody>
          <a:bodyPr>
            <a:noAutofit/>
          </a:bodyPr>
          <a:lstStyle/>
          <a:p>
            <a:r>
              <a:rPr lang="cs-CZ" sz="4000" dirty="0" smtClean="0"/>
              <a:t>Zemědělci </a:t>
            </a:r>
            <a:endParaRPr lang="cs-CZ" sz="4000" dirty="0"/>
          </a:p>
        </p:txBody>
      </p:sp>
      <p:sp>
        <p:nvSpPr>
          <p:cNvPr id="3" name="Zástupný symbol pro obsah 2"/>
          <p:cNvSpPr>
            <a:spLocks noGrp="1"/>
          </p:cNvSpPr>
          <p:nvPr>
            <p:ph idx="1"/>
          </p:nvPr>
        </p:nvSpPr>
        <p:spPr>
          <a:solidFill>
            <a:srgbClr val="92D050"/>
          </a:solidFill>
          <a:effectLst>
            <a:glow rad="228600">
              <a:schemeClr val="accent5">
                <a:satMod val="175000"/>
                <a:alpha val="40000"/>
              </a:schemeClr>
            </a:glow>
          </a:effectLst>
        </p:spPr>
        <p:txBody>
          <a:bodyPr/>
          <a:lstStyle/>
          <a:p>
            <a:endParaRPr lang="cs-CZ" dirty="0" smtClean="0"/>
          </a:p>
          <a:p>
            <a:r>
              <a:rPr lang="cs-CZ" dirty="0" smtClean="0"/>
              <a:t>Člověk zemědělec si ochočil některá zvířata a začal pěstovat obilí.</a:t>
            </a:r>
          </a:p>
          <a:p>
            <a:r>
              <a:rPr lang="cs-CZ" dirty="0" smtClean="0"/>
              <a:t>Prvním člověkem ochočeným zvířetem byl pes.</a:t>
            </a:r>
          </a:p>
          <a:p>
            <a:r>
              <a:rPr lang="cs-CZ" dirty="0" smtClean="0"/>
              <a:t>Pole prvních zemědělců byla tam, kde vypálili les nebo step.</a:t>
            </a:r>
            <a:endParaRPr lang="cs-CZ" dirty="0"/>
          </a:p>
        </p:txBody>
      </p:sp>
      <p:sp>
        <p:nvSpPr>
          <p:cNvPr id="4" name="Zástupný symbol pro text 3"/>
          <p:cNvSpPr>
            <a:spLocks noGrp="1"/>
          </p:cNvSpPr>
          <p:nvPr>
            <p:ph type="body" sz="half" idx="2"/>
          </p:nvPr>
        </p:nvSpPr>
        <p:spPr>
          <a:effectLst>
            <a:glow rad="228600">
              <a:schemeClr val="accent5">
                <a:satMod val="175000"/>
                <a:alpha val="40000"/>
              </a:schemeClr>
            </a:glow>
          </a:effectLst>
        </p:spPr>
        <p:txBody>
          <a:bodyPr/>
          <a:lstStyle/>
          <a:p>
            <a:r>
              <a:rPr lang="cs-CZ" dirty="0" err="1" smtClean="0"/>
              <a:t>jkj</a:t>
            </a:r>
            <a:endParaRPr lang="cs-CZ" dirty="0"/>
          </a:p>
        </p:txBody>
      </p:sp>
      <p:pic>
        <p:nvPicPr>
          <p:cNvPr id="2050" name="Picture 2" descr="C:\Temp\Dočasné soubory Internetu\Content.IE5\JU2LUQQP\MP900448293[1].jpg"/>
          <p:cNvPicPr>
            <a:picLocks noChangeAspect="1" noChangeArrowheads="1"/>
          </p:cNvPicPr>
          <p:nvPr/>
        </p:nvPicPr>
        <p:blipFill>
          <a:blip r:embed="rId2" cstate="print"/>
          <a:srcRect/>
          <a:stretch>
            <a:fillRect/>
          </a:stretch>
        </p:blipFill>
        <p:spPr bwMode="auto">
          <a:xfrm>
            <a:off x="467544" y="1484784"/>
            <a:ext cx="3066913" cy="4608512"/>
          </a:xfrm>
          <a:prstGeom prst="rect">
            <a:avLst/>
          </a:prstGeom>
          <a:noFill/>
        </p:spPr>
      </p:pic>
      <p:sp>
        <p:nvSpPr>
          <p:cNvPr id="6" name="Rectangle 6"/>
          <p:cNvSpPr>
            <a:spLocks noChangeArrowheads="1"/>
          </p:cNvSpPr>
          <p:nvPr/>
        </p:nvSpPr>
        <p:spPr bwMode="auto">
          <a:xfrm>
            <a:off x="467544" y="1484784"/>
            <a:ext cx="288032" cy="287337"/>
          </a:xfrm>
          <a:prstGeom prst="rect">
            <a:avLst/>
          </a:prstGeom>
          <a:solidFill>
            <a:schemeClr val="accent1"/>
          </a:solidFill>
          <a:ln w="9525">
            <a:solidFill>
              <a:schemeClr val="tx1"/>
            </a:solidFill>
            <a:miter lim="800000"/>
            <a:headEnd/>
            <a:tailEnd/>
          </a:ln>
          <a:effectLst/>
        </p:spPr>
        <p:txBody>
          <a:bodyPr wrap="none" anchor="ctr"/>
          <a:lstStyle/>
          <a:p>
            <a:pPr algn="ctr"/>
            <a:r>
              <a:rPr lang="cs-CZ" dirty="0" smtClean="0"/>
              <a:t>2</a:t>
            </a:r>
            <a:endParaRPr lang="cs-CZ" dirty="0"/>
          </a:p>
        </p:txBody>
      </p:sp>
      <p:pic>
        <p:nvPicPr>
          <p:cNvPr id="2051" name="Picture 3" descr="C:\Temp\Dočasné soubory Internetu\Content.IE5\DHQMYV7H\MP900444792[1].jpg"/>
          <p:cNvPicPr>
            <a:picLocks noChangeAspect="1" noChangeArrowheads="1"/>
          </p:cNvPicPr>
          <p:nvPr/>
        </p:nvPicPr>
        <p:blipFill>
          <a:blip r:embed="rId3" cstate="print"/>
          <a:srcRect/>
          <a:stretch>
            <a:fillRect/>
          </a:stretch>
        </p:blipFill>
        <p:spPr bwMode="auto">
          <a:xfrm>
            <a:off x="7812360" y="4941168"/>
            <a:ext cx="880393" cy="1155035"/>
          </a:xfrm>
          <a:prstGeom prst="rect">
            <a:avLst/>
          </a:prstGeom>
          <a:noFill/>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rgbClr val="92D050"/>
          </a:solidFill>
          <a:effectLst>
            <a:glow rad="228600">
              <a:schemeClr val="accent5">
                <a:satMod val="175000"/>
                <a:alpha val="40000"/>
              </a:schemeClr>
            </a:glow>
          </a:effectLst>
        </p:spPr>
        <p:txBody>
          <a:bodyPr>
            <a:noAutofit/>
          </a:bodyPr>
          <a:lstStyle/>
          <a:p>
            <a:r>
              <a:rPr lang="cs-CZ" sz="4000" dirty="0" smtClean="0"/>
              <a:t>Keramici </a:t>
            </a:r>
            <a:endParaRPr lang="cs-CZ" sz="4000" dirty="0"/>
          </a:p>
        </p:txBody>
      </p:sp>
      <p:sp>
        <p:nvSpPr>
          <p:cNvPr id="3" name="Zástupný symbol pro obsah 2"/>
          <p:cNvSpPr>
            <a:spLocks noGrp="1"/>
          </p:cNvSpPr>
          <p:nvPr>
            <p:ph idx="1"/>
          </p:nvPr>
        </p:nvSpPr>
        <p:spPr>
          <a:solidFill>
            <a:srgbClr val="92D050"/>
          </a:solidFill>
          <a:effectLst>
            <a:glow rad="228600">
              <a:schemeClr val="accent5">
                <a:satMod val="175000"/>
                <a:alpha val="40000"/>
              </a:schemeClr>
            </a:glow>
          </a:effectLst>
        </p:spPr>
        <p:txBody>
          <a:bodyPr/>
          <a:lstStyle/>
          <a:p>
            <a:endParaRPr lang="cs-CZ" dirty="0" smtClean="0"/>
          </a:p>
          <a:p>
            <a:r>
              <a:rPr lang="cs-CZ" dirty="0" smtClean="0"/>
              <a:t>Z doby kamenné pochází také hliněné figurky různých zvířat, například medvědů, lišek a nosorožců.</a:t>
            </a:r>
          </a:p>
          <a:p>
            <a:r>
              <a:rPr lang="cs-CZ" dirty="0" smtClean="0"/>
              <a:t>V Dolních Věstonicích byla nalezena soška nahé ženy – věstonická venuše.</a:t>
            </a:r>
            <a:endParaRPr lang="cs-CZ" dirty="0"/>
          </a:p>
        </p:txBody>
      </p:sp>
      <p:sp>
        <p:nvSpPr>
          <p:cNvPr id="4" name="Zástupný symbol pro text 3"/>
          <p:cNvSpPr>
            <a:spLocks noGrp="1"/>
          </p:cNvSpPr>
          <p:nvPr>
            <p:ph type="body" sz="half" idx="2"/>
          </p:nvPr>
        </p:nvSpPr>
        <p:spPr>
          <a:effectLst>
            <a:glow rad="228600">
              <a:schemeClr val="accent5">
                <a:satMod val="175000"/>
                <a:alpha val="40000"/>
              </a:schemeClr>
            </a:glow>
          </a:effectLst>
        </p:spPr>
        <p:txBody>
          <a:bodyPr/>
          <a:lstStyle/>
          <a:p>
            <a:r>
              <a:rPr lang="cs-CZ" dirty="0" smtClean="0"/>
              <a:t>klk</a:t>
            </a:r>
            <a:endParaRPr lang="cs-CZ" dirty="0"/>
          </a:p>
        </p:txBody>
      </p:sp>
      <p:pic>
        <p:nvPicPr>
          <p:cNvPr id="5" name="Picture 2" descr="Soubor:Vestonicka venuse edit.jpg">
            <a:hlinkClick r:id="rId2"/>
          </p:cNvPr>
          <p:cNvPicPr>
            <a:picLocks noChangeAspect="1" noChangeArrowheads="1"/>
          </p:cNvPicPr>
          <p:nvPr/>
        </p:nvPicPr>
        <p:blipFill>
          <a:blip r:embed="rId3" cstate="print"/>
          <a:srcRect/>
          <a:stretch>
            <a:fillRect/>
          </a:stretch>
        </p:blipFill>
        <p:spPr bwMode="auto">
          <a:xfrm>
            <a:off x="539552" y="1484783"/>
            <a:ext cx="2808312" cy="4644165"/>
          </a:xfrm>
          <a:prstGeom prst="rect">
            <a:avLst/>
          </a:prstGeom>
          <a:noFill/>
        </p:spPr>
      </p:pic>
      <p:sp>
        <p:nvSpPr>
          <p:cNvPr id="7" name="Rectangle 6"/>
          <p:cNvSpPr>
            <a:spLocks noChangeArrowheads="1"/>
          </p:cNvSpPr>
          <p:nvPr/>
        </p:nvSpPr>
        <p:spPr bwMode="auto">
          <a:xfrm>
            <a:off x="611560" y="1628800"/>
            <a:ext cx="288032" cy="287337"/>
          </a:xfrm>
          <a:prstGeom prst="rect">
            <a:avLst/>
          </a:prstGeom>
          <a:solidFill>
            <a:schemeClr val="accent1"/>
          </a:solidFill>
          <a:ln w="9525">
            <a:solidFill>
              <a:schemeClr val="tx1"/>
            </a:solidFill>
            <a:miter lim="800000"/>
            <a:headEnd/>
            <a:tailEnd/>
          </a:ln>
          <a:effectLst/>
        </p:spPr>
        <p:txBody>
          <a:bodyPr wrap="none" anchor="ctr"/>
          <a:lstStyle/>
          <a:p>
            <a:pPr algn="ctr"/>
            <a:r>
              <a:rPr lang="cs-CZ" dirty="0" smtClean="0"/>
              <a:t>4</a:t>
            </a:r>
            <a:endParaRPr lang="cs-CZ"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ovéPole 2"/>
          <p:cNvSpPr txBox="1"/>
          <p:nvPr/>
        </p:nvSpPr>
        <p:spPr>
          <a:xfrm>
            <a:off x="683568" y="188640"/>
            <a:ext cx="7992888" cy="6186309"/>
          </a:xfrm>
          <a:prstGeom prst="rect">
            <a:avLst/>
          </a:prstGeom>
          <a:solidFill>
            <a:srgbClr val="92D050"/>
          </a:solidFill>
          <a:ln>
            <a:solidFill>
              <a:srgbClr val="92D050"/>
            </a:solidFill>
          </a:ln>
          <a:effectLst>
            <a:glow rad="228600">
              <a:schemeClr val="accent5">
                <a:satMod val="175000"/>
                <a:alpha val="40000"/>
              </a:schemeClr>
            </a:glow>
          </a:effectLst>
        </p:spPr>
        <p:txBody>
          <a:bodyPr wrap="square" rtlCol="0">
            <a:spAutoFit/>
          </a:bodyPr>
          <a:lstStyle/>
          <a:p>
            <a:r>
              <a:rPr lang="cs-CZ" sz="4800" dirty="0" smtClean="0"/>
              <a:t>Odpověz na otázky:</a:t>
            </a:r>
            <a:endParaRPr lang="cs-CZ" sz="4800" dirty="0"/>
          </a:p>
          <a:p>
            <a:endParaRPr lang="cs-CZ" sz="3200" dirty="0" smtClean="0"/>
          </a:p>
          <a:p>
            <a:r>
              <a:rPr lang="cs-CZ" sz="3200" dirty="0" smtClean="0"/>
              <a:t>Prvním člověkem ochočeným zvířetem byl:</a:t>
            </a:r>
          </a:p>
          <a:p>
            <a:endParaRPr lang="cs-CZ" sz="2000" dirty="0" smtClean="0"/>
          </a:p>
          <a:p>
            <a:r>
              <a:rPr lang="cs-CZ" sz="2000" dirty="0" smtClean="0"/>
              <a:t>(Klikni na jednotlivé hvězdy. Hvězda se správnou odpovědí se zatočí a uslyšíš potlesk.)</a:t>
            </a:r>
          </a:p>
          <a:p>
            <a:endParaRPr lang="cs-CZ" sz="2000" dirty="0" smtClean="0"/>
          </a:p>
          <a:p>
            <a:endParaRPr lang="cs-CZ" sz="2000" dirty="0" smtClean="0"/>
          </a:p>
          <a:p>
            <a:endParaRPr lang="cs-CZ" sz="2000" dirty="0" smtClean="0"/>
          </a:p>
          <a:p>
            <a:endParaRPr lang="cs-CZ" sz="4800" dirty="0"/>
          </a:p>
          <a:p>
            <a:endParaRPr lang="cs-CZ" sz="4800" dirty="0" smtClean="0"/>
          </a:p>
          <a:p>
            <a:endParaRPr lang="cs-CZ" sz="4800" dirty="0"/>
          </a:p>
          <a:p>
            <a:endParaRPr lang="cs-CZ" sz="2000" dirty="0" smtClean="0"/>
          </a:p>
        </p:txBody>
      </p:sp>
      <p:sp>
        <p:nvSpPr>
          <p:cNvPr id="4" name="6cípá hvězda 3"/>
          <p:cNvSpPr/>
          <p:nvPr/>
        </p:nvSpPr>
        <p:spPr>
          <a:xfrm>
            <a:off x="1259632" y="3356992"/>
            <a:ext cx="1512168" cy="1346448"/>
          </a:xfrm>
          <a:prstGeom prst="star6">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200" dirty="0" smtClean="0"/>
              <a:t>PES</a:t>
            </a:r>
            <a:endParaRPr lang="cs-CZ" sz="3200" dirty="0"/>
          </a:p>
        </p:txBody>
      </p:sp>
      <p:sp>
        <p:nvSpPr>
          <p:cNvPr id="7" name="6cípá hvězda 6"/>
          <p:cNvSpPr/>
          <p:nvPr/>
        </p:nvSpPr>
        <p:spPr>
          <a:xfrm>
            <a:off x="3779912" y="4077072"/>
            <a:ext cx="1512168" cy="1346448"/>
          </a:xfrm>
          <a:prstGeom prst="star6">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dirty="0" smtClean="0"/>
              <a:t>RYBA</a:t>
            </a:r>
            <a:endParaRPr lang="cs-CZ" sz="2800" dirty="0"/>
          </a:p>
        </p:txBody>
      </p:sp>
      <p:sp>
        <p:nvSpPr>
          <p:cNvPr id="8" name="6cípá hvězda 7"/>
          <p:cNvSpPr/>
          <p:nvPr/>
        </p:nvSpPr>
        <p:spPr>
          <a:xfrm>
            <a:off x="6444208" y="4869160"/>
            <a:ext cx="1512168" cy="1346448"/>
          </a:xfrm>
          <a:prstGeom prst="star6">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000" dirty="0" smtClean="0"/>
              <a:t>KOČKA</a:t>
            </a:r>
            <a:endParaRPr lang="cs-CZ" sz="2000" dirty="0"/>
          </a:p>
        </p:txBody>
      </p:sp>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8" presetClass="emph" presetSubtype="0" fill="hold" grpId="0" nodeType="clickEffect">
                                  <p:stCondLst>
                                    <p:cond delay="0"/>
                                  </p:stCondLst>
                                  <p:childTnLst>
                                    <p:animRot by="21600000">
                                      <p:cBhvr>
                                        <p:cTn id="6" dur="2000" fill="hold"/>
                                        <p:tgtEl>
                                          <p:spTgt spid="4"/>
                                        </p:tgtEl>
                                        <p:attrNameLst>
                                          <p:attrName>r</p:attrName>
                                        </p:attrNameLst>
                                      </p:cBhvr>
                                    </p:animRot>
                                  </p:childTnLst>
                                  <p:subTnLst>
                                    <p:audio>
                                      <p:cMediaNode>
                                        <p:cTn display="0" masterRel="sameClick">
                                          <p:stCondLst>
                                            <p:cond evt="begin" delay="0">
                                              <p:tn val="5"/>
                                            </p:cond>
                                          </p:stCondLst>
                                          <p:endCondLst>
                                            <p:cond evt="onStopAudio" delay="0">
                                              <p:tgtEl>
                                                <p:sldTgt/>
                                              </p:tgtEl>
                                            </p:cond>
                                          </p:endCondLst>
                                        </p:cTn>
                                        <p:tgtEl>
                                          <p:sndTgt r:embed="rId2" name="applause.wav"/>
                                        </p:tgtEl>
                                      </p:cMediaNode>
                                    </p:audio>
                                  </p:subTnLst>
                                </p:cTn>
                              </p:par>
                            </p:childTnLst>
                          </p:cTn>
                        </p:par>
                      </p:childTnLst>
                    </p:cTn>
                  </p:par>
                </p:childTnLst>
              </p:cTn>
              <p:nextCondLst>
                <p:cond evt="onClick" delay="0">
                  <p:tgtEl>
                    <p:spTgt spid="4"/>
                  </p:tgtEl>
                </p:cond>
              </p:nextCondLst>
            </p:seq>
            <p:seq concurrent="1" nextAc="seek">
              <p:cTn id="7" restart="whenNotActive" fill="hold" evtFilter="cancelBubble" nodeType="interactiveSeq">
                <p:stCondLst>
                  <p:cond evt="onClick" delay="0">
                    <p:tgtEl>
                      <p:spTgt spid="7"/>
                    </p:tgtEl>
                  </p:cond>
                </p:stCondLst>
                <p:endSync evt="end" delay="0">
                  <p:rtn val="all"/>
                </p:endSync>
                <p:childTnLst>
                  <p:par>
                    <p:cTn id="8" fill="hold">
                      <p:stCondLst>
                        <p:cond delay="0"/>
                      </p:stCondLst>
                      <p:childTnLst>
                        <p:par>
                          <p:cTn id="9" fill="hold">
                            <p:stCondLst>
                              <p:cond delay="0"/>
                            </p:stCondLst>
                            <p:childTnLst>
                              <p:par>
                                <p:cTn id="10" presetID="7" presetClass="exit" presetSubtype="4" fill="hold" grpId="0" nodeType="clickEffect">
                                  <p:stCondLst>
                                    <p:cond delay="0"/>
                                  </p:stCondLst>
                                  <p:childTnLst>
                                    <p:anim calcmode="lin" valueType="num">
                                      <p:cBhvr additive="base">
                                        <p:cTn id="11" dur="5000"/>
                                        <p:tgtEl>
                                          <p:spTgt spid="7"/>
                                        </p:tgtEl>
                                        <p:attrNameLst>
                                          <p:attrName>ppt_x</p:attrName>
                                        </p:attrNameLst>
                                      </p:cBhvr>
                                      <p:tavLst>
                                        <p:tav tm="0">
                                          <p:val>
                                            <p:strVal val="ppt_x"/>
                                          </p:val>
                                        </p:tav>
                                        <p:tav tm="100000">
                                          <p:val>
                                            <p:strVal val="ppt_x"/>
                                          </p:val>
                                        </p:tav>
                                      </p:tavLst>
                                    </p:anim>
                                    <p:anim calcmode="lin" valueType="num">
                                      <p:cBhvr additive="base">
                                        <p:cTn id="12" dur="5000"/>
                                        <p:tgtEl>
                                          <p:spTgt spid="7"/>
                                        </p:tgtEl>
                                        <p:attrNameLst>
                                          <p:attrName>ppt_y</p:attrName>
                                        </p:attrNameLst>
                                      </p:cBhvr>
                                      <p:tavLst>
                                        <p:tav tm="0">
                                          <p:val>
                                            <p:strVal val="ppt_y"/>
                                          </p:val>
                                        </p:tav>
                                        <p:tav tm="100000">
                                          <p:val>
                                            <p:strVal val="1+ppt_h/2"/>
                                          </p:val>
                                        </p:tav>
                                      </p:tavLst>
                                    </p:anim>
                                    <p:set>
                                      <p:cBhvr>
                                        <p:cTn id="13" dur="1" fill="hold">
                                          <p:stCondLst>
                                            <p:cond delay="4999"/>
                                          </p:stCondLst>
                                        </p:cTn>
                                        <p:tgtEl>
                                          <p:spTgt spid="7"/>
                                        </p:tgtEl>
                                        <p:attrNameLst>
                                          <p:attrName>style.visibility</p:attrName>
                                        </p:attrNameLst>
                                      </p:cBhvr>
                                      <p:to>
                                        <p:strVal val="hidden"/>
                                      </p:to>
                                    </p:set>
                                  </p:childTnLst>
                                </p:cTn>
                              </p:par>
                            </p:childTnLst>
                          </p:cTn>
                        </p:par>
                      </p:childTnLst>
                    </p:cTn>
                  </p:par>
                </p:childTnLst>
              </p:cTn>
              <p:nextCondLst>
                <p:cond evt="onClick" delay="0">
                  <p:tgtEl>
                    <p:spTgt spid="7"/>
                  </p:tgtEl>
                </p:cond>
              </p:nextCondLst>
            </p:seq>
            <p:seq concurrent="1" nextAc="seek">
              <p:cTn id="14" restart="whenNotActive" fill="hold" evtFilter="cancelBubble" nodeType="interactiveSeq">
                <p:stCondLst>
                  <p:cond evt="onClick" delay="0">
                    <p:tgtEl>
                      <p:spTgt spid="8"/>
                    </p:tgtEl>
                  </p:cond>
                </p:stCondLst>
                <p:endSync evt="end" delay="0">
                  <p:rtn val="all"/>
                </p:endSync>
                <p:childTnLst>
                  <p:par>
                    <p:cTn id="15" fill="hold">
                      <p:stCondLst>
                        <p:cond delay="0"/>
                      </p:stCondLst>
                      <p:childTnLst>
                        <p:par>
                          <p:cTn id="16" fill="hold">
                            <p:stCondLst>
                              <p:cond delay="0"/>
                            </p:stCondLst>
                            <p:childTnLst>
                              <p:par>
                                <p:cTn id="17" presetID="7" presetClass="exit" presetSubtype="4" fill="hold" grpId="0" nodeType="clickEffect">
                                  <p:stCondLst>
                                    <p:cond delay="0"/>
                                  </p:stCondLst>
                                  <p:childTnLst>
                                    <p:anim calcmode="lin" valueType="num">
                                      <p:cBhvr additive="base">
                                        <p:cTn id="18" dur="5000"/>
                                        <p:tgtEl>
                                          <p:spTgt spid="8"/>
                                        </p:tgtEl>
                                        <p:attrNameLst>
                                          <p:attrName>ppt_x</p:attrName>
                                        </p:attrNameLst>
                                      </p:cBhvr>
                                      <p:tavLst>
                                        <p:tav tm="0">
                                          <p:val>
                                            <p:strVal val="ppt_x"/>
                                          </p:val>
                                        </p:tav>
                                        <p:tav tm="100000">
                                          <p:val>
                                            <p:strVal val="ppt_x"/>
                                          </p:val>
                                        </p:tav>
                                      </p:tavLst>
                                    </p:anim>
                                    <p:anim calcmode="lin" valueType="num">
                                      <p:cBhvr additive="base">
                                        <p:cTn id="19" dur="5000"/>
                                        <p:tgtEl>
                                          <p:spTgt spid="8"/>
                                        </p:tgtEl>
                                        <p:attrNameLst>
                                          <p:attrName>ppt_y</p:attrName>
                                        </p:attrNameLst>
                                      </p:cBhvr>
                                      <p:tavLst>
                                        <p:tav tm="0">
                                          <p:val>
                                            <p:strVal val="ppt_y"/>
                                          </p:val>
                                        </p:tav>
                                        <p:tav tm="100000">
                                          <p:val>
                                            <p:strVal val="1+ppt_h/2"/>
                                          </p:val>
                                        </p:tav>
                                      </p:tavLst>
                                    </p:anim>
                                    <p:set>
                                      <p:cBhvr>
                                        <p:cTn id="20" dur="1" fill="hold">
                                          <p:stCondLst>
                                            <p:cond delay="4999"/>
                                          </p:stCondLst>
                                        </p:cTn>
                                        <p:tgtEl>
                                          <p:spTgt spid="8"/>
                                        </p:tgtEl>
                                        <p:attrNameLst>
                                          <p:attrName>style.visibility</p:attrName>
                                        </p:attrNameLst>
                                      </p:cBhvr>
                                      <p:to>
                                        <p:strVal val="hidden"/>
                                      </p:to>
                                    </p:set>
                                  </p:childTnLst>
                                </p:cTn>
                              </p:par>
                            </p:childTnLst>
                          </p:cTn>
                        </p:par>
                      </p:childTnLst>
                    </p:cTn>
                  </p:par>
                </p:childTnLst>
              </p:cTn>
              <p:nextCondLst>
                <p:cond evt="onClick" delay="0">
                  <p:tgtEl>
                    <p:spTgt spid="8"/>
                  </p:tgtEl>
                </p:cond>
              </p:nextCondLst>
            </p:seq>
          </p:childTnLst>
        </p:cTn>
      </p:par>
    </p:tnLst>
    <p:bldLst>
      <p:bldP spid="4" grpId="0" animBg="1"/>
      <p:bldP spid="7" grpId="0" animBg="1"/>
      <p:bldP spid="8"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ovéPole 2"/>
          <p:cNvSpPr txBox="1"/>
          <p:nvPr/>
        </p:nvSpPr>
        <p:spPr>
          <a:xfrm>
            <a:off x="683568" y="379685"/>
            <a:ext cx="7992888" cy="6370975"/>
          </a:xfrm>
          <a:prstGeom prst="rect">
            <a:avLst/>
          </a:prstGeom>
          <a:solidFill>
            <a:srgbClr val="92D050"/>
          </a:solidFill>
          <a:ln>
            <a:solidFill>
              <a:srgbClr val="92D050"/>
            </a:solidFill>
          </a:ln>
          <a:effectLst>
            <a:glow rad="228600">
              <a:schemeClr val="accent5">
                <a:satMod val="175000"/>
                <a:alpha val="40000"/>
              </a:schemeClr>
            </a:glow>
          </a:effectLst>
        </p:spPr>
        <p:txBody>
          <a:bodyPr wrap="square" rtlCol="0">
            <a:spAutoFit/>
          </a:bodyPr>
          <a:lstStyle/>
          <a:p>
            <a:endParaRPr lang="cs-CZ" sz="4800" dirty="0" smtClean="0"/>
          </a:p>
          <a:p>
            <a:r>
              <a:rPr lang="cs-CZ" sz="4800" dirty="0" smtClean="0"/>
              <a:t>Soška nahé ženy, která pochází  z pravěku se nazývá věstonická ________:</a:t>
            </a:r>
          </a:p>
          <a:p>
            <a:endParaRPr lang="cs-CZ" sz="2800" dirty="0" smtClean="0"/>
          </a:p>
          <a:p>
            <a:endParaRPr lang="cs-CZ" sz="2800" dirty="0"/>
          </a:p>
          <a:p>
            <a:endParaRPr lang="cs-CZ" sz="4800" dirty="0" smtClean="0"/>
          </a:p>
          <a:p>
            <a:endParaRPr lang="cs-CZ" sz="4800" dirty="0"/>
          </a:p>
          <a:p>
            <a:endParaRPr lang="cs-CZ" sz="1600" dirty="0" smtClean="0"/>
          </a:p>
          <a:p>
            <a:endParaRPr lang="cs-CZ" sz="1600" dirty="0" smtClean="0"/>
          </a:p>
          <a:p>
            <a:endParaRPr lang="cs-CZ" sz="1600" dirty="0" smtClean="0"/>
          </a:p>
          <a:p>
            <a:endParaRPr lang="cs-CZ" sz="1600" dirty="0" smtClean="0"/>
          </a:p>
        </p:txBody>
      </p:sp>
      <p:sp>
        <p:nvSpPr>
          <p:cNvPr id="4" name="6cípá hvězda 3"/>
          <p:cNvSpPr/>
          <p:nvPr/>
        </p:nvSpPr>
        <p:spPr>
          <a:xfrm>
            <a:off x="1547664" y="4077072"/>
            <a:ext cx="1512168" cy="1346448"/>
          </a:xfrm>
          <a:prstGeom prst="star6">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dirty="0" smtClean="0"/>
              <a:t>ZEMĚ</a:t>
            </a:r>
            <a:endParaRPr lang="cs-CZ" sz="2800" dirty="0"/>
          </a:p>
        </p:txBody>
      </p:sp>
      <p:sp>
        <p:nvSpPr>
          <p:cNvPr id="7" name="6cípá hvězda 6"/>
          <p:cNvSpPr/>
          <p:nvPr/>
        </p:nvSpPr>
        <p:spPr>
          <a:xfrm>
            <a:off x="3923928" y="4005064"/>
            <a:ext cx="1512168" cy="1346448"/>
          </a:xfrm>
          <a:prstGeom prst="star6">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t>MARS</a:t>
            </a:r>
            <a:endParaRPr lang="cs-CZ" sz="2400" dirty="0"/>
          </a:p>
        </p:txBody>
      </p:sp>
      <p:sp>
        <p:nvSpPr>
          <p:cNvPr id="8" name="6cípá hvězda 7"/>
          <p:cNvSpPr/>
          <p:nvPr/>
        </p:nvSpPr>
        <p:spPr>
          <a:xfrm>
            <a:off x="6084168" y="4005064"/>
            <a:ext cx="1512168" cy="1346448"/>
          </a:xfrm>
          <a:prstGeom prst="star6">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VENUŠE</a:t>
            </a:r>
            <a:endParaRPr lang="cs-CZ" dirty="0"/>
          </a:p>
        </p:txBody>
      </p:sp>
      <p:sp>
        <p:nvSpPr>
          <p:cNvPr id="9" name="Šipka doleva 8"/>
          <p:cNvSpPr/>
          <p:nvPr/>
        </p:nvSpPr>
        <p:spPr>
          <a:xfrm>
            <a:off x="1619672" y="6237312"/>
            <a:ext cx="2232248" cy="620688"/>
          </a:xfrm>
          <a:prstGeom prst="lef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600" dirty="0" smtClean="0"/>
              <a:t>Použij skryté pero!</a:t>
            </a:r>
            <a:endParaRPr lang="cs-CZ" sz="1600" dirty="0"/>
          </a:p>
        </p:txBody>
      </p:sp>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7" presetClass="exit" presetSubtype="4" fill="hold" grpId="0" nodeType="clickEffect">
                                  <p:stCondLst>
                                    <p:cond delay="0"/>
                                  </p:stCondLst>
                                  <p:childTnLst>
                                    <p:anim calcmode="lin" valueType="num">
                                      <p:cBhvr additive="base">
                                        <p:cTn id="6" dur="5000"/>
                                        <p:tgtEl>
                                          <p:spTgt spid="4"/>
                                        </p:tgtEl>
                                        <p:attrNameLst>
                                          <p:attrName>ppt_x</p:attrName>
                                        </p:attrNameLst>
                                      </p:cBhvr>
                                      <p:tavLst>
                                        <p:tav tm="0">
                                          <p:val>
                                            <p:strVal val="ppt_x"/>
                                          </p:val>
                                        </p:tav>
                                        <p:tav tm="100000">
                                          <p:val>
                                            <p:strVal val="ppt_x"/>
                                          </p:val>
                                        </p:tav>
                                      </p:tavLst>
                                    </p:anim>
                                    <p:anim calcmode="lin" valueType="num">
                                      <p:cBhvr additive="base">
                                        <p:cTn id="7" dur="5000"/>
                                        <p:tgtEl>
                                          <p:spTgt spid="4"/>
                                        </p:tgtEl>
                                        <p:attrNameLst>
                                          <p:attrName>ppt_y</p:attrName>
                                        </p:attrNameLst>
                                      </p:cBhvr>
                                      <p:tavLst>
                                        <p:tav tm="0">
                                          <p:val>
                                            <p:strVal val="ppt_y"/>
                                          </p:val>
                                        </p:tav>
                                        <p:tav tm="100000">
                                          <p:val>
                                            <p:strVal val="1+ppt_h/2"/>
                                          </p:val>
                                        </p:tav>
                                      </p:tavLst>
                                    </p:anim>
                                    <p:set>
                                      <p:cBhvr>
                                        <p:cTn id="8" dur="1" fill="hold">
                                          <p:stCondLst>
                                            <p:cond delay="4999"/>
                                          </p:stCondLst>
                                        </p:cTn>
                                        <p:tgtEl>
                                          <p:spTgt spid="4"/>
                                        </p:tgtEl>
                                        <p:attrNameLst>
                                          <p:attrName>style.visibility</p:attrName>
                                        </p:attrNameLst>
                                      </p:cBhvr>
                                      <p:to>
                                        <p:strVal val="hidden"/>
                                      </p:to>
                                    </p:set>
                                  </p:childTnLst>
                                </p:cTn>
                              </p:par>
                            </p:childTnLst>
                          </p:cTn>
                        </p:par>
                      </p:childTnLst>
                    </p:cTn>
                  </p:par>
                </p:childTnLst>
              </p:cTn>
              <p:nextCondLst>
                <p:cond evt="onClick" delay="0">
                  <p:tgtEl>
                    <p:spTgt spid="4"/>
                  </p:tgtEl>
                </p:cond>
              </p:nextCondLst>
            </p:seq>
            <p:seq concurrent="1" nextAc="seek">
              <p:cTn id="9" restart="whenNotActive" fill="hold" evtFilter="cancelBubble" nodeType="interactiveSeq">
                <p:stCondLst>
                  <p:cond evt="onClick" delay="0">
                    <p:tgtEl>
                      <p:spTgt spid="7"/>
                    </p:tgtEl>
                  </p:cond>
                </p:stCondLst>
                <p:endSync evt="end" delay="0">
                  <p:rtn val="all"/>
                </p:endSync>
                <p:childTnLst>
                  <p:par>
                    <p:cTn id="10" fill="hold">
                      <p:stCondLst>
                        <p:cond delay="0"/>
                      </p:stCondLst>
                      <p:childTnLst>
                        <p:par>
                          <p:cTn id="11" fill="hold">
                            <p:stCondLst>
                              <p:cond delay="0"/>
                            </p:stCondLst>
                            <p:childTnLst>
                              <p:par>
                                <p:cTn id="12" presetID="7" presetClass="exit" presetSubtype="2" fill="hold" grpId="0" nodeType="clickEffect">
                                  <p:stCondLst>
                                    <p:cond delay="0"/>
                                  </p:stCondLst>
                                  <p:childTnLst>
                                    <p:anim calcmode="lin" valueType="num">
                                      <p:cBhvr additive="base">
                                        <p:cTn id="13" dur="5000"/>
                                        <p:tgtEl>
                                          <p:spTgt spid="7"/>
                                        </p:tgtEl>
                                        <p:attrNameLst>
                                          <p:attrName>ppt_x</p:attrName>
                                        </p:attrNameLst>
                                      </p:cBhvr>
                                      <p:tavLst>
                                        <p:tav tm="0">
                                          <p:val>
                                            <p:strVal val="ppt_x"/>
                                          </p:val>
                                        </p:tav>
                                        <p:tav tm="100000">
                                          <p:val>
                                            <p:strVal val="1+ppt_w/2"/>
                                          </p:val>
                                        </p:tav>
                                      </p:tavLst>
                                    </p:anim>
                                    <p:anim calcmode="lin" valueType="num">
                                      <p:cBhvr additive="base">
                                        <p:cTn id="14" dur="5000"/>
                                        <p:tgtEl>
                                          <p:spTgt spid="7"/>
                                        </p:tgtEl>
                                        <p:attrNameLst>
                                          <p:attrName>ppt_y</p:attrName>
                                        </p:attrNameLst>
                                      </p:cBhvr>
                                      <p:tavLst>
                                        <p:tav tm="0">
                                          <p:val>
                                            <p:strVal val="ppt_y"/>
                                          </p:val>
                                        </p:tav>
                                        <p:tav tm="100000">
                                          <p:val>
                                            <p:strVal val="ppt_y"/>
                                          </p:val>
                                        </p:tav>
                                      </p:tavLst>
                                    </p:anim>
                                    <p:set>
                                      <p:cBhvr>
                                        <p:cTn id="15" dur="1" fill="hold">
                                          <p:stCondLst>
                                            <p:cond delay="4999"/>
                                          </p:stCondLst>
                                        </p:cTn>
                                        <p:tgtEl>
                                          <p:spTgt spid="7"/>
                                        </p:tgtEl>
                                        <p:attrNameLst>
                                          <p:attrName>style.visibility</p:attrName>
                                        </p:attrNameLst>
                                      </p:cBhvr>
                                      <p:to>
                                        <p:strVal val="hidden"/>
                                      </p:to>
                                    </p:set>
                                  </p:childTnLst>
                                </p:cTn>
                              </p:par>
                            </p:childTnLst>
                          </p:cTn>
                        </p:par>
                      </p:childTnLst>
                    </p:cTn>
                  </p:par>
                </p:childTnLst>
              </p:cTn>
              <p:nextCondLst>
                <p:cond evt="onClick" delay="0">
                  <p:tgtEl>
                    <p:spTgt spid="7"/>
                  </p:tgtEl>
                </p:cond>
              </p:nextCondLst>
            </p:seq>
            <p:seq concurrent="1" nextAc="seek">
              <p:cTn id="16" restart="whenNotActive" fill="hold" evtFilter="cancelBubble" nodeType="interactiveSeq">
                <p:stCondLst>
                  <p:cond evt="onClick" delay="0">
                    <p:tgtEl>
                      <p:spTgt spid="8"/>
                    </p:tgtEl>
                  </p:cond>
                </p:stCondLst>
                <p:endSync evt="end" delay="0">
                  <p:rtn val="all"/>
                </p:endSync>
                <p:childTnLst>
                  <p:par>
                    <p:cTn id="17" fill="hold">
                      <p:stCondLst>
                        <p:cond delay="0"/>
                      </p:stCondLst>
                      <p:childTnLst>
                        <p:par>
                          <p:cTn id="18" fill="hold">
                            <p:stCondLst>
                              <p:cond delay="0"/>
                            </p:stCondLst>
                            <p:childTnLst>
                              <p:par>
                                <p:cTn id="19" presetID="8" presetClass="emph" presetSubtype="0" fill="hold" grpId="0" nodeType="clickEffect">
                                  <p:stCondLst>
                                    <p:cond delay="0"/>
                                  </p:stCondLst>
                                  <p:childTnLst>
                                    <p:animRot by="21600000">
                                      <p:cBhvr>
                                        <p:cTn id="20" dur="2000" fill="hold"/>
                                        <p:tgtEl>
                                          <p:spTgt spid="8"/>
                                        </p:tgtEl>
                                        <p:attrNameLst>
                                          <p:attrName>r</p:attrName>
                                        </p:attrNameLst>
                                      </p:cBhvr>
                                    </p:animRot>
                                  </p:childTnLst>
                                  <p:subTnLst>
                                    <p:audio>
                                      <p:cMediaNode>
                                        <p:cTn display="0" masterRel="sameClick">
                                          <p:stCondLst>
                                            <p:cond evt="begin" delay="0">
                                              <p:tn val="19"/>
                                            </p:cond>
                                          </p:stCondLst>
                                          <p:endCondLst>
                                            <p:cond evt="onStopAudio" delay="0">
                                              <p:tgtEl>
                                                <p:sldTgt/>
                                              </p:tgtEl>
                                            </p:cond>
                                          </p:endCondLst>
                                        </p:cTn>
                                        <p:tgtEl>
                                          <p:sndTgt r:embed="rId2" name="applause.wav"/>
                                        </p:tgtEl>
                                      </p:cMediaNode>
                                    </p:audio>
                                  </p:subTnLst>
                                </p:cTn>
                              </p:par>
                            </p:childTnLst>
                          </p:cTn>
                        </p:par>
                      </p:childTnLst>
                    </p:cTn>
                  </p:par>
                </p:childTnLst>
              </p:cTn>
              <p:nextCondLst>
                <p:cond evt="onClick" delay="0">
                  <p:tgtEl>
                    <p:spTgt spid="8"/>
                  </p:tgtEl>
                </p:cond>
              </p:nextCondLst>
            </p:seq>
          </p:childTnLst>
        </p:cTn>
      </p:par>
    </p:tnLst>
    <p:bldLst>
      <p:bldP spid="4" grpId="0" animBg="1"/>
      <p:bldP spid="7" grpId="0" animBg="1"/>
      <p:bldP spid="8"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rgbClr val="92D050"/>
          </a:solidFill>
          <a:effectLst>
            <a:glow rad="228600">
              <a:schemeClr val="accent5">
                <a:satMod val="175000"/>
                <a:alpha val="40000"/>
              </a:schemeClr>
            </a:glow>
          </a:effectLst>
        </p:spPr>
        <p:txBody>
          <a:bodyPr/>
          <a:lstStyle/>
          <a:p>
            <a:r>
              <a:rPr lang="cs-CZ" b="1" dirty="0" smtClean="0"/>
              <a:t>Opakování</a:t>
            </a:r>
            <a:endParaRPr lang="cs-CZ" b="1" dirty="0"/>
          </a:p>
        </p:txBody>
      </p:sp>
      <p:sp>
        <p:nvSpPr>
          <p:cNvPr id="3" name="Zástupný symbol pro obsah 2"/>
          <p:cNvSpPr>
            <a:spLocks noGrp="1"/>
          </p:cNvSpPr>
          <p:nvPr>
            <p:ph idx="1"/>
          </p:nvPr>
        </p:nvSpPr>
        <p:spPr>
          <a:xfrm>
            <a:off x="457200" y="1600200"/>
            <a:ext cx="8229600" cy="5069160"/>
          </a:xfrm>
          <a:solidFill>
            <a:srgbClr val="92D050"/>
          </a:solidFill>
          <a:effectLst>
            <a:glow rad="228600">
              <a:schemeClr val="accent5">
                <a:satMod val="175000"/>
                <a:alpha val="40000"/>
              </a:schemeClr>
            </a:glow>
          </a:effectLst>
        </p:spPr>
        <p:txBody>
          <a:bodyPr/>
          <a:lstStyle/>
          <a:p>
            <a:r>
              <a:rPr lang="cs-CZ" sz="2800" dirty="0" smtClean="0"/>
              <a:t>Pojmenuj následující obrázky a uveď, jak souvisí s dobou kamennou:</a:t>
            </a:r>
          </a:p>
          <a:p>
            <a:r>
              <a:rPr lang="cs-CZ" dirty="0" smtClean="0"/>
              <a:t>________________________</a:t>
            </a:r>
          </a:p>
          <a:p>
            <a:endParaRPr lang="cs-CZ" dirty="0" smtClean="0"/>
          </a:p>
          <a:p>
            <a:endParaRPr lang="cs-CZ" dirty="0" smtClean="0"/>
          </a:p>
          <a:p>
            <a:r>
              <a:rPr lang="cs-CZ" dirty="0" smtClean="0"/>
              <a:t>________________________</a:t>
            </a:r>
          </a:p>
          <a:p>
            <a:endParaRPr lang="cs-CZ" dirty="0" smtClean="0"/>
          </a:p>
          <a:p>
            <a:r>
              <a:rPr lang="cs-CZ" dirty="0" smtClean="0"/>
              <a:t>________________________</a:t>
            </a:r>
          </a:p>
        </p:txBody>
      </p:sp>
      <p:pic>
        <p:nvPicPr>
          <p:cNvPr id="1026" name="Picture 2" descr="C:\Temp\Dočasné soubory Internetu\Content.IE5\44BTR92M\MC900358583[1].wmf"/>
          <p:cNvPicPr>
            <a:picLocks noChangeAspect="1" noChangeArrowheads="1"/>
          </p:cNvPicPr>
          <p:nvPr/>
        </p:nvPicPr>
        <p:blipFill>
          <a:blip r:embed="rId2" cstate="print"/>
          <a:srcRect/>
          <a:stretch>
            <a:fillRect/>
          </a:stretch>
        </p:blipFill>
        <p:spPr bwMode="auto">
          <a:xfrm>
            <a:off x="539552" y="2420888"/>
            <a:ext cx="1571475" cy="1319254"/>
          </a:xfrm>
          <a:prstGeom prst="rect">
            <a:avLst/>
          </a:prstGeom>
          <a:noFill/>
        </p:spPr>
      </p:pic>
      <p:pic>
        <p:nvPicPr>
          <p:cNvPr id="1027" name="Picture 3" descr="C:\Temp\Dočasné soubory Internetu\Content.IE5\JU2LUQQP\MP900401615[1].jpg"/>
          <p:cNvPicPr>
            <a:picLocks noChangeAspect="1" noChangeArrowheads="1"/>
          </p:cNvPicPr>
          <p:nvPr/>
        </p:nvPicPr>
        <p:blipFill>
          <a:blip r:embed="rId3" cstate="print"/>
          <a:srcRect/>
          <a:stretch>
            <a:fillRect/>
          </a:stretch>
        </p:blipFill>
        <p:spPr bwMode="auto">
          <a:xfrm>
            <a:off x="539552" y="3789040"/>
            <a:ext cx="1584176" cy="1155956"/>
          </a:xfrm>
          <a:prstGeom prst="rect">
            <a:avLst/>
          </a:prstGeom>
          <a:noFill/>
        </p:spPr>
      </p:pic>
      <p:sp>
        <p:nvSpPr>
          <p:cNvPr id="6" name="Šipka doleva 5"/>
          <p:cNvSpPr/>
          <p:nvPr/>
        </p:nvSpPr>
        <p:spPr>
          <a:xfrm>
            <a:off x="1619672" y="6237312"/>
            <a:ext cx="2232248" cy="620688"/>
          </a:xfrm>
          <a:prstGeom prst="lef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600" dirty="0" smtClean="0"/>
              <a:t>Použij skryté pero!</a:t>
            </a:r>
            <a:endParaRPr lang="cs-CZ" sz="1600" dirty="0"/>
          </a:p>
        </p:txBody>
      </p:sp>
      <p:pic>
        <p:nvPicPr>
          <p:cNvPr id="1028" name="Picture 4" descr="C:\Temp\Dočasné soubory Internetu\Content.IE5\DHQMYV7H\MP900448293[1].jpg"/>
          <p:cNvPicPr>
            <a:picLocks noChangeAspect="1" noChangeArrowheads="1"/>
          </p:cNvPicPr>
          <p:nvPr/>
        </p:nvPicPr>
        <p:blipFill>
          <a:blip r:embed="rId4" cstate="print"/>
          <a:srcRect/>
          <a:stretch>
            <a:fillRect/>
          </a:stretch>
        </p:blipFill>
        <p:spPr bwMode="auto">
          <a:xfrm>
            <a:off x="539552" y="5013175"/>
            <a:ext cx="1512168" cy="1406641"/>
          </a:xfrm>
          <a:prstGeom prst="rect">
            <a:avLst/>
          </a:prstGeom>
          <a:noFill/>
        </p:spPr>
      </p:pic>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611560" y="404664"/>
            <a:ext cx="8229600" cy="864096"/>
          </a:xfrm>
          <a:solidFill>
            <a:srgbClr val="92D050"/>
          </a:solidFill>
          <a:effectLst>
            <a:glow rad="228600">
              <a:schemeClr val="accent5">
                <a:satMod val="175000"/>
                <a:alpha val="40000"/>
              </a:schemeClr>
            </a:glow>
            <a:outerShdw blurRad="40000" dist="20000" dir="5400000" rotWithShape="0">
              <a:srgbClr val="000000">
                <a:alpha val="38000"/>
              </a:srgbClr>
            </a:outerShdw>
          </a:effectLst>
        </p:spPr>
        <p:style>
          <a:lnRef idx="1">
            <a:schemeClr val="accent5"/>
          </a:lnRef>
          <a:fillRef idx="2">
            <a:schemeClr val="accent5"/>
          </a:fillRef>
          <a:effectRef idx="1">
            <a:schemeClr val="accent5"/>
          </a:effectRef>
          <a:fontRef idx="minor">
            <a:schemeClr val="dk1"/>
          </a:fontRef>
        </p:style>
        <p:txBody>
          <a:bodyPr>
            <a:normAutofit/>
          </a:bodyPr>
          <a:lstStyle/>
          <a:p>
            <a:r>
              <a:rPr lang="cs-CZ" b="1" dirty="0" smtClean="0"/>
              <a:t>Opakování</a:t>
            </a:r>
            <a:endParaRPr lang="cs-CZ" sz="2700" b="1" dirty="0"/>
          </a:p>
        </p:txBody>
      </p:sp>
      <p:sp>
        <p:nvSpPr>
          <p:cNvPr id="3" name="Zástupný symbol pro obsah 2"/>
          <p:cNvSpPr>
            <a:spLocks noGrp="1"/>
          </p:cNvSpPr>
          <p:nvPr>
            <p:ph idx="1"/>
          </p:nvPr>
        </p:nvSpPr>
        <p:spPr>
          <a:xfrm>
            <a:off x="611560" y="1556792"/>
            <a:ext cx="8229600" cy="4896544"/>
          </a:xfrm>
          <a:solidFill>
            <a:srgbClr val="92D050"/>
          </a:solidFill>
          <a:effectLst>
            <a:glow rad="228600">
              <a:schemeClr val="accent5">
                <a:satMod val="175000"/>
                <a:alpha val="40000"/>
              </a:schemeClr>
            </a:glow>
            <a:outerShdw blurRad="40000" dist="20000" dir="5400000" rotWithShape="0">
              <a:srgbClr val="000000">
                <a:alpha val="38000"/>
              </a:srgbClr>
            </a:outerShdw>
          </a:effectLst>
        </p:spPr>
        <p:style>
          <a:lnRef idx="1">
            <a:schemeClr val="accent5"/>
          </a:lnRef>
          <a:fillRef idx="2">
            <a:schemeClr val="accent5"/>
          </a:fillRef>
          <a:effectRef idx="1">
            <a:schemeClr val="accent5"/>
          </a:effectRef>
          <a:fontRef idx="minor">
            <a:schemeClr val="dk1"/>
          </a:fontRef>
        </p:style>
        <p:txBody>
          <a:bodyPr>
            <a:normAutofit/>
          </a:bodyPr>
          <a:lstStyle/>
          <a:p>
            <a:r>
              <a:rPr lang="cs-CZ" sz="2800" dirty="0" smtClean="0"/>
              <a:t>Člověk v době kamenné lovil:	a, mamuty</a:t>
            </a:r>
          </a:p>
          <a:p>
            <a:pPr lvl="8">
              <a:buNone/>
            </a:pPr>
            <a:r>
              <a:rPr lang="cs-CZ" sz="2800" dirty="0" smtClean="0"/>
              <a:t>		b, dinosaury</a:t>
            </a:r>
          </a:p>
          <a:p>
            <a:pPr lvl="4">
              <a:buNone/>
            </a:pPr>
            <a:r>
              <a:rPr lang="cs-CZ" sz="1600" dirty="0" smtClean="0"/>
              <a:t>			</a:t>
            </a:r>
          </a:p>
          <a:p>
            <a:r>
              <a:rPr lang="cs-CZ" sz="2800" dirty="0" smtClean="0"/>
              <a:t>Věstonická venuše je:		a, obraz ženy</a:t>
            </a:r>
          </a:p>
          <a:p>
            <a:pPr lvl="8">
              <a:buNone/>
            </a:pPr>
            <a:r>
              <a:rPr lang="cs-CZ" sz="2800" dirty="0" smtClean="0"/>
              <a:t>		b, soška ženy</a:t>
            </a:r>
          </a:p>
          <a:p>
            <a:endParaRPr lang="cs-CZ" sz="2800" dirty="0" smtClean="0"/>
          </a:p>
          <a:p>
            <a:r>
              <a:rPr lang="cs-CZ" sz="2800" dirty="0" smtClean="0"/>
              <a:t>První ochočené zvíře byl:	a, pes</a:t>
            </a:r>
          </a:p>
          <a:p>
            <a:pPr lvl="8">
              <a:buNone/>
            </a:pPr>
            <a:r>
              <a:rPr lang="cs-CZ" sz="2800" dirty="0" smtClean="0"/>
              <a:t>		 b, kůň</a:t>
            </a:r>
          </a:p>
          <a:p>
            <a:pPr>
              <a:buNone/>
            </a:pPr>
            <a:r>
              <a:rPr lang="cs-CZ" dirty="0" smtClean="0"/>
              <a:t>(</a:t>
            </a:r>
            <a:r>
              <a:rPr lang="cs-CZ" sz="2400" dirty="0" smtClean="0"/>
              <a:t>Špatné odpovědi škrtni skrytým perem.)</a:t>
            </a:r>
          </a:p>
          <a:p>
            <a:pPr>
              <a:buNone/>
            </a:pPr>
            <a:endParaRPr lang="cs-CZ" sz="4400" dirty="0" smtClean="0"/>
          </a:p>
          <a:p>
            <a:pPr>
              <a:buNone/>
            </a:pPr>
            <a:endParaRPr lang="cs-CZ" b="1" dirty="0" smtClean="0"/>
          </a:p>
        </p:txBody>
      </p:sp>
      <p:cxnSp>
        <p:nvCxnSpPr>
          <p:cNvPr id="18" name="Přímá spojovací čára 17"/>
          <p:cNvCxnSpPr/>
          <p:nvPr/>
        </p:nvCxnSpPr>
        <p:spPr>
          <a:xfrm flipH="1" flipV="1">
            <a:off x="2606080" y="3623320"/>
            <a:ext cx="21704" cy="21704"/>
          </a:xfrm>
          <a:prstGeom prst="line">
            <a:avLst/>
          </a:prstGeom>
        </p:spPr>
        <p:style>
          <a:lnRef idx="1">
            <a:schemeClr val="accent1"/>
          </a:lnRef>
          <a:fillRef idx="0">
            <a:schemeClr val="accent1"/>
          </a:fillRef>
          <a:effectRef idx="0">
            <a:schemeClr val="accent1"/>
          </a:effectRef>
          <a:fontRef idx="minor">
            <a:schemeClr val="tx1"/>
          </a:fontRef>
        </p:style>
      </p:cxnSp>
      <p:sp>
        <p:nvSpPr>
          <p:cNvPr id="7" name="Šipka doleva 6"/>
          <p:cNvSpPr/>
          <p:nvPr/>
        </p:nvSpPr>
        <p:spPr>
          <a:xfrm>
            <a:off x="1619672" y="6237312"/>
            <a:ext cx="2232248" cy="620688"/>
          </a:xfrm>
          <a:prstGeom prst="lef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600" dirty="0" smtClean="0"/>
              <a:t>Použij skryté pero!</a:t>
            </a:r>
            <a:endParaRPr lang="cs-CZ" sz="1600"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179512" y="836712"/>
            <a:ext cx="8568952" cy="2585323"/>
          </a:xfrm>
          <a:prstGeom prst="rect">
            <a:avLst/>
          </a:prstGeom>
          <a:noFill/>
        </p:spPr>
        <p:txBody>
          <a:bodyPr wrap="square" rtlCol="0">
            <a:spAutoFit/>
          </a:bodyPr>
          <a:lstStyle/>
          <a:p>
            <a:r>
              <a:rPr lang="cs-CZ" dirty="0" smtClean="0"/>
              <a:t>Zdroje obrázků:</a:t>
            </a:r>
          </a:p>
          <a:p>
            <a:r>
              <a:rPr lang="cs-CZ" dirty="0" smtClean="0">
                <a:hlinkClick r:id="rId2"/>
              </a:rPr>
              <a:t>http://office.</a:t>
            </a:r>
            <a:r>
              <a:rPr lang="cs-CZ" dirty="0" err="1" smtClean="0">
                <a:hlinkClick r:id="rId2"/>
              </a:rPr>
              <a:t>microsoft.com</a:t>
            </a:r>
            <a:r>
              <a:rPr lang="cs-CZ" dirty="0" smtClean="0">
                <a:hlinkClick r:id="rId2"/>
              </a:rPr>
              <a:t>/klipart</a:t>
            </a:r>
            <a:endParaRPr lang="cs-CZ" dirty="0" smtClean="0"/>
          </a:p>
          <a:p>
            <a:endParaRPr lang="cs-CZ" dirty="0" smtClean="0"/>
          </a:p>
          <a:p>
            <a:r>
              <a:rPr lang="cs-CZ" dirty="0" smtClean="0"/>
              <a:t>4 </a:t>
            </a:r>
            <a:r>
              <a:rPr lang="nl-NL" dirty="0" smtClean="0"/>
              <a:t>NOVÁK, Petr. </a:t>
            </a:r>
            <a:r>
              <a:rPr lang="cs-CZ" i="1" dirty="0" smtClean="0"/>
              <a:t>w</a:t>
            </a:r>
            <a:r>
              <a:rPr lang="nl-NL" i="1" dirty="0" smtClean="0"/>
              <a:t>ikipedi</a:t>
            </a:r>
            <a:r>
              <a:rPr lang="cs-CZ" i="1" smtClean="0"/>
              <a:t>a.</a:t>
            </a:r>
            <a:r>
              <a:rPr lang="cs-CZ" i="1" dirty="0" err="1" smtClean="0"/>
              <a:t>org</a:t>
            </a:r>
            <a:r>
              <a:rPr lang="nl-NL" dirty="0" smtClean="0"/>
              <a:t> [online]. [cit. </a:t>
            </a:r>
            <a:r>
              <a:rPr lang="cs-CZ" dirty="0" smtClean="0"/>
              <a:t>2.7.2011</a:t>
            </a:r>
            <a:r>
              <a:rPr lang="nl-NL" dirty="0" smtClean="0"/>
              <a:t>]. Dostupný na WWW: </a:t>
            </a:r>
            <a:r>
              <a:rPr lang="nl-NL" dirty="0" smtClean="0">
                <a:hlinkClick r:id="rId3"/>
              </a:rPr>
              <a:t>http://cs.wikipedia.org/wiki/Soubor:Vestonicka_venuse_edit.jpg</a:t>
            </a:r>
            <a:endParaRPr lang="cs-CZ" dirty="0" smtClean="0"/>
          </a:p>
          <a:p>
            <a:endParaRPr lang="cs-CZ" dirty="0" smtClean="0"/>
          </a:p>
          <a:p>
            <a:endParaRPr lang="cs-CZ" dirty="0" smtClean="0"/>
          </a:p>
          <a:p>
            <a:endParaRPr lang="cs-CZ" dirty="0" smtClean="0"/>
          </a:p>
          <a:p>
            <a:endParaRPr lang="cs-CZ" dirty="0" smtClean="0"/>
          </a:p>
        </p:txBody>
      </p:sp>
      <p:sp>
        <p:nvSpPr>
          <p:cNvPr id="3" name="Obdélník 2"/>
          <p:cNvSpPr/>
          <p:nvPr/>
        </p:nvSpPr>
        <p:spPr>
          <a:xfrm>
            <a:off x="611560" y="3068960"/>
            <a:ext cx="8208912" cy="646331"/>
          </a:xfrm>
          <a:prstGeom prst="rect">
            <a:avLst/>
          </a:prstGeom>
        </p:spPr>
        <p:txBody>
          <a:bodyPr wrap="square">
            <a:spAutoFit/>
          </a:bodyPr>
          <a:lstStyle/>
          <a:p>
            <a:endParaRPr lang="cs-CZ" b="1" dirty="0" smtClean="0"/>
          </a:p>
          <a:p>
            <a:endParaRPr lang="cs-CZ" dirty="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TotalTime>
  <Words>478</Words>
  <Application>Microsoft Office PowerPoint</Application>
  <PresentationFormat>Předvádění na obrazovce (4:3)</PresentationFormat>
  <Paragraphs>114</Paragraphs>
  <Slides>13</Slides>
  <Notes>0</Notes>
  <HiddenSlides>0</HiddenSlides>
  <MMClips>0</MMClips>
  <ScaleCrop>false</ScaleCrop>
  <HeadingPairs>
    <vt:vector size="4" baseType="variant">
      <vt:variant>
        <vt:lpstr>Motiv</vt:lpstr>
      </vt:variant>
      <vt:variant>
        <vt:i4>1</vt:i4>
      </vt:variant>
      <vt:variant>
        <vt:lpstr>Nadpisy snímků</vt:lpstr>
      </vt:variant>
      <vt:variant>
        <vt:i4>13</vt:i4>
      </vt:variant>
    </vt:vector>
  </HeadingPairs>
  <TitlesOfParts>
    <vt:vector size="14" baseType="lpstr">
      <vt:lpstr>Motiv sady Office</vt:lpstr>
      <vt:lpstr>Pravěk – doba kamenná VY_32_INOVACE_2C_01 Číslo projektu: CZ.1.07/1.4.00/21.1101</vt:lpstr>
      <vt:lpstr>Prezentace aplikace PowerPoint</vt:lpstr>
      <vt:lpstr>Pravěk Doba kamenná</vt:lpstr>
      <vt:lpstr>Prezentace aplikace PowerPoint</vt:lpstr>
      <vt:lpstr>Prezentace aplikace PowerPoint</vt:lpstr>
      <vt:lpstr>Prezentace aplikace PowerPoint</vt:lpstr>
      <vt:lpstr>Zemědělci </vt:lpstr>
      <vt:lpstr>Keramici </vt:lpstr>
      <vt:lpstr>Prezentace aplikace PowerPoint</vt:lpstr>
      <vt:lpstr>Prezentace aplikace PowerPoint</vt:lpstr>
      <vt:lpstr>Opakování</vt:lpstr>
      <vt:lpstr>Opakování</vt:lpstr>
      <vt:lpstr>Prezentace aplikace PowerPoint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Pravěk – doba kamenná VY_32_INOVACE_2C_01 Číslo projektu: CZ.1.07/1.5.00/34.1056</dc:title>
  <dc:creator>Iva</dc:creator>
  <cp:lastModifiedBy>uzivatel</cp:lastModifiedBy>
  <cp:revision>3</cp:revision>
  <dcterms:created xsi:type="dcterms:W3CDTF">2011-07-02T12:43:32Z</dcterms:created>
  <dcterms:modified xsi:type="dcterms:W3CDTF">2013-01-25T11:58:33Z</dcterms:modified>
</cp:coreProperties>
</file>