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9" r:id="rId4"/>
    <p:sldId id="261" r:id="rId5"/>
    <p:sldId id="265" r:id="rId6"/>
    <p:sldId id="266" r:id="rId7"/>
    <p:sldId id="263" r:id="rId8"/>
    <p:sldId id="264" r:id="rId9"/>
    <p:sldId id="262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F7D995-1A14-498E-9A56-E10CCDFE72EF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DACBE8-EA74-4A37-A008-9A16E926CC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DACBE8-EA74-4A37-A008-9A16E926CCD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20607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271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6419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88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5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39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065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8345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6941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753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002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231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2C9DFC-F134-4A33-90CB-EC7DD165B09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A3FB1-5E59-4EEC-A869-A4EDAED19B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033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9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13.png"/><Relationship Id="rId10" Type="http://schemas.openxmlformats.org/officeDocument/2006/relationships/image" Target="../media/image25.png"/><Relationship Id="rId4" Type="http://schemas.openxmlformats.org/officeDocument/2006/relationships/image" Target="../media/image20.png"/><Relationship Id="rId9" Type="http://schemas.openxmlformats.org/officeDocument/2006/relationships/image" Target="../media/image2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0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3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png"/><Relationship Id="rId11" Type="http://schemas.openxmlformats.org/officeDocument/2006/relationships/image" Target="../media/image38.png"/><Relationship Id="rId5" Type="http://schemas.openxmlformats.org/officeDocument/2006/relationships/image" Target="../media/image33.png"/><Relationship Id="rId10" Type="http://schemas.openxmlformats.org/officeDocument/2006/relationships/image" Target="../media/image22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Zimní spánek zvířat</a:t>
            </a:r>
            <a:br>
              <a:rPr lang="cs-CZ" dirty="0" smtClean="0"/>
            </a:br>
            <a:r>
              <a:rPr lang="cs-CZ" dirty="0" smtClean="0"/>
              <a:t>VY_52_INOVACE_25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930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jeho svět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34819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855538"/>
              </p:ext>
            </p:extLst>
          </p:nvPr>
        </p:nvGraphicFramePr>
        <p:xfrm>
          <a:off x="251520" y="332656"/>
          <a:ext cx="8556163" cy="60480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07850"/>
                <a:gridCol w="6348313"/>
              </a:tblGrid>
              <a:tr h="234157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dirty="0" smtClean="0"/>
                        <a:t>Žáci</a:t>
                      </a:r>
                      <a:r>
                        <a:rPr lang="cs-CZ" sz="1200" baseline="0" dirty="0" smtClean="0"/>
                        <a:t> se prostřednictvím tohoto  digitálního učebního materiálu seznamují s pojmem zimní spánek zvířat. První snímek je motivační a obsahuje říkanku související s tématem.  Žáci si říkanku přečtou, mohou jí rytmizovat nebo se jí naučit. Druhý snímek obsahuje text, který osvětluje pojem zimní spánek zvířat. Po přečtení se s pomocí učitele snaží obsahu porozumět. V textu jsou červeně zvýrazněny pojmy „praví zimní spáči“ a „nepraví zimní spáči“. Ty jsou klíčové pro další práci s tímto učebním materiálem, neboť na dalších snímcích se žáci pomocí obrázků seznamují s některými představiteli obou těchto skupin. Následující snímky prověřují, zda žáci dosavadnímu obsahu porozuměli a zda si probíranou látku zapamatovali. Zde je potřeba vypnout prezentaci a ponechat snímky v pracovním prostředí. Úkolem žáků je nejprve dosadit obrázky do textu tak, aby dával smysl, následně pak přiřadit názvy zvířat k příslušným obrázkům, na dalším snímku vložit obrázky zvířat do příslušných rámečků, resp. rozdělit vyobrazená zvířata na pravé a nepravé zimní spáče a konečným úkolem žáků je vybrat ze souboru obrázků volně žijících zvířat všechny zimní spáče, které znají, a vložit je do rámečku. </a:t>
                      </a:r>
                      <a:endParaRPr lang="cs-CZ" sz="1200" dirty="0"/>
                    </a:p>
                  </a:txBody>
                  <a:tcPr/>
                </a:tc>
              </a:tr>
              <a:tr h="5525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</a:t>
                      </a:r>
                      <a:r>
                        <a:rPr lang="cs-CZ" sz="1400" baseline="0" dirty="0" smtClean="0"/>
                        <a:t> </a:t>
                      </a:r>
                    </a:p>
                    <a:p>
                      <a:r>
                        <a:rPr lang="cs-CZ" sz="1400" baseline="0" dirty="0" smtClean="0"/>
                        <a:t>Období vytvoření materiálu</a:t>
                      </a:r>
                      <a:endParaRPr lang="cs-CZ" sz="1400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E. </a:t>
                      </a:r>
                      <a:r>
                        <a:rPr lang="cs-CZ" sz="1400" baseline="0" dirty="0" err="1" smtClean="0"/>
                        <a:t>Libánská</a:t>
                      </a:r>
                      <a:endParaRPr lang="cs-CZ" sz="1400" baseline="0" dirty="0" smtClean="0"/>
                    </a:p>
                    <a:p>
                      <a:r>
                        <a:rPr lang="cs-CZ" sz="1400" baseline="0" dirty="0" smtClean="0"/>
                        <a:t>Listopad  2011</a:t>
                      </a:r>
                      <a:endParaRPr lang="cs-CZ" sz="1400" dirty="0"/>
                    </a:p>
                  </a:txBody>
                  <a:tcPr/>
                </a:tc>
              </a:tr>
              <a:tr h="530758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Speciální</a:t>
                      </a:r>
                      <a:r>
                        <a:rPr lang="cs-CZ" sz="1400" baseline="0" dirty="0" smtClean="0"/>
                        <a:t> vzdělávací potřeby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Mentální</a:t>
                      </a:r>
                      <a:r>
                        <a:rPr lang="cs-CZ" sz="1400" baseline="0" dirty="0" smtClean="0"/>
                        <a:t> retardace, Poruchy autistického spektra, ADHD</a:t>
                      </a:r>
                      <a:endParaRPr lang="cs-CZ" sz="1400" dirty="0"/>
                    </a:p>
                  </a:txBody>
                  <a:tcPr/>
                </a:tc>
              </a:tr>
              <a:tr h="456354"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Vzdělávací </a:t>
                      </a:r>
                      <a:r>
                        <a:rPr lang="cs-CZ" sz="1400" baseline="0" dirty="0" smtClean="0"/>
                        <a:t>obor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Člověk </a:t>
                      </a:r>
                      <a:r>
                        <a:rPr lang="cs-CZ" sz="1400" baseline="0" dirty="0" smtClean="0"/>
                        <a:t>a jeho svět</a:t>
                      </a:r>
                      <a:endParaRPr lang="cs-CZ" sz="1400" dirty="0"/>
                    </a:p>
                  </a:txBody>
                  <a:tcPr/>
                </a:tc>
              </a:tr>
              <a:tr h="363421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učebního materiálu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Interaktivní</a:t>
                      </a:r>
                      <a:r>
                        <a:rPr lang="cs-CZ" sz="1400" baseline="0" dirty="0" smtClean="0"/>
                        <a:t> DUM</a:t>
                      </a:r>
                      <a:endParaRPr lang="cs-CZ" sz="1400" dirty="0"/>
                    </a:p>
                  </a:txBody>
                  <a:tcPr/>
                </a:tc>
              </a:tr>
              <a:tr h="374653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Druh</a:t>
                      </a:r>
                      <a:r>
                        <a:rPr lang="cs-CZ" sz="1400" baseline="0" dirty="0" smtClean="0"/>
                        <a:t> interaktivity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Díky</a:t>
                      </a:r>
                      <a:r>
                        <a:rPr lang="cs-CZ" sz="1400" baseline="0" dirty="0" smtClean="0"/>
                        <a:t> novému softwaru je možné využívat rozšířených funkcí prezentace. </a:t>
                      </a:r>
                      <a:endParaRPr lang="cs-CZ" sz="1400" dirty="0"/>
                    </a:p>
                  </a:txBody>
                  <a:tcPr/>
                </a:tc>
              </a:tr>
              <a:tr h="348086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Cílová</a:t>
                      </a:r>
                      <a:r>
                        <a:rPr lang="cs-CZ" sz="1400" baseline="0" dirty="0" smtClean="0"/>
                        <a:t>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Žák</a:t>
                      </a:r>
                      <a:r>
                        <a:rPr lang="cs-CZ" sz="1400" baseline="0" dirty="0" smtClean="0"/>
                        <a:t> – se středně  těžkým mentálním postižením </a:t>
                      </a:r>
                      <a:endParaRPr lang="cs-CZ" sz="1400" dirty="0"/>
                    </a:p>
                  </a:txBody>
                  <a:tcPr/>
                </a:tc>
              </a:tr>
              <a:tr h="342467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Stupeň a typ vzdělávání</a:t>
                      </a:r>
                      <a:r>
                        <a:rPr lang="cs-CZ" sz="1400" baseline="0" dirty="0" smtClean="0"/>
                        <a:t> 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Základní škola speciální – 1. stupeň,</a:t>
                      </a:r>
                      <a:r>
                        <a:rPr lang="cs-CZ" sz="1400" baseline="0" dirty="0" smtClean="0"/>
                        <a:t> 2. období</a:t>
                      </a:r>
                      <a:endParaRPr lang="cs-CZ" sz="1400" dirty="0"/>
                    </a:p>
                  </a:txBody>
                  <a:tcPr/>
                </a:tc>
              </a:tr>
              <a:tr h="370949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Typická</a:t>
                      </a:r>
                      <a:r>
                        <a:rPr lang="cs-CZ" sz="1400" baseline="0" dirty="0" smtClean="0"/>
                        <a:t> věková skupina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3. – 6.  ročník 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3547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548680"/>
            <a:ext cx="4248472" cy="5472608"/>
          </a:xfrm>
        </p:spPr>
        <p:txBody>
          <a:bodyPr>
            <a:noAutofit/>
          </a:bodyPr>
          <a:lstStyle/>
          <a:p>
            <a:r>
              <a:rPr lang="cs-CZ" sz="2400" dirty="0" smtClean="0"/>
              <a:t>PADÁ SNÍŽEK Z NEBE, </a:t>
            </a:r>
          </a:p>
          <a:p>
            <a:r>
              <a:rPr lang="cs-CZ" sz="2400" dirty="0" smtClean="0"/>
              <a:t>VENKU UŽ TO ZEBE. </a:t>
            </a:r>
          </a:p>
          <a:p>
            <a:r>
              <a:rPr lang="cs-CZ" sz="2400" dirty="0" smtClean="0"/>
              <a:t>KDYŽ SE TEPLE OBLÉKNEME, </a:t>
            </a:r>
          </a:p>
          <a:p>
            <a:r>
              <a:rPr lang="cs-CZ" sz="2400" dirty="0" smtClean="0"/>
              <a:t>VENKU JISTĚ NEZMRZNEME. </a:t>
            </a:r>
          </a:p>
          <a:p>
            <a:r>
              <a:rPr lang="cs-CZ" sz="2400" dirty="0" smtClean="0"/>
              <a:t>BUDEME SE KOULOVAT, </a:t>
            </a:r>
          </a:p>
          <a:p>
            <a:r>
              <a:rPr lang="cs-CZ" sz="2400" dirty="0" smtClean="0"/>
              <a:t>DOVÁDĚT A RADOVAT. </a:t>
            </a:r>
          </a:p>
          <a:p>
            <a:endParaRPr lang="cs-CZ" sz="2400" dirty="0"/>
          </a:p>
          <a:p>
            <a:r>
              <a:rPr lang="cs-CZ" sz="2400" dirty="0" smtClean="0"/>
              <a:t>ZVÍŘÁTKA SI NEHRAJÍ, </a:t>
            </a:r>
          </a:p>
          <a:p>
            <a:r>
              <a:rPr lang="cs-CZ" sz="2400" dirty="0" smtClean="0"/>
              <a:t>POTRAVU SI HLEDAJÍ. </a:t>
            </a:r>
          </a:p>
          <a:p>
            <a:r>
              <a:rPr lang="cs-CZ" sz="2400" dirty="0" smtClean="0"/>
              <a:t>NĚKTERÁ VŠAK RADĚJI, </a:t>
            </a:r>
          </a:p>
          <a:p>
            <a:r>
              <a:rPr lang="cs-CZ" sz="2400" dirty="0" smtClean="0"/>
              <a:t>SPÍ UŽ TVRDĚ S NADĚJÍ, </a:t>
            </a:r>
          </a:p>
          <a:p>
            <a:r>
              <a:rPr lang="cs-CZ" sz="2400" dirty="0" smtClean="0"/>
              <a:t>ŽE JE ZASE NA JAŘE, </a:t>
            </a:r>
          </a:p>
          <a:p>
            <a:r>
              <a:rPr lang="cs-CZ" sz="2400" dirty="0" smtClean="0"/>
              <a:t>SLUNKO ZVEDNE Z POLŠTÁŘE. 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393" y="1844824"/>
            <a:ext cx="2079049" cy="2079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2656"/>
            <a:ext cx="1944216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0818" y="3736084"/>
            <a:ext cx="1715779" cy="1715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565" y="4637813"/>
            <a:ext cx="1698703" cy="16987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50282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2068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dirty="0" smtClean="0"/>
              <a:t>ZIMNÍ SPÁNEK ZVÍŘAT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cs-CZ" sz="24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2400" dirty="0" smtClean="0"/>
              <a:t>V</a:t>
            </a:r>
            <a:r>
              <a:rPr lang="cs-CZ" sz="2400" dirty="0"/>
              <a:t> zimě běhají volně žijící zvířata venku a většinu času si shánějí potravu. Na jaře, v létě i na podzim je jí všude dostatek. Když </a:t>
            </a:r>
            <a:r>
              <a:rPr lang="cs-CZ" sz="2400" dirty="0" smtClean="0"/>
              <a:t>se ale venku ochladí a začne </a:t>
            </a:r>
            <a:r>
              <a:rPr lang="cs-CZ" sz="2400" dirty="0"/>
              <a:t>padat </a:t>
            </a:r>
            <a:r>
              <a:rPr lang="cs-CZ" sz="2400" dirty="0" smtClean="0"/>
              <a:t>sníh, </a:t>
            </a:r>
            <a:r>
              <a:rPr lang="cs-CZ" sz="2400" dirty="0"/>
              <a:t>potrava ubývá. Pro některá zvířata by bylo hledání jídla natolik vysilující, že si raději najdou úkryt, ve kterém usnou a vzbudí se až na jaře.  Takovým zvířatům říkáme </a:t>
            </a:r>
            <a:r>
              <a:rPr lang="cs-CZ" sz="2400" dirty="0">
                <a:solidFill>
                  <a:srgbClr val="FF0000"/>
                </a:solidFill>
              </a:rPr>
              <a:t>praví zimní spáči</a:t>
            </a:r>
            <a:r>
              <a:rPr lang="cs-CZ" sz="2400" dirty="0"/>
              <a:t>. Zimu takto bezpečně přečkají díky tukovým zásobám, které si předtím vytvořili. Existují i </a:t>
            </a:r>
            <a:r>
              <a:rPr lang="cs-CZ" sz="2400" dirty="0">
                <a:solidFill>
                  <a:srgbClr val="FF0000"/>
                </a:solidFill>
              </a:rPr>
              <a:t>nepraví zimní spáči</a:t>
            </a:r>
            <a:r>
              <a:rPr lang="cs-CZ" sz="2400" dirty="0"/>
              <a:t>. Ti se čas od času vzbudí a vyjdou během zimy i ven. 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1548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56630"/>
            <a:ext cx="7776864" cy="1327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dirty="0" smtClean="0"/>
              <a:t>PRAVÍ ZIMNÍ SPÁČI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SPÍ NEPŘETRŽITĚ OD POZIMU DO JARA </a:t>
            </a:r>
            <a:endParaRPr lang="cs-CZ" sz="2400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6535171" y="2852936"/>
            <a:ext cx="2066925" cy="3159524"/>
            <a:chOff x="6444208" y="2242912"/>
            <a:chExt cx="2066925" cy="3159524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4208" y="2242912"/>
              <a:ext cx="2066925" cy="22621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5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66340" y="4653136"/>
              <a:ext cx="2024063" cy="7493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323527" y="2844631"/>
            <a:ext cx="2273300" cy="3180529"/>
            <a:chOff x="323527" y="2844631"/>
            <a:chExt cx="2273300" cy="3180529"/>
          </a:xfrm>
        </p:grpSpPr>
        <p:pic>
          <p:nvPicPr>
            <p:cNvPr id="3076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7" y="2844631"/>
              <a:ext cx="2273300" cy="2279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7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4970" y="5250460"/>
              <a:ext cx="2030413" cy="774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3419872" y="2852936"/>
            <a:ext cx="2103437" cy="3196037"/>
            <a:chOff x="3419872" y="2852936"/>
            <a:chExt cx="2103437" cy="3196037"/>
          </a:xfrm>
        </p:grpSpPr>
        <p:pic>
          <p:nvPicPr>
            <p:cNvPr id="3078" name="Picture 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19872" y="2852936"/>
              <a:ext cx="2103437" cy="2279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3079" name="Picture 7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56383" y="5263160"/>
              <a:ext cx="2030413" cy="7858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5812162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4321183" cy="13277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200" dirty="0" smtClean="0"/>
              <a:t>NEPRAVÍ ZIMNÍ SPÁČI </a:t>
            </a:r>
          </a:p>
          <a:p>
            <a:pPr algn="ctr">
              <a:lnSpc>
                <a:spcPct val="150000"/>
              </a:lnSpc>
            </a:pPr>
            <a:r>
              <a:rPr lang="cs-CZ" sz="2400" dirty="0" smtClean="0"/>
              <a:t>JEJICH SPÁNEK JE PŘERUŠOVANÝ </a:t>
            </a:r>
            <a:endParaRPr lang="cs-CZ" sz="24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971600" y="2167064"/>
            <a:ext cx="2808312" cy="3283667"/>
            <a:chOff x="971600" y="2276872"/>
            <a:chExt cx="2808312" cy="3283667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71600" y="2276872"/>
              <a:ext cx="2808312" cy="28083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4" name="Skupina 3"/>
            <p:cNvGrpSpPr/>
            <p:nvPr/>
          </p:nvGrpSpPr>
          <p:grpSpPr>
            <a:xfrm>
              <a:off x="1098911" y="4807451"/>
              <a:ext cx="2553690" cy="753088"/>
              <a:chOff x="1098911" y="4807451"/>
              <a:chExt cx="2553690" cy="753088"/>
            </a:xfrm>
          </p:grpSpPr>
          <p:pic>
            <p:nvPicPr>
              <p:cNvPr id="4101" name="Picture 5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098911" y="4807451"/>
                <a:ext cx="2553690" cy="7530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sp>
            <p:nvSpPr>
              <p:cNvPr id="3" name="TextovéPole 2"/>
              <p:cNvSpPr txBox="1"/>
              <p:nvPr/>
            </p:nvSpPr>
            <p:spPr>
              <a:xfrm>
                <a:off x="1686080" y="5002116"/>
                <a:ext cx="137935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JEZEVEC</a:t>
                </a:r>
                <a:endParaRPr lang="cs-CZ" sz="2800" dirty="0"/>
              </a:p>
            </p:txBody>
          </p:sp>
        </p:grpSp>
      </p:grp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793" y="2299775"/>
            <a:ext cx="2513883" cy="2513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5576286" y="4697643"/>
            <a:ext cx="2554287" cy="755650"/>
            <a:chOff x="5599815" y="5380361"/>
            <a:chExt cx="2554287" cy="755650"/>
          </a:xfrm>
        </p:grpSpPr>
        <p:pic>
          <p:nvPicPr>
            <p:cNvPr id="4102" name="Picture 6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99815" y="5380361"/>
              <a:ext cx="2554287" cy="7556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6156176" y="5534666"/>
              <a:ext cx="148367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MEDVĚD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9102641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033751" y="287788"/>
            <a:ext cx="3002745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DOPLŇ OBRÁZKY DO TEXTU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1340768"/>
            <a:ext cx="8928992" cy="394539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24744"/>
            <a:ext cx="8856984" cy="5184576"/>
          </a:xfrm>
        </p:spPr>
        <p:txBody>
          <a:bodyPr>
            <a:normAutofit fontScale="32500" lnSpcReduction="20000"/>
          </a:bodyPr>
          <a:lstStyle/>
          <a:p>
            <a:pPr marL="0" indent="0" algn="just">
              <a:lnSpc>
                <a:spcPct val="270000"/>
              </a:lnSpc>
              <a:buNone/>
            </a:pPr>
            <a:r>
              <a:rPr lang="cs-CZ" sz="5500" dirty="0" smtClean="0"/>
              <a:t>V</a:t>
            </a:r>
            <a:r>
              <a:rPr lang="cs-CZ" sz="5500" dirty="0"/>
              <a:t> zimě běhají volně žijící </a:t>
            </a:r>
            <a:r>
              <a:rPr lang="cs-CZ" sz="5500" dirty="0" smtClean="0"/>
              <a:t>                          venku </a:t>
            </a:r>
            <a:r>
              <a:rPr lang="cs-CZ" sz="5500" dirty="0"/>
              <a:t>a většinu času si shánějí </a:t>
            </a:r>
            <a:r>
              <a:rPr lang="cs-CZ" sz="5500" dirty="0" smtClean="0"/>
              <a:t>potravu. Na </a:t>
            </a:r>
            <a:r>
              <a:rPr lang="cs-CZ" sz="5500" dirty="0"/>
              <a:t>jaře, v létě i na podzim je jí všude dostatek. Když se ale venku ochladí a </a:t>
            </a:r>
            <a:r>
              <a:rPr lang="cs-CZ" sz="5500" dirty="0" smtClean="0"/>
              <a:t>začne padat            , </a:t>
            </a:r>
            <a:r>
              <a:rPr lang="cs-CZ" sz="5500" dirty="0"/>
              <a:t>potrava ubývá. Pro některá </a:t>
            </a:r>
            <a:r>
              <a:rPr lang="cs-CZ" sz="5500" dirty="0" smtClean="0"/>
              <a:t>                        by </a:t>
            </a:r>
            <a:r>
              <a:rPr lang="cs-CZ" sz="5500" dirty="0"/>
              <a:t>bylo hledání jídla natolik vysilující, že si raději najdou úkryt, ve kterém usnou a vzbudí se až na jaře.  Takovým zvířatům říkáme praví zimní spáči. Zimu takto bezpečně přečkají díky tukovým zásobám, které si předtím vytvořili. Existují i nepraví zimní spáči. Ti se čas od času vzbudí a vyjdou během zimy i ven. </a:t>
            </a:r>
            <a:endParaRPr lang="cs-CZ" sz="5500" dirty="0">
              <a:solidFill>
                <a:schemeClr val="tx2">
                  <a:lumMod val="50000"/>
                </a:schemeClr>
              </a:solidFill>
            </a:endParaRPr>
          </a:p>
          <a:p>
            <a:pPr>
              <a:lnSpc>
                <a:spcPct val="220000"/>
              </a:lnSpc>
            </a:pPr>
            <a:endParaRPr lang="cs-CZ" sz="5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4705" y="5764299"/>
            <a:ext cx="763141" cy="833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784" y="5484078"/>
            <a:ext cx="982786" cy="1239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5540544"/>
            <a:ext cx="1439785" cy="1126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92256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/>
          <p:nvPr/>
        </p:nvSpPr>
        <p:spPr>
          <a:xfrm>
            <a:off x="2196274" y="160798"/>
            <a:ext cx="4729628" cy="51734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PŘIŘAĎ NÁZVY ZVÍŘAT K OBRÁZKŮM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2080" name="Skupina 2079"/>
          <p:cNvGrpSpPr/>
          <p:nvPr/>
        </p:nvGrpSpPr>
        <p:grpSpPr>
          <a:xfrm>
            <a:off x="164798" y="1116069"/>
            <a:ext cx="1590792" cy="2249103"/>
            <a:chOff x="164798" y="1116069"/>
            <a:chExt cx="1590792" cy="2249103"/>
          </a:xfrm>
        </p:grpSpPr>
        <p:grpSp>
          <p:nvGrpSpPr>
            <p:cNvPr id="15" name="Skupina 14"/>
            <p:cNvGrpSpPr/>
            <p:nvPr/>
          </p:nvGrpSpPr>
          <p:grpSpPr>
            <a:xfrm>
              <a:off x="164798" y="1116069"/>
              <a:ext cx="1590792" cy="1659708"/>
              <a:chOff x="192422" y="1750802"/>
              <a:chExt cx="2039881" cy="2240427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192422" y="1750802"/>
                <a:ext cx="2039881" cy="2240427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057" name="Picture 9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1471" y="1925602"/>
                <a:ext cx="1861782" cy="188087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29" name="Obdélníkový popisek 28"/>
            <p:cNvSpPr/>
            <p:nvPr/>
          </p:nvSpPr>
          <p:spPr>
            <a:xfrm rot="10800000">
              <a:off x="179512" y="2991767"/>
              <a:ext cx="1561365" cy="373405"/>
            </a:xfrm>
            <a:prstGeom prst="wedgeRectCallout">
              <a:avLst/>
            </a:prstGeom>
            <a:solidFill>
              <a:schemeClr val="accent3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7408541" y="1087129"/>
            <a:ext cx="1674211" cy="2278043"/>
            <a:chOff x="3473853" y="1127705"/>
            <a:chExt cx="2278043" cy="3021376"/>
          </a:xfrm>
        </p:grpSpPr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3853" y="1127705"/>
              <a:ext cx="2278043" cy="227804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0" name="Picture 1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59175" y="3552181"/>
              <a:ext cx="2024063" cy="596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5583354" y="1087129"/>
            <a:ext cx="1696302" cy="2278043"/>
            <a:chOff x="6620114" y="1127705"/>
            <a:chExt cx="2104583" cy="3021376"/>
          </a:xfrm>
        </p:grpSpPr>
        <p:grpSp>
          <p:nvGrpSpPr>
            <p:cNvPr id="7" name="Skupina 6"/>
            <p:cNvGrpSpPr/>
            <p:nvPr/>
          </p:nvGrpSpPr>
          <p:grpSpPr>
            <a:xfrm>
              <a:off x="6620114" y="1127705"/>
              <a:ext cx="2104583" cy="2278043"/>
              <a:chOff x="6012160" y="1748490"/>
              <a:chExt cx="2816720" cy="2816720"/>
            </a:xfrm>
          </p:grpSpPr>
          <p:pic>
            <p:nvPicPr>
              <p:cNvPr id="2055" name="Picture 7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012160" y="1748490"/>
                <a:ext cx="2816720" cy="281672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052" name="Picture 4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303665" y="2109158"/>
                <a:ext cx="2233709" cy="223370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2061" name="Picture 13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53583" y="3552181"/>
              <a:ext cx="2024063" cy="5969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1904137" y="1095486"/>
            <a:ext cx="1679764" cy="2269686"/>
            <a:chOff x="1904137" y="1095486"/>
            <a:chExt cx="1679764" cy="2269686"/>
          </a:xfrm>
        </p:grpSpPr>
        <p:grpSp>
          <p:nvGrpSpPr>
            <p:cNvPr id="25" name="Skupina 24"/>
            <p:cNvGrpSpPr/>
            <p:nvPr/>
          </p:nvGrpSpPr>
          <p:grpSpPr>
            <a:xfrm>
              <a:off x="1904137" y="1095486"/>
              <a:ext cx="1679764" cy="1659708"/>
              <a:chOff x="2051468" y="1124744"/>
              <a:chExt cx="1679764" cy="1659708"/>
            </a:xfrm>
          </p:grpSpPr>
          <p:sp>
            <p:nvSpPr>
              <p:cNvPr id="24" name="Obdélník 23"/>
              <p:cNvSpPr/>
              <p:nvPr/>
            </p:nvSpPr>
            <p:spPr>
              <a:xfrm>
                <a:off x="2051468" y="1124744"/>
                <a:ext cx="1679764" cy="1659708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2062" name="Picture 14"/>
              <p:cNvPicPr>
                <a:picLocks noChangeAspect="1" noChangeArrowheads="1"/>
              </p:cNvPicPr>
              <p:nvPr/>
            </p:nvPicPr>
            <p:blipFill>
              <a:blip r:embed="rId8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120164" y="1178731"/>
                <a:ext cx="1546983" cy="154436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pic>
          <p:nvPicPr>
            <p:cNvPr id="2064" name="Picture 16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2833" y="2920672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3787628" y="1095486"/>
            <a:ext cx="1645328" cy="2269686"/>
            <a:chOff x="3787628" y="1095486"/>
            <a:chExt cx="1645328" cy="2269686"/>
          </a:xfrm>
        </p:grpSpPr>
        <p:sp>
          <p:nvSpPr>
            <p:cNvPr id="26" name="Obdélník 25"/>
            <p:cNvSpPr/>
            <p:nvPr/>
          </p:nvSpPr>
          <p:spPr>
            <a:xfrm>
              <a:off x="3787628" y="1095486"/>
              <a:ext cx="1645328" cy="1667544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63" name="Picture 15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2281" y="2920672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65" name="Picture 17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77452" y="1238867"/>
              <a:ext cx="1470845" cy="147084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2076" name="Skupina 2075"/>
          <p:cNvGrpSpPr/>
          <p:nvPr/>
        </p:nvGrpSpPr>
        <p:grpSpPr>
          <a:xfrm>
            <a:off x="1846328" y="6165304"/>
            <a:ext cx="1590675" cy="457198"/>
            <a:chOff x="1846328" y="6165304"/>
            <a:chExt cx="1590675" cy="457198"/>
          </a:xfrm>
        </p:grpSpPr>
        <p:pic>
          <p:nvPicPr>
            <p:cNvPr id="2070" name="Picture 22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46328" y="6165304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48" name="TextovéPole 2047"/>
            <p:cNvSpPr txBox="1"/>
            <p:nvPr/>
          </p:nvSpPr>
          <p:spPr>
            <a:xfrm>
              <a:off x="2254283" y="6222392"/>
              <a:ext cx="77476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SYSEL</a:t>
              </a:r>
              <a:endParaRPr lang="cs-CZ" sz="2000" dirty="0"/>
            </a:p>
          </p:txBody>
        </p:sp>
      </p:grpSp>
      <p:grpSp>
        <p:nvGrpSpPr>
          <p:cNvPr id="2078" name="Skupina 2077"/>
          <p:cNvGrpSpPr/>
          <p:nvPr/>
        </p:nvGrpSpPr>
        <p:grpSpPr>
          <a:xfrm>
            <a:off x="5547411" y="6165304"/>
            <a:ext cx="1590675" cy="457198"/>
            <a:chOff x="5547411" y="6165304"/>
            <a:chExt cx="1590675" cy="457198"/>
          </a:xfrm>
        </p:grpSpPr>
        <p:pic>
          <p:nvPicPr>
            <p:cNvPr id="2069" name="Picture 21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47411" y="6165304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49" name="TextovéPole 2048"/>
            <p:cNvSpPr txBox="1"/>
            <p:nvPr/>
          </p:nvSpPr>
          <p:spPr>
            <a:xfrm>
              <a:off x="5824919" y="6222392"/>
              <a:ext cx="115871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NETOPÝR</a:t>
              </a:r>
              <a:endParaRPr lang="cs-CZ" sz="2000" dirty="0"/>
            </a:p>
          </p:txBody>
        </p:sp>
      </p:grpSp>
      <p:grpSp>
        <p:nvGrpSpPr>
          <p:cNvPr id="2079" name="Skupina 2078"/>
          <p:cNvGrpSpPr/>
          <p:nvPr/>
        </p:nvGrpSpPr>
        <p:grpSpPr>
          <a:xfrm>
            <a:off x="7338872" y="6165304"/>
            <a:ext cx="1590675" cy="444500"/>
            <a:chOff x="7338872" y="6165304"/>
            <a:chExt cx="1590675" cy="444500"/>
          </a:xfrm>
        </p:grpSpPr>
        <p:pic>
          <p:nvPicPr>
            <p:cNvPr id="2068" name="Picture 20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8872" y="6165304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72" name="TextovéPole 2071"/>
            <p:cNvSpPr txBox="1"/>
            <p:nvPr/>
          </p:nvSpPr>
          <p:spPr>
            <a:xfrm>
              <a:off x="7578512" y="6209694"/>
              <a:ext cx="11113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MEDVĚD</a:t>
              </a:r>
              <a:endParaRPr lang="cs-CZ" sz="2000" dirty="0"/>
            </a:p>
          </p:txBody>
        </p:sp>
      </p:grpSp>
      <p:grpSp>
        <p:nvGrpSpPr>
          <p:cNvPr id="2075" name="Skupina 2074"/>
          <p:cNvGrpSpPr/>
          <p:nvPr/>
        </p:nvGrpSpPr>
        <p:grpSpPr>
          <a:xfrm>
            <a:off x="95469" y="6165304"/>
            <a:ext cx="1590675" cy="444500"/>
            <a:chOff x="95469" y="6165304"/>
            <a:chExt cx="1590675" cy="444500"/>
          </a:xfrm>
        </p:grpSpPr>
        <p:pic>
          <p:nvPicPr>
            <p:cNvPr id="2066" name="Picture 18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5469" y="6165304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73" name="TextovéPole 2072"/>
            <p:cNvSpPr txBox="1"/>
            <p:nvPr/>
          </p:nvSpPr>
          <p:spPr>
            <a:xfrm>
              <a:off x="440403" y="6209694"/>
              <a:ext cx="103958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JEZEVEC</a:t>
              </a:r>
              <a:endParaRPr lang="cs-CZ" sz="2000" dirty="0"/>
            </a:p>
          </p:txBody>
        </p:sp>
      </p:grpSp>
      <p:grpSp>
        <p:nvGrpSpPr>
          <p:cNvPr id="2077" name="Skupina 2076"/>
          <p:cNvGrpSpPr/>
          <p:nvPr/>
        </p:nvGrpSpPr>
        <p:grpSpPr>
          <a:xfrm>
            <a:off x="3726629" y="6165304"/>
            <a:ext cx="1590675" cy="444500"/>
            <a:chOff x="3726629" y="6165304"/>
            <a:chExt cx="1590675" cy="444500"/>
          </a:xfrm>
        </p:grpSpPr>
        <p:pic>
          <p:nvPicPr>
            <p:cNvPr id="2071" name="Picture 23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26629" y="6165304"/>
              <a:ext cx="1590675" cy="444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074" name="TextovéPole 2073"/>
            <p:cNvSpPr txBox="1"/>
            <p:nvPr/>
          </p:nvSpPr>
          <p:spPr>
            <a:xfrm>
              <a:off x="4176848" y="6209694"/>
              <a:ext cx="76848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JEŽEK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224649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395536" y="1073307"/>
            <a:ext cx="8305675" cy="4030134"/>
            <a:chOff x="395536" y="695010"/>
            <a:chExt cx="8305675" cy="4030134"/>
          </a:xfrm>
        </p:grpSpPr>
        <p:grpSp>
          <p:nvGrpSpPr>
            <p:cNvPr id="4" name="Skupina 3"/>
            <p:cNvGrpSpPr/>
            <p:nvPr/>
          </p:nvGrpSpPr>
          <p:grpSpPr>
            <a:xfrm>
              <a:off x="395536" y="1196752"/>
              <a:ext cx="8305675" cy="3528392"/>
              <a:chOff x="395536" y="1196752"/>
              <a:chExt cx="8305675" cy="4133850"/>
            </a:xfrm>
          </p:grpSpPr>
          <p:sp>
            <p:nvSpPr>
              <p:cNvPr id="3" name="Zaoblený obdélník 2"/>
              <p:cNvSpPr/>
              <p:nvPr/>
            </p:nvSpPr>
            <p:spPr>
              <a:xfrm>
                <a:off x="395536" y="1196752"/>
                <a:ext cx="3888432" cy="4104456"/>
              </a:xfrm>
              <a:prstGeom prst="round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5122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788024" y="1196752"/>
                <a:ext cx="3913187" cy="41338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5" name="TextovéPole 4"/>
            <p:cNvSpPr txBox="1"/>
            <p:nvPr/>
          </p:nvSpPr>
          <p:spPr>
            <a:xfrm>
              <a:off x="1345633" y="695010"/>
              <a:ext cx="198823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PRAVÍ ZIMNÍ SPÁČI </a:t>
              </a:r>
              <a:endParaRPr lang="cs-CZ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619853" y="701988"/>
              <a:ext cx="22495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NEPRAVÍ ZIMNÍ SPÁČI 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345633" y="188639"/>
            <a:ext cx="6570838" cy="461665"/>
            <a:chOff x="1502605" y="188640"/>
            <a:chExt cx="6570838" cy="461665"/>
          </a:xfrm>
        </p:grpSpPr>
        <p:sp>
          <p:nvSpPr>
            <p:cNvPr id="10" name="Obdélník 9"/>
            <p:cNvSpPr/>
            <p:nvPr/>
          </p:nvSpPr>
          <p:spPr>
            <a:xfrm>
              <a:off x="1502605" y="188640"/>
              <a:ext cx="6453771" cy="461665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502605" y="188640"/>
              <a:ext cx="657083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VLOŽ OBRÁZKY ZVÍŘAT DO PŘÍSLUŠNÝCH RÁMEČKŮ</a:t>
              </a:r>
              <a:endParaRPr lang="cs-CZ" sz="2400" dirty="0"/>
            </a:p>
          </p:txBody>
        </p:sp>
      </p:grp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11770">
            <a:off x="7587170" y="5288735"/>
            <a:ext cx="1346448" cy="1346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753" y="5330001"/>
            <a:ext cx="1307303" cy="13073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245" y="5274425"/>
            <a:ext cx="1418456" cy="1418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2874" y="5351697"/>
            <a:ext cx="1263913" cy="126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289" y="5130598"/>
            <a:ext cx="1745496" cy="1745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56697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3568" y="1052736"/>
            <a:ext cx="7920880" cy="3096344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71600" y="218008"/>
            <a:ext cx="7326367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115616" y="218008"/>
            <a:ext cx="71823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VLOŽ DO RÁMEČKU VŠECHNY ZIMNÍ SPÁČE, KTERÉ ZNÁŠ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84" y="5548510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681674"/>
            <a:ext cx="936104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293" y="5548510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631501"/>
            <a:ext cx="986724" cy="986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9625" y="5485176"/>
            <a:ext cx="1224136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3927" y="5412418"/>
            <a:ext cx="1274440" cy="1274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024" y="4251818"/>
            <a:ext cx="1296692" cy="1296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2031" y="4425259"/>
            <a:ext cx="1017921" cy="1017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384" y="4312756"/>
            <a:ext cx="1130424" cy="1130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5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8983" y="4312756"/>
            <a:ext cx="1005419" cy="1005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52" y="4425259"/>
            <a:ext cx="1202432" cy="120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551" y="4250682"/>
            <a:ext cx="1049191" cy="1049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6595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01167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417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Zimní spánek zvířat VY_52_INOVACE_25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Kata-Repa</dc:creator>
  <cp:lastModifiedBy>uzivatel</cp:lastModifiedBy>
  <cp:revision>48</cp:revision>
  <dcterms:created xsi:type="dcterms:W3CDTF">2011-11-04T19:38:55Z</dcterms:created>
  <dcterms:modified xsi:type="dcterms:W3CDTF">2013-01-16T19:59:05Z</dcterms:modified>
</cp:coreProperties>
</file>