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3"/>
    <p:sldMasterId id="2147483660" r:id="rId4"/>
  </p:sldMasterIdLst>
  <p:sldIdLst>
    <p:sldId id="256" r:id="rId5"/>
    <p:sldId id="262" r:id="rId6"/>
    <p:sldId id="259" r:id="rId7"/>
    <p:sldId id="258" r:id="rId8"/>
    <p:sldId id="261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  <a:srgbClr val="FF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2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_rels/slideLayout24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2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79AA1-D54D-4DE4-8DC6-332544824FE1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5F61A-E417-4F60-AD6F-8E61A9B311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912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79AA1-D54D-4DE4-8DC6-332544824FE1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5F61A-E417-4F60-AD6F-8E61A9B311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24966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79AA1-D54D-4DE4-8DC6-332544824FE1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5F61A-E417-4F60-AD6F-8E61A9B311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74750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79AA1-D54D-4DE4-8DC6-332544824FE1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5F61A-E417-4F60-AD6F-8E61A9B311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01064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79AA1-D54D-4DE4-8DC6-332544824FE1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5F61A-E417-4F60-AD6F-8E61A9B311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29031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79AA1-D54D-4DE4-8DC6-332544824FE1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5F61A-E417-4F60-AD6F-8E61A9B311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69664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79AA1-D54D-4DE4-8DC6-332544824FE1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5F61A-E417-4F60-AD6F-8E61A9B311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58930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79AA1-D54D-4DE4-8DC6-332544824FE1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5F61A-E417-4F60-AD6F-8E61A9B311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500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79AA1-D54D-4DE4-8DC6-332544824FE1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5F61A-E417-4F60-AD6F-8E61A9B311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38321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79AA1-D54D-4DE4-8DC6-332544824FE1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5F61A-E417-4F60-AD6F-8E61A9B311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7282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79AA1-D54D-4DE4-8DC6-332544824FE1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5F61A-E417-4F60-AD6F-8E61A9B311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6497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111111111111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05062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111111111111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10998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111111111111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66433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111111111111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2659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111111111111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8180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111111111111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36476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111111111111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137577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111111111111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574089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111111111111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583335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111111111111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63678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111111111111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317553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34681414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36651569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D79AA1-D54D-4DE4-8DC6-332544824FE1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35F61A-E417-4F60-AD6F-8E61A9B311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9518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111111111111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14477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10" Type="http://schemas.openxmlformats.org/officeDocument/2006/relationships/image" Target="../media/image33.png"/><Relationship Id="rId4" Type="http://schemas.openxmlformats.org/officeDocument/2006/relationships/image" Target="../media/image27.png"/><Relationship Id="rId9" Type="http://schemas.openxmlformats.org/officeDocument/2006/relationships/image" Target="../media/image3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5900" dirty="0" smtClean="0">
                <a:solidFill>
                  <a:prstClr val="black"/>
                </a:solidFill>
              </a:rPr>
              <a:t>Zdravá svačina</a:t>
            </a:r>
            <a:r>
              <a:rPr lang="cs-CZ" sz="5900" dirty="0">
                <a:solidFill>
                  <a:prstClr val="black"/>
                </a:solidFill>
              </a:rPr>
              <a:t/>
            </a:r>
            <a:br>
              <a:rPr lang="cs-CZ" sz="5900" dirty="0">
                <a:solidFill>
                  <a:prstClr val="black"/>
                </a:solidFill>
              </a:rPr>
            </a:br>
            <a:r>
              <a:rPr lang="cs-CZ" sz="3500" dirty="0" smtClean="0">
                <a:solidFill>
                  <a:prstClr val="black"/>
                </a:solidFill>
              </a:rPr>
              <a:t>VY_52_INOVACE_27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Sada 2</a:t>
            </a:r>
          </a:p>
          <a:p>
            <a:pPr lvl="0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Člověk a jeho svět</a:t>
            </a:r>
          </a:p>
          <a:p>
            <a:pPr lvl="0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MŠ, ZŠ a </a:t>
            </a:r>
            <a:r>
              <a:rPr lang="cs-CZ" dirty="0" err="1">
                <a:solidFill>
                  <a:prstClr val="black">
                    <a:tint val="75000"/>
                  </a:prstClr>
                </a:solidFill>
              </a:rPr>
              <a:t>PrŠ</a:t>
            </a:r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 Trhové Sviny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2391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zápatí 3"/>
          <p:cNvSpPr>
            <a:spLocks noGrp="1"/>
          </p:cNvSpPr>
          <p:nvPr/>
        </p:nvSpPr>
        <p:spPr>
          <a:xfrm>
            <a:off x="3123406" y="6165303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Inovace a zkvalitnění výuky v oblasti přírodních věd, V/2  Sada 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3006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2914501"/>
              </p:ext>
            </p:extLst>
          </p:nvPr>
        </p:nvGraphicFramePr>
        <p:xfrm>
          <a:off x="251520" y="692696"/>
          <a:ext cx="8641103" cy="520241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15805"/>
                <a:gridCol w="6525298"/>
              </a:tblGrid>
              <a:tr h="2097101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Anotace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</a:rPr>
                        <a:t>Žáci si prostřednictvím tohoto učebního materiálu procvičí slovní zásobu a znalosti z tematické oblasti zdravá strava. Na prvním snímku je jejich úkolem pojmenovat zobrazené potraviny a pochutiny, na snímku druhém z nich mají vybrat a vložit do rámečku ty, které prospívají našemu zdraví a jsou tedy vhodné například ke svačině. Pro tuto aktivitu je nutné vypnout prezentaci a vrátit se do pracovního prostředí. Na třetím snímku se mají žáci rozhodnout pro jeden ze tří balíčků, který by si vzali ke svačině a svůj výběr mají zdůvodnit. Součástí tohoto učebního materiálu je příloha, která obsahuje seznam ingrediencí a postup, podle něhož si mají žáci sami zkusit připravit zdravou svačinu (jogurt s ovesnými vločkami, banánem a medem). Každý žák obdrží jednu vytištěnou přílohu, se kterou bude s pomocí učitele dále pracovat.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70798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Autor</a:t>
                      </a:r>
                      <a:r>
                        <a:rPr lang="cs-CZ" sz="1300" baseline="0" dirty="0" smtClean="0"/>
                        <a:t> </a:t>
                      </a:r>
                    </a:p>
                    <a:p>
                      <a:r>
                        <a:rPr lang="cs-CZ" sz="1300" baseline="0" dirty="0" smtClean="0"/>
                        <a:t>Období vytvoření materiálu</a:t>
                      </a:r>
                      <a:endParaRPr lang="cs-CZ" sz="1300" dirty="0" smtClean="0"/>
                    </a:p>
                    <a:p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Mgr.</a:t>
                      </a:r>
                      <a:r>
                        <a:rPr lang="cs-CZ" sz="1300" baseline="0" dirty="0" smtClean="0"/>
                        <a:t> E. </a:t>
                      </a:r>
                      <a:r>
                        <a:rPr lang="cs-CZ" sz="1300" baseline="0" dirty="0" err="1" smtClean="0"/>
                        <a:t>Libánská</a:t>
                      </a:r>
                      <a:endParaRPr lang="cs-CZ" sz="1300" baseline="0" dirty="0" smtClean="0"/>
                    </a:p>
                    <a:p>
                      <a:r>
                        <a:rPr lang="cs-CZ" sz="1300" baseline="0" dirty="0" smtClean="0"/>
                        <a:t>Září 2011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72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Speciální</a:t>
                      </a:r>
                      <a:r>
                        <a:rPr lang="cs-CZ" sz="1300" baseline="0" dirty="0" smtClean="0"/>
                        <a:t> vzdělávací potřeby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smtClean="0"/>
                        <a:t>Mentální retardace,</a:t>
                      </a:r>
                      <a:r>
                        <a:rPr lang="cs-CZ" sz="1300" baseline="0" smtClean="0"/>
                        <a:t> </a:t>
                      </a:r>
                      <a:r>
                        <a:rPr lang="cs-CZ" sz="1300" baseline="0" dirty="0" smtClean="0"/>
                        <a:t>Poruchy </a:t>
                      </a:r>
                      <a:r>
                        <a:rPr lang="cs-CZ" sz="1300" baseline="0" smtClean="0"/>
                        <a:t>autistického spektra,  </a:t>
                      </a:r>
                      <a:r>
                        <a:rPr lang="cs-CZ" sz="1300" baseline="0" dirty="0" smtClean="0"/>
                        <a:t>ADHD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44893">
                <a:tc>
                  <a:txBody>
                    <a:bodyPr/>
                    <a:lstStyle/>
                    <a:p>
                      <a:r>
                        <a:rPr lang="cs-CZ" sz="1300" baseline="0" smtClean="0"/>
                        <a:t>Vzdělávací </a:t>
                      </a:r>
                      <a:r>
                        <a:rPr lang="cs-CZ" sz="1300" baseline="0" dirty="0" smtClean="0"/>
                        <a:t>obor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Člověk a jeho </a:t>
                      </a:r>
                      <a:r>
                        <a:rPr lang="cs-CZ" sz="1300" dirty="0" smtClean="0"/>
                        <a:t>svět</a:t>
                      </a:r>
                      <a:endParaRPr lang="cs-CZ" sz="1300" dirty="0" smtClean="0"/>
                    </a:p>
                  </a:txBody>
                  <a:tcPr marL="82296" marR="82296" marT="41148" marB="41148"/>
                </a:tc>
              </a:tr>
              <a:tr h="326304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Druh</a:t>
                      </a:r>
                      <a:r>
                        <a:rPr lang="cs-CZ" sz="1300" baseline="0" dirty="0" smtClean="0"/>
                        <a:t> učebního materiálu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Interaktivní</a:t>
                      </a:r>
                      <a:r>
                        <a:rPr lang="cs-CZ" sz="1300" baseline="0" dirty="0" smtClean="0"/>
                        <a:t> DUM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2626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Inovace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Díky novému</a:t>
                      </a:r>
                      <a:r>
                        <a:rPr lang="cs-CZ" sz="1300" baseline="0" dirty="0" smtClean="0"/>
                        <a:t> softwaru je možné využívat rozšířených funkcí prezentace .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25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Cílová</a:t>
                      </a:r>
                      <a:r>
                        <a:rPr lang="cs-CZ" sz="1300" baseline="0" dirty="0" smtClean="0"/>
                        <a:t>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Žák</a:t>
                      </a:r>
                      <a:r>
                        <a:rPr lang="cs-CZ" sz="1300" baseline="0" dirty="0" smtClean="0"/>
                        <a:t> – se středně  těžkým mentálním postižením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0749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Stupeň a typ vzdělávání</a:t>
                      </a:r>
                      <a:r>
                        <a:rPr lang="cs-CZ" sz="1300" baseline="0" dirty="0" smtClean="0"/>
                        <a:t>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Základní škola speciální – 1. stupeň,</a:t>
                      </a:r>
                      <a:r>
                        <a:rPr lang="cs-CZ" sz="1300" baseline="0" dirty="0" smtClean="0"/>
                        <a:t> 1. období, 2. období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33063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Typická</a:t>
                      </a:r>
                      <a:r>
                        <a:rPr lang="cs-CZ" sz="1300" baseline="0" dirty="0" smtClean="0"/>
                        <a:t> věková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1.</a:t>
                      </a:r>
                      <a:r>
                        <a:rPr lang="cs-CZ" sz="1300" baseline="0" dirty="0" smtClean="0"/>
                        <a:t> – 6. ročník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44885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62" y="3983050"/>
            <a:ext cx="1630550" cy="2554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152889"/>
            <a:ext cx="2296460" cy="20724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4146" y="4211678"/>
            <a:ext cx="2428092" cy="20976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1471" y="4350833"/>
            <a:ext cx="2193776" cy="2336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8029" y="15381"/>
            <a:ext cx="2117370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0671" y="2243076"/>
            <a:ext cx="1949152" cy="21214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2732" y="1654754"/>
            <a:ext cx="2130375" cy="25569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92" y="1154703"/>
            <a:ext cx="1652020" cy="2230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0150" y="15381"/>
            <a:ext cx="1584176" cy="22786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28333" y="260648"/>
            <a:ext cx="3502758" cy="369332"/>
          </a:xfrm>
          <a:prstGeom prst="rect">
            <a:avLst/>
          </a:prstGeom>
          <a:solidFill>
            <a:srgbClr val="FFFF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POJMENUJ, CO VIDÍŠ NA OBRÁZCÍCH</a:t>
            </a:r>
            <a:endParaRPr lang="cs-CZ" sz="1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8823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338311" y="716070"/>
            <a:ext cx="6467375" cy="3334367"/>
          </a:xfrm>
          <a:prstGeom prst="roundRect">
            <a:avLst/>
          </a:prstGeom>
          <a:solidFill>
            <a:srgbClr val="FFFF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0441" y="149342"/>
            <a:ext cx="6183427" cy="369332"/>
          </a:xfrm>
          <a:prstGeom prst="rect">
            <a:avLst/>
          </a:prstGeom>
          <a:solidFill>
            <a:srgbClr val="FFFF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3380" y="149342"/>
            <a:ext cx="62304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VLOŽ DO RÁMEČKU POTRAVINY, KTERÉ JSOU ZDRAVÍ PROSPĚŠNÉ</a:t>
            </a:r>
            <a:endParaRPr lang="cs-CZ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9224" y="5282970"/>
            <a:ext cx="1310130" cy="1427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41" y="5192462"/>
            <a:ext cx="1097449" cy="1484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5987" y="3776646"/>
            <a:ext cx="1004886" cy="15716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1418" y="4265702"/>
            <a:ext cx="1015871" cy="14639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327273" y="5313530"/>
            <a:ext cx="1296144" cy="1431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9701" y="5434257"/>
            <a:ext cx="1610866" cy="13879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0213" y="5348269"/>
            <a:ext cx="1381639" cy="1361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0826" y="4169930"/>
            <a:ext cx="1222051" cy="129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7920" y="4997663"/>
            <a:ext cx="1422293" cy="1712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8849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/>
          <p:cNvGrpSpPr/>
          <p:nvPr/>
        </p:nvGrpSpPr>
        <p:grpSpPr>
          <a:xfrm>
            <a:off x="183933" y="219998"/>
            <a:ext cx="6117252" cy="369332"/>
            <a:chOff x="183933" y="219998"/>
            <a:chExt cx="6117252" cy="369332"/>
          </a:xfrm>
        </p:grpSpPr>
        <p:sp>
          <p:nvSpPr>
            <p:cNvPr id="19" name="Obdélník 18"/>
            <p:cNvSpPr/>
            <p:nvPr/>
          </p:nvSpPr>
          <p:spPr>
            <a:xfrm>
              <a:off x="183933" y="219998"/>
              <a:ext cx="6044251" cy="369332"/>
            </a:xfrm>
            <a:prstGeom prst="rect">
              <a:avLst/>
            </a:prstGeom>
            <a:solidFill>
              <a:srgbClr val="FFFF99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183933" y="219998"/>
              <a:ext cx="61172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KTERÝ BALÍČEK SE SVAČINOU BY SIS VZAL(A) DO ŠKOLY A PROČ?</a:t>
              </a:r>
              <a:endParaRPr lang="cs-CZ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179511" y="1990413"/>
            <a:ext cx="2664296" cy="4608512"/>
            <a:chOff x="179511" y="1990413"/>
            <a:chExt cx="2664296" cy="4608512"/>
          </a:xfrm>
        </p:grpSpPr>
        <p:grpSp>
          <p:nvGrpSpPr>
            <p:cNvPr id="11" name="Skupina 10"/>
            <p:cNvGrpSpPr/>
            <p:nvPr/>
          </p:nvGrpSpPr>
          <p:grpSpPr>
            <a:xfrm>
              <a:off x="179511" y="1990413"/>
              <a:ext cx="2664296" cy="4608512"/>
              <a:chOff x="683568" y="1628800"/>
              <a:chExt cx="2808312" cy="4680520"/>
            </a:xfrm>
            <a:solidFill>
              <a:schemeClr val="bg1"/>
            </a:solidFill>
          </p:grpSpPr>
          <p:sp>
            <p:nvSpPr>
              <p:cNvPr id="8" name="Zaoblený obdélník 7"/>
              <p:cNvSpPr/>
              <p:nvPr/>
            </p:nvSpPr>
            <p:spPr>
              <a:xfrm>
                <a:off x="683568" y="2708920"/>
                <a:ext cx="2808312" cy="3600400"/>
              </a:xfrm>
              <a:prstGeom prst="round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Vývojový diagram: sloučení 8"/>
              <p:cNvSpPr/>
              <p:nvPr/>
            </p:nvSpPr>
            <p:spPr>
              <a:xfrm>
                <a:off x="1301487" y="1628800"/>
                <a:ext cx="1572473" cy="1080120"/>
              </a:xfrm>
              <a:prstGeom prst="flowChartMerg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600" dirty="0" smtClean="0">
                    <a:solidFill>
                      <a:schemeClr val="tx1"/>
                    </a:solidFill>
                  </a:rPr>
                  <a:t>1</a:t>
                </a:r>
                <a:endParaRPr lang="cs-CZ" sz="3600" dirty="0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69442" y="3573016"/>
              <a:ext cx="1587452" cy="15874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9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8376" y="3381299"/>
              <a:ext cx="1202432" cy="12024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1" name="Picture 7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536" y="4818416"/>
              <a:ext cx="1547812" cy="15478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2" name="Skupina 21"/>
          <p:cNvGrpSpPr/>
          <p:nvPr/>
        </p:nvGrpSpPr>
        <p:grpSpPr>
          <a:xfrm>
            <a:off x="3222306" y="1958024"/>
            <a:ext cx="2689225" cy="4633913"/>
            <a:chOff x="3222306" y="1958024"/>
            <a:chExt cx="2689225" cy="4633913"/>
          </a:xfrm>
        </p:grpSpPr>
        <p:pic>
          <p:nvPicPr>
            <p:cNvPr id="13" name="Picture 2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22306" y="1958024"/>
              <a:ext cx="2689225" cy="46339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4357566" y="1986405"/>
              <a:ext cx="41870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2</a:t>
              </a:r>
              <a:endParaRPr lang="cs-CZ" sz="3600" dirty="0"/>
            </a:p>
          </p:txBody>
        </p:sp>
        <p:pic>
          <p:nvPicPr>
            <p:cNvPr id="1034" name="Picture 10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84107" y="4558092"/>
              <a:ext cx="1762892" cy="17699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5" name="Picture 11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7566" y="3417695"/>
              <a:ext cx="1210866" cy="119269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6" name="Picture 12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57599" y="4521662"/>
              <a:ext cx="866699" cy="86669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3" name="Skupina 22"/>
          <p:cNvGrpSpPr/>
          <p:nvPr/>
        </p:nvGrpSpPr>
        <p:grpSpPr>
          <a:xfrm>
            <a:off x="6300191" y="1958023"/>
            <a:ext cx="2689225" cy="4633913"/>
            <a:chOff x="6300191" y="1958023"/>
            <a:chExt cx="2689225" cy="4633913"/>
          </a:xfrm>
        </p:grpSpPr>
        <p:pic>
          <p:nvPicPr>
            <p:cNvPr id="14" name="Picture 2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0191" y="1958023"/>
              <a:ext cx="2689225" cy="46339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7435451" y="1986406"/>
              <a:ext cx="41870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3</a:t>
              </a:r>
              <a:endParaRPr lang="cs-CZ" sz="3600" dirty="0"/>
            </a:p>
          </p:txBody>
        </p:sp>
        <p:pic>
          <p:nvPicPr>
            <p:cNvPr id="1030" name="Picture 6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02214" y="3204950"/>
              <a:ext cx="1346448" cy="13464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2" name="Picture 8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50259" y="4130412"/>
              <a:ext cx="1374317" cy="137431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3" name="Picture 9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75998" y="4961742"/>
              <a:ext cx="1398879" cy="14044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823763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Microsoft Office 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5682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MultipleChoice</Type>
  <ChoicesCount>4</ChoicesCount>
  <Orientation>Left</Orientation>
</Layout>
</file>

<file path=customXml/itemProps1.xml><?xml version="1.0" encoding="utf-8"?>
<ds:datastoreItem xmlns:ds="http://schemas.openxmlformats.org/officeDocument/2006/customXml" ds:itemID="{BE7788D9-2D47-4151-BA90-A8A01B4B8BC9}">
  <ds:schemaRefs/>
</ds:datastoreItem>
</file>

<file path=customXml/itemProps2.xml><?xml version="1.0" encoding="utf-8"?>
<ds:datastoreItem xmlns:ds="http://schemas.openxmlformats.org/officeDocument/2006/customXml" ds:itemID="{CF204926-D932-4DB8-A042-CD8F724E22A9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38647</TotalTime>
  <Words>290</Words>
  <Application>Microsoft Office PowerPoint</Application>
  <PresentationFormat>Předvádění na obrazovce (4:3)</PresentationFormat>
  <Paragraphs>33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1_Motiv systému Office</vt:lpstr>
      <vt:lpstr>Zdravá svačina VY_52_INOVACE_27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Kata-Repa</dc:creator>
  <cp:lastModifiedBy>uzivatel</cp:lastModifiedBy>
  <cp:revision>42</cp:revision>
  <dcterms:created xsi:type="dcterms:W3CDTF">2011-09-24T16:26:34Z</dcterms:created>
  <dcterms:modified xsi:type="dcterms:W3CDTF">2013-01-16T19:59:42Z</dcterms:modified>
</cp:coreProperties>
</file>