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 id="2147483660" r:id="rId4"/>
  </p:sldMasterIdLst>
  <p:sldIdLst>
    <p:sldId id="256" r:id="rId5"/>
    <p:sldId id="261" r:id="rId6"/>
    <p:sldId id="259" r:id="rId7"/>
    <p:sldId id="262" r:id="rId8"/>
    <p:sldId id="263" r:id="rId9"/>
    <p:sldId id="270" r:id="rId10"/>
    <p:sldId id="264" r:id="rId11"/>
    <p:sldId id="269" r:id="rId12"/>
    <p:sldId id="265" r:id="rId13"/>
    <p:sldId id="266" r:id="rId14"/>
    <p:sldId id="267" r:id="rId15"/>
    <p:sldId id="271" r:id="rId16"/>
    <p:sldId id="268" r:id="rId17"/>
    <p:sldId id="258" r:id="rId18"/>
    <p:sldId id="260"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a:srgbClr val="8B72AA"/>
    <a:srgbClr val="9953FF"/>
    <a:srgbClr val="006600"/>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1.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2.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1.xml"/><Relationship Id="rId1" Type="http://schemas.openxmlformats.org/officeDocument/2006/relationships/customXml" Target="../../customXml/item1.xml"/><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image" Target="../media/image4.png"/><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image" Target="../media/image3.png"/><Relationship Id="rId2" Type="http://schemas.openxmlformats.org/officeDocument/2006/relationships/tags" Target="../tags/tag2.xml"/><Relationship Id="rId1" Type="http://schemas.openxmlformats.org/officeDocument/2006/relationships/customXml" Target="../../customXml/item2.xml"/><Relationship Id="rId6" Type="http://schemas.openxmlformats.org/officeDocument/2006/relationships/tags" Target="../tags/tag6.xml"/><Relationship Id="rId11" Type="http://schemas.openxmlformats.org/officeDocument/2006/relationships/image" Target="../media/image2.png"/><Relationship Id="rId5" Type="http://schemas.openxmlformats.org/officeDocument/2006/relationships/tags" Target="../tags/tag5.xml"/><Relationship Id="rId10" Type="http://schemas.openxmlformats.org/officeDocument/2006/relationships/slideMaster" Target="../slideMasters/slideMaster2.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2260347-07ED-436F-8F4E-56B4DE03A03B}"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174613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260347-07ED-436F-8F4E-56B4DE03A03B}"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311175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2260347-07ED-436F-8F4E-56B4DE03A03B}"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838773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2260347-07ED-436F-8F4E-56B4DE03A03B}"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3588737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2260347-07ED-436F-8F4E-56B4DE03A03B}" type="datetimeFigureOut">
              <a:rPr lang="cs-CZ" smtClean="0"/>
              <a:t>16.1.2013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4216374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2260347-07ED-436F-8F4E-56B4DE03A03B}" type="datetimeFigureOut">
              <a:rPr lang="cs-CZ" smtClean="0"/>
              <a:t>16.1.2013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3535082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2260347-07ED-436F-8F4E-56B4DE03A03B}" type="datetimeFigureOut">
              <a:rPr lang="cs-CZ" smtClean="0"/>
              <a:t>16.1.2013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2383751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260347-07ED-436F-8F4E-56B4DE03A03B}"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1742587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260347-07ED-436F-8F4E-56B4DE03A03B}"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1936669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260347-07ED-436F-8F4E-56B4DE03A03B}"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634260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260347-07ED-436F-8F4E-56B4DE03A03B}"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3C4D5-9DB9-48BD-A0C5-1C998C9AD72B}" type="slidenum">
              <a:rPr lang="cs-CZ" smtClean="0"/>
              <a:t>‹#›</a:t>
            </a:fld>
            <a:endParaRPr lang="cs-CZ"/>
          </a:p>
        </p:txBody>
      </p:sp>
    </p:spTree>
    <p:extLst>
      <p:ext uri="{BB962C8B-B14F-4D97-AF65-F5344CB8AC3E}">
        <p14:creationId xmlns:p14="http://schemas.microsoft.com/office/powerpoint/2010/main" val="3479576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BD53D9D-4CB7-474A-8784-E61282B06748}"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991528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EA9B51A-C71B-4054-9841-6802A6149D08}"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38240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FAC5E24-9F0F-4DE5-978A-1CBF6887C6D0}"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777801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5A92FE7-5429-42B0-9761-518D90161885}" type="datetime1">
              <a:rPr lang="cs-CZ" smtClean="0">
                <a:solidFill>
                  <a:prstClr val="black">
                    <a:tint val="75000"/>
                  </a:prstClr>
                </a:solidFill>
              </a:rPr>
              <a:pPr/>
              <a:t>16.1.2013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8772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37F1B7E-3411-48D1-B769-62187511EF2B}" type="datetime1">
              <a:rPr lang="cs-CZ" smtClean="0">
                <a:solidFill>
                  <a:prstClr val="black">
                    <a:tint val="75000"/>
                  </a:prstClr>
                </a:solidFill>
              </a:rPr>
              <a:pPr/>
              <a:t>16.1.2013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7226622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2C66C48-B1D1-4BB6-A3DE-EEC3675448EE}" type="datetime1">
              <a:rPr lang="cs-CZ" smtClean="0">
                <a:solidFill>
                  <a:prstClr val="black">
                    <a:tint val="75000"/>
                  </a:prstClr>
                </a:solidFill>
              </a:rPr>
              <a:pPr/>
              <a:t>16.1.2013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790247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F4ACF68-01BB-4579-84F3-FBE4D30E9F4B}" type="datetime1">
              <a:rPr lang="cs-CZ" smtClean="0">
                <a:solidFill>
                  <a:prstClr val="black">
                    <a:tint val="75000"/>
                  </a:prstClr>
                </a:solidFill>
              </a:rPr>
              <a:pPr/>
              <a:t>16.1.2013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284609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C2A5C8F-8168-4B76-B08B-456005E8E4C8}" type="datetime1">
              <a:rPr lang="cs-CZ" smtClean="0">
                <a:solidFill>
                  <a:prstClr val="black">
                    <a:tint val="75000"/>
                  </a:prstClr>
                </a:solidFill>
              </a:rPr>
              <a:pPr/>
              <a:t>16.1.2013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45098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956764D-B72B-468A-B04B-F520914090DF}" type="datetime1">
              <a:rPr lang="cs-CZ" smtClean="0">
                <a:solidFill>
                  <a:prstClr val="black">
                    <a:tint val="75000"/>
                  </a:prstClr>
                </a:solidFill>
              </a:rPr>
              <a:pPr/>
              <a:t>16.1.2013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422799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6AFEC90-0003-48A4-A32E-2C751180C4D3}"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261803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70DD9E-518A-4E71-AA82-213242F3575C}"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24808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Mouse Mischief 1 - Drawing">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Wingdings 2" pitchFamily="18" charset="2"/>
              <a:buNone/>
              <a:defRPr/>
            </a:lvl1pPr>
            <a:lvl2pPr marL="457200" indent="0" algn="ctr" defTabSz="914400" rtl="0" eaLnBrk="1" latinLnBrk="0" hangingPunct="1">
              <a:spcBef>
                <a:spcPct val="20000"/>
              </a:spcBef>
              <a:buFont typeface="Wingdings 2" pitchFamily="18" charset="2"/>
              <a:buNone/>
              <a:defRPr/>
            </a:lvl2pPr>
            <a:lvl3pPr marL="914400" indent="0" algn="ctr" defTabSz="914400" rtl="0" eaLnBrk="1" latinLnBrk="0" hangingPunct="1">
              <a:spcBef>
                <a:spcPct val="20000"/>
              </a:spcBef>
              <a:buFont typeface="Wingdings 2" pitchFamily="18" charset="2"/>
              <a:buNone/>
              <a:defRPr/>
            </a:lvl3pPr>
            <a:lvl4pPr marL="1371600" indent="0" algn="ctr" defTabSz="914400" rtl="0" eaLnBrk="1" latinLnBrk="0" hangingPunct="1">
              <a:spcBef>
                <a:spcPct val="20000"/>
              </a:spcBef>
              <a:buFont typeface="Wingdings 2" pitchFamily="18" charset="2"/>
              <a:buNone/>
              <a:defRPr/>
            </a:lvl4pPr>
            <a:lvl5pPr marL="1828800" indent="0" algn="ctr" defTabSz="914400" rtl="0" eaLnBrk="1" latinLnBrk="0" hangingPunct="1">
              <a:spcBef>
                <a:spcPct val="20000"/>
              </a:spcBef>
              <a:buFont typeface="Wingdings 2" pitchFamily="18" charset="2"/>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pic>
        <p:nvPicPr>
          <p:cNvPr id="7" name="Obrázek 6"/>
          <p:cNvPicPr>
            <a:picLocks/>
          </p:cNvPicPr>
          <p:nvPr userDrawn="1">
            <p:custDataLst>
              <p:tags r:id="rId2"/>
            </p:custDataLst>
          </p:nvPr>
        </p:nvPicPr>
        <p:blipFill>
          <a:blip r:embed="rId4" cstate="print">
            <a:extLst>
              <a:ext uri="{28A0092B-C50C-407E-A947-70E740481C1C}">
                <a14:useLocalDpi xmlns:a14="http://schemas.microsoft.com/office/drawing/2010/main" val="0"/>
              </a:ext>
            </a:extLst>
          </a:blip>
          <a:stretch>
            <a:fillRect/>
          </a:stretch>
        </p:blipFill>
        <p:spPr>
          <a:xfrm>
            <a:off x="155448" y="1523390"/>
            <a:ext cx="804672" cy="5065410"/>
          </a:xfrm>
          <a:prstGeom prst="rect">
            <a:avLst/>
          </a:prstGeom>
        </p:spPr>
      </p:pic>
    </p:spTree>
    <p:custDataLst>
      <p:custData r:id="rId1"/>
    </p:custDataLst>
    <p:extLst>
      <p:ext uri="{BB962C8B-B14F-4D97-AF65-F5344CB8AC3E}">
        <p14:creationId xmlns:p14="http://schemas.microsoft.com/office/powerpoint/2010/main" val="23491701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ouse Mischief 1 - 4 Choices Left">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Wingdings 2" pitchFamily="18" charset="2"/>
              <a:buNone/>
              <a:defRPr/>
            </a:lvl1pPr>
            <a:lvl2pPr marL="457200" indent="0" algn="ctr" defTabSz="914400" rtl="0" eaLnBrk="1" latinLnBrk="0" hangingPunct="1">
              <a:spcBef>
                <a:spcPct val="20000"/>
              </a:spcBef>
              <a:buFont typeface="Wingdings 2" pitchFamily="18" charset="2"/>
              <a:buNone/>
              <a:defRPr/>
            </a:lvl2pPr>
            <a:lvl3pPr marL="914400" indent="0" algn="ctr" defTabSz="914400" rtl="0" eaLnBrk="1" latinLnBrk="0" hangingPunct="1">
              <a:spcBef>
                <a:spcPct val="20000"/>
              </a:spcBef>
              <a:buFont typeface="Wingdings 2" pitchFamily="18" charset="2"/>
              <a:buNone/>
              <a:defRPr/>
            </a:lvl3pPr>
            <a:lvl4pPr marL="1371600" indent="0" algn="ctr" defTabSz="914400" rtl="0" eaLnBrk="1" latinLnBrk="0" hangingPunct="1">
              <a:spcBef>
                <a:spcPct val="20000"/>
              </a:spcBef>
              <a:buFont typeface="Wingdings 2" pitchFamily="18" charset="2"/>
              <a:buNone/>
              <a:defRPr/>
            </a:lvl4pPr>
            <a:lvl5pPr marL="1828800" indent="0" algn="ctr" defTabSz="914400" rtl="0" eaLnBrk="1" latinLnBrk="0" hangingPunct="1">
              <a:spcBef>
                <a:spcPct val="20000"/>
              </a:spcBef>
              <a:buFont typeface="Wingdings 2" pitchFamily="18" charset="2"/>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obsah 6"/>
          <p:cNvSpPr>
            <a:spLocks noGrp="1"/>
          </p:cNvSpPr>
          <p:nvPr>
            <p:ph sz="quarter" idx="11"/>
            <p:custDataLst>
              <p:tags r:id="rId2"/>
            </p:custDataLst>
          </p:nvPr>
        </p:nvSpPr>
        <p:spPr>
          <a:xfrm>
            <a:off x="1371600" y="1069848"/>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sp>
        <p:nvSpPr>
          <p:cNvPr id="8" name="Zástupný symbol pro obsah 7"/>
          <p:cNvSpPr>
            <a:spLocks noGrp="1"/>
          </p:cNvSpPr>
          <p:nvPr>
            <p:ph sz="quarter" idx="12"/>
            <p:custDataLst>
              <p:tags r:id="rId3"/>
            </p:custDataLst>
          </p:nvPr>
        </p:nvSpPr>
        <p:spPr>
          <a:xfrm>
            <a:off x="1371600" y="2402357"/>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sp>
        <p:nvSpPr>
          <p:cNvPr id="9" name="Zástupný symbol pro obsah 8"/>
          <p:cNvSpPr>
            <a:spLocks noGrp="1"/>
          </p:cNvSpPr>
          <p:nvPr>
            <p:ph sz="quarter" idx="13"/>
            <p:custDataLst>
              <p:tags r:id="rId4"/>
            </p:custDataLst>
          </p:nvPr>
        </p:nvSpPr>
        <p:spPr>
          <a:xfrm>
            <a:off x="1371600" y="3734867"/>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sp>
        <p:nvSpPr>
          <p:cNvPr id="10" name="Zástupný symbol pro obsah 9"/>
          <p:cNvSpPr>
            <a:spLocks noGrp="1"/>
          </p:cNvSpPr>
          <p:nvPr>
            <p:ph sz="quarter" idx="14"/>
            <p:custDataLst>
              <p:tags r:id="rId5"/>
            </p:custDataLst>
          </p:nvPr>
        </p:nvSpPr>
        <p:spPr>
          <a:xfrm>
            <a:off x="1371600" y="5067376"/>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pic>
        <p:nvPicPr>
          <p:cNvPr id="11" name="Obrázek 10"/>
          <p:cNvPicPr>
            <a:picLocks/>
          </p:cNvPicPr>
          <p:nvPr userDrawn="1">
            <p:custDataLst>
              <p:tags r:id="rId6"/>
            </p:custDataLst>
          </p:nvPr>
        </p:nvPicPr>
        <p:blipFill>
          <a:blip r:embed="rId11" cstate="print">
            <a:extLst>
              <a:ext uri="{28A0092B-C50C-407E-A947-70E740481C1C}">
                <a14:useLocalDpi xmlns:a14="http://schemas.microsoft.com/office/drawing/2010/main" val="0"/>
              </a:ext>
            </a:extLst>
          </a:blip>
          <a:stretch>
            <a:fillRect/>
          </a:stretch>
        </p:blipFill>
        <p:spPr>
          <a:xfrm>
            <a:off x="155448" y="1249185"/>
            <a:ext cx="857250" cy="857250"/>
          </a:xfrm>
          <a:prstGeom prst="rect">
            <a:avLst/>
          </a:prstGeom>
        </p:spPr>
      </p:pic>
      <p:pic>
        <p:nvPicPr>
          <p:cNvPr id="12" name="Obrázek 11"/>
          <p:cNvPicPr>
            <a:picLocks/>
          </p:cNvPicPr>
          <p:nvPr userDrawn="1">
            <p:custDataLst>
              <p:tags r:id="rId7"/>
            </p:custDataLst>
          </p:nvPr>
        </p:nvPicPr>
        <p:blipFill>
          <a:blip r:embed="rId12" cstate="print">
            <a:extLst>
              <a:ext uri="{28A0092B-C50C-407E-A947-70E740481C1C}">
                <a14:useLocalDpi xmlns:a14="http://schemas.microsoft.com/office/drawing/2010/main" val="0"/>
              </a:ext>
            </a:extLst>
          </a:blip>
          <a:stretch>
            <a:fillRect/>
          </a:stretch>
        </p:blipFill>
        <p:spPr>
          <a:xfrm>
            <a:off x="155448" y="2581694"/>
            <a:ext cx="857250" cy="857250"/>
          </a:xfrm>
          <a:prstGeom prst="rect">
            <a:avLst/>
          </a:prstGeom>
        </p:spPr>
      </p:pic>
      <p:pic>
        <p:nvPicPr>
          <p:cNvPr id="13" name="Obrázek 12"/>
          <p:cNvPicPr>
            <a:picLocks/>
          </p:cNvPicPr>
          <p:nvPr userDrawn="1">
            <p:custDataLst>
              <p:tags r:id="rId8"/>
            </p:custDataLst>
          </p:nvPr>
        </p:nvPicPr>
        <p:blipFill>
          <a:blip r:embed="rId13" cstate="print">
            <a:extLst>
              <a:ext uri="{28A0092B-C50C-407E-A947-70E740481C1C}">
                <a14:useLocalDpi xmlns:a14="http://schemas.microsoft.com/office/drawing/2010/main" val="0"/>
              </a:ext>
            </a:extLst>
          </a:blip>
          <a:stretch>
            <a:fillRect/>
          </a:stretch>
        </p:blipFill>
        <p:spPr>
          <a:xfrm>
            <a:off x="155448" y="3914203"/>
            <a:ext cx="857250" cy="857250"/>
          </a:xfrm>
          <a:prstGeom prst="rect">
            <a:avLst/>
          </a:prstGeom>
        </p:spPr>
      </p:pic>
      <p:pic>
        <p:nvPicPr>
          <p:cNvPr id="14" name="Obrázek 13"/>
          <p:cNvPicPr>
            <a:picLocks/>
          </p:cNvPicPr>
          <p:nvPr userDrawn="1">
            <p:custDataLst>
              <p:tags r:id="rId9"/>
            </p:custDataLst>
          </p:nvPr>
        </p:nvPicPr>
        <p:blipFill>
          <a:blip r:embed="rId14" cstate="print">
            <a:extLst>
              <a:ext uri="{28A0092B-C50C-407E-A947-70E740481C1C}">
                <a14:useLocalDpi xmlns:a14="http://schemas.microsoft.com/office/drawing/2010/main" val="0"/>
              </a:ext>
            </a:extLst>
          </a:blip>
          <a:stretch>
            <a:fillRect/>
          </a:stretch>
        </p:blipFill>
        <p:spPr>
          <a:xfrm>
            <a:off x="155448" y="5246713"/>
            <a:ext cx="857250" cy="857250"/>
          </a:xfrm>
          <a:prstGeom prst="rect">
            <a:avLst/>
          </a:prstGeom>
        </p:spPr>
      </p:pic>
    </p:spTree>
    <p:custDataLst>
      <p:custData r:id="rId1"/>
    </p:custDataLst>
    <p:extLst>
      <p:ext uri="{BB962C8B-B14F-4D97-AF65-F5344CB8AC3E}">
        <p14:creationId xmlns:p14="http://schemas.microsoft.com/office/powerpoint/2010/main" val="344268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60347-07ED-436F-8F4E-56B4DE03A03B}" type="datetimeFigureOut">
              <a:rPr lang="cs-CZ" smtClean="0"/>
              <a:t>16.1.2013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C3C4D5-9DB9-48BD-A0C5-1C998C9AD72B}" type="slidenum">
              <a:rPr lang="cs-CZ" smtClean="0"/>
              <a:t>‹#›</a:t>
            </a:fld>
            <a:endParaRPr lang="cs-CZ"/>
          </a:p>
        </p:txBody>
      </p:sp>
    </p:spTree>
    <p:extLst>
      <p:ext uri="{BB962C8B-B14F-4D97-AF65-F5344CB8AC3E}">
        <p14:creationId xmlns:p14="http://schemas.microsoft.com/office/powerpoint/2010/main" val="309871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2FB1E5-6377-4B84-ACEA-84DF1B0BAB40}"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092553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19.png"/><Relationship Id="rId2" Type="http://schemas.openxmlformats.org/officeDocument/2006/relationships/image" Target="../media/image16.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7.png"/><Relationship Id="rId3" Type="http://schemas.openxmlformats.org/officeDocument/2006/relationships/image" Target="../media/image35.png"/><Relationship Id="rId7" Type="http://schemas.openxmlformats.org/officeDocument/2006/relationships/image" Target="../media/image14.png"/><Relationship Id="rId12" Type="http://schemas.openxmlformats.org/officeDocument/2006/relationships/image" Target="../media/image12.pn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8.png"/><Relationship Id="rId11" Type="http://schemas.openxmlformats.org/officeDocument/2006/relationships/image" Target="../media/image13.png"/><Relationship Id="rId5" Type="http://schemas.openxmlformats.org/officeDocument/2006/relationships/image" Target="../media/image37.png"/><Relationship Id="rId10" Type="http://schemas.openxmlformats.org/officeDocument/2006/relationships/image" Target="../media/image10.png"/><Relationship Id="rId4" Type="http://schemas.openxmlformats.org/officeDocument/2006/relationships/image" Target="../media/image36.png"/><Relationship Id="rId9"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4738" y="404664"/>
            <a:ext cx="699293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t>Domácí zvířata</a:t>
            </a:r>
            <a:br>
              <a:rPr lang="cs-CZ" sz="4000" dirty="0" smtClean="0"/>
            </a:br>
            <a:r>
              <a:rPr lang="cs-CZ" sz="3900" dirty="0" smtClean="0"/>
              <a:t>VY_52_INOVACE_28</a:t>
            </a:r>
            <a:endParaRPr lang="cs-CZ" sz="3900" dirty="0"/>
          </a:p>
        </p:txBody>
      </p:sp>
      <p:sp>
        <p:nvSpPr>
          <p:cNvPr id="6" name="Podnadpis 2"/>
          <p:cNvSpPr>
            <a:spLocks noGrp="1"/>
          </p:cNvSpPr>
          <p:nvPr>
            <p:ph type="subTitle" idx="1"/>
          </p:nvPr>
        </p:nvSpPr>
        <p:spPr>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dirty="0" smtClean="0"/>
              <a:t>Sada 2</a:t>
            </a:r>
          </a:p>
          <a:p>
            <a:r>
              <a:rPr lang="cs-CZ" dirty="0" smtClean="0"/>
              <a:t>Člověk a jeho svět</a:t>
            </a:r>
          </a:p>
          <a:p>
            <a:r>
              <a:rPr lang="cs-CZ" dirty="0" smtClean="0"/>
              <a:t>MŠ, ZŠ a </a:t>
            </a:r>
            <a:r>
              <a:rPr lang="cs-CZ" dirty="0" err="1" smtClean="0"/>
              <a:t>PrŠ</a:t>
            </a:r>
            <a:r>
              <a:rPr lang="cs-CZ" dirty="0" smtClean="0"/>
              <a:t> Trhové Sviny</a:t>
            </a:r>
          </a:p>
          <a:p>
            <a:endParaRPr lang="cs-CZ" dirty="0"/>
          </a:p>
        </p:txBody>
      </p:sp>
      <p:sp>
        <p:nvSpPr>
          <p:cNvPr id="7" name="Zástupný symbol pro zápatí 3"/>
          <p:cNvSpPr>
            <a:spLocks noGrp="1"/>
          </p:cNvSpPr>
          <p:nvPr/>
        </p:nvSpPr>
        <p:spPr>
          <a:xfrm>
            <a:off x="3136144" y="6093296"/>
            <a:ext cx="2895600" cy="365125"/>
          </a:xfrm>
          <a:prstGeom prst="rect">
            <a:avLst/>
          </a:prstGeom>
        </p:spPr>
        <p:txBody>
          <a:bodyPr vert="horz" lIns="91440" tIns="45720" rIns="91440" bIns="45720" rtlCol="0" anchor="ctr"/>
          <a:lstStyle>
            <a:defPPr>
              <a:defRPr lang="cs-CZ"/>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s-CZ" dirty="0" smtClean="0"/>
              <a:t>Inovace a zkvalitnění výuky v oblasti přírodních věd, V/2  Sada 2</a:t>
            </a:r>
          </a:p>
          <a:p>
            <a:endParaRPr lang="cs-CZ" dirty="0"/>
          </a:p>
        </p:txBody>
      </p:sp>
    </p:spTree>
    <p:extLst>
      <p:ext uri="{BB962C8B-B14F-4D97-AF65-F5344CB8AC3E}">
        <p14:creationId xmlns:p14="http://schemas.microsoft.com/office/powerpoint/2010/main" val="40744149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69263118"/>
              </p:ext>
            </p:extLst>
          </p:nvPr>
        </p:nvGraphicFramePr>
        <p:xfrm>
          <a:off x="251376" y="467803"/>
          <a:ext cx="8641103" cy="5750417"/>
        </p:xfrm>
        <a:graphic>
          <a:graphicData uri="http://schemas.openxmlformats.org/drawingml/2006/table">
            <a:tbl>
              <a:tblPr firstRow="1" bandRow="1">
                <a:tableStyleId>{5940675A-B579-460E-94D1-54222C63F5DA}</a:tableStyleId>
              </a:tblPr>
              <a:tblGrid>
                <a:gridCol w="2115805"/>
                <a:gridCol w="6525298"/>
              </a:tblGrid>
              <a:tr h="2889189">
                <a:tc>
                  <a:txBody>
                    <a:bodyPr/>
                    <a:lstStyle/>
                    <a:p>
                      <a:r>
                        <a:rPr lang="cs-CZ" sz="1300" dirty="0" smtClean="0"/>
                        <a:t>Anotace</a:t>
                      </a:r>
                      <a:endParaRPr lang="cs-CZ" sz="1300" dirty="0"/>
                    </a:p>
                  </a:txBody>
                  <a:tcPr marL="82296" marR="82296" marT="41148" marB="41148"/>
                </a:tc>
                <a:tc>
                  <a:txBody>
                    <a:bodyPr/>
                    <a:lstStyle/>
                    <a:p>
                      <a:pPr algn="just"/>
                      <a:r>
                        <a:rPr lang="cs-CZ" sz="1400" b="0" dirty="0" smtClean="0">
                          <a:solidFill>
                            <a:schemeClr val="tx1"/>
                          </a:solidFill>
                        </a:rPr>
                        <a:t>Předmětem tohoto učebního materiálu jsou domácí zvířata. Žáci</a:t>
                      </a:r>
                      <a:r>
                        <a:rPr lang="cs-CZ" sz="1400" b="0" baseline="0" dirty="0" smtClean="0">
                          <a:solidFill>
                            <a:schemeClr val="tx1"/>
                          </a:solidFill>
                        </a:rPr>
                        <a:t> si v této oblasti upevní a prohloubí své znalosti a rozšíří svou slovní zásobu. První snímek je motivační. Žáci mají pojmenovat zvířata, která vidí na obrázcích. Své tipy si mohou ověřit kliknutím na každý z obrázků. Ty v případě zmíněné aktivační události zmizí a objeví se příslušný název domácího zvířete. Druhý snímek žáky informuje o tom, že domácí zvířata dělíme na tzv. mazlíčky a zvířata hospodářská. Na dalším snímku jsou vyobrazeni vybraní domácí mazlíčci a snímek následující žákům objasňuje, proč tato zvířata chováme. Pokračuje snímek s vybranými hospodářskými zvířaty a za ním taktéž vysvětlení, za jakým účelem je lidé chovají (tzn. užitek). Dalších pět snímků žákům demonstruje, jakým způsobem jsou jednotlivá hospodářská zvířata užitečná. Poslední snímek obsahuje aktivitu, při níž žáci prokáží, zda si zapamatovali, která zvířata řadíme mezi domácí. Žáci je mají v souboru různých živočichů vyhledat a pomocí skrytého pera zakroužkovat. </a:t>
                      </a:r>
                      <a:endParaRPr lang="cs-CZ" sz="1300" dirty="0"/>
                    </a:p>
                  </a:txBody>
                  <a:tcPr marL="82296" marR="82296" marT="41148" marB="41148"/>
                </a:tc>
              </a:tr>
              <a:tr h="558745">
                <a:tc>
                  <a:txBody>
                    <a:bodyPr/>
                    <a:lstStyle/>
                    <a:p>
                      <a:r>
                        <a:rPr lang="cs-CZ" sz="1300" dirty="0" smtClean="0"/>
                        <a:t>Autor</a:t>
                      </a:r>
                      <a:r>
                        <a:rPr lang="cs-CZ" sz="1300" baseline="0" dirty="0" smtClean="0"/>
                        <a:t> </a:t>
                      </a:r>
                    </a:p>
                    <a:p>
                      <a:r>
                        <a:rPr lang="cs-CZ" sz="1300" baseline="0" dirty="0" smtClean="0"/>
                        <a:t>Období vytvoření </a:t>
                      </a:r>
                      <a:r>
                        <a:rPr lang="cs-CZ" sz="1300" baseline="0" dirty="0" smtClean="0"/>
                        <a:t>materiálu</a:t>
                      </a:r>
                      <a:endParaRPr lang="cs-CZ" sz="1300" dirty="0" smtClean="0"/>
                    </a:p>
                  </a:txBody>
                  <a:tcPr marL="82296" marR="82296" marT="41148" marB="41148"/>
                </a:tc>
                <a:tc>
                  <a:txBody>
                    <a:bodyPr/>
                    <a:lstStyle/>
                    <a:p>
                      <a:r>
                        <a:rPr lang="cs-CZ" sz="1300" dirty="0" smtClean="0"/>
                        <a:t>Mgr.</a:t>
                      </a:r>
                      <a:r>
                        <a:rPr lang="cs-CZ" sz="1300" baseline="0" dirty="0" smtClean="0"/>
                        <a:t> E. </a:t>
                      </a:r>
                      <a:r>
                        <a:rPr lang="cs-CZ" sz="1300" baseline="0" dirty="0" err="1" smtClean="0"/>
                        <a:t>Libánská</a:t>
                      </a:r>
                      <a:endParaRPr lang="cs-CZ" sz="1300" baseline="0" dirty="0" smtClean="0"/>
                    </a:p>
                    <a:p>
                      <a:r>
                        <a:rPr lang="cs-CZ" sz="1300" baseline="0" dirty="0" smtClean="0"/>
                        <a:t>Leden 2012</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83230">
                <a:tc>
                  <a:txBody>
                    <a:bodyPr/>
                    <a:lstStyle/>
                    <a:p>
                      <a:r>
                        <a:rPr lang="cs-CZ" sz="1300" smtClean="0"/>
                        <a:t>Vzdělávací</a:t>
                      </a:r>
                      <a:r>
                        <a:rPr lang="cs-CZ" sz="1300" baseline="0" smtClean="0"/>
                        <a:t> </a:t>
                      </a:r>
                      <a:r>
                        <a:rPr lang="cs-CZ" sz="1300" baseline="0" smtClean="0"/>
                        <a:t>obor</a:t>
                      </a:r>
                      <a:endParaRPr lang="cs-CZ" sz="1300" baseline="0" dirty="0" smtClean="0"/>
                    </a:p>
                  </a:txBody>
                  <a:tcPr marL="82296" marR="82296" marT="41148" marB="41148"/>
                </a:tc>
                <a:tc>
                  <a:txBody>
                    <a:bodyPr/>
                    <a:lstStyle/>
                    <a:p>
                      <a:r>
                        <a:rPr lang="cs-CZ" sz="1300" dirty="0" smtClean="0"/>
                        <a:t>Člověk a jeho </a:t>
                      </a:r>
                      <a:r>
                        <a:rPr lang="cs-CZ" sz="1300" dirty="0" smtClean="0"/>
                        <a:t>svět</a:t>
                      </a:r>
                      <a:endParaRPr lang="cs-CZ" sz="1300" dirty="0" smtClean="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r>
                        <a:rPr lang="cs-CZ" sz="1300" baseline="0" dirty="0" smtClean="0"/>
                        <a:t> 1. období, 2. období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10527941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090" name="Tlačítko akce: Vlastní 3089">
            <a:hlinkClick r:id="" action="ppaction://noaction" highlightClick="1"/>
          </p:cNvPr>
          <p:cNvSpPr/>
          <p:nvPr/>
        </p:nvSpPr>
        <p:spPr>
          <a:xfrm>
            <a:off x="0" y="0"/>
            <a:ext cx="9144000" cy="6858000"/>
          </a:xfrm>
          <a:prstGeom prst="actionButtonBlank">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86" name="TextovéPole 3085"/>
          <p:cNvSpPr txBox="1"/>
          <p:nvPr/>
        </p:nvSpPr>
        <p:spPr>
          <a:xfrm>
            <a:off x="7445978" y="1586912"/>
            <a:ext cx="848822"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KOZA</a:t>
            </a:r>
            <a:endParaRPr lang="cs-CZ" sz="2400" dirty="0"/>
          </a:p>
        </p:txBody>
      </p:sp>
      <p:sp>
        <p:nvSpPr>
          <p:cNvPr id="3087" name="TextovéPole 3086"/>
          <p:cNvSpPr txBox="1"/>
          <p:nvPr/>
        </p:nvSpPr>
        <p:spPr>
          <a:xfrm>
            <a:off x="7461178" y="3433089"/>
            <a:ext cx="870688"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OVCE</a:t>
            </a:r>
            <a:endParaRPr lang="cs-CZ" sz="2400" dirty="0"/>
          </a:p>
        </p:txBody>
      </p:sp>
      <p:sp>
        <p:nvSpPr>
          <p:cNvPr id="3088" name="TextovéPole 3087"/>
          <p:cNvSpPr txBox="1"/>
          <p:nvPr/>
        </p:nvSpPr>
        <p:spPr>
          <a:xfrm>
            <a:off x="7389299" y="5262269"/>
            <a:ext cx="1014445"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KRÁVA</a:t>
            </a:r>
            <a:endParaRPr lang="cs-CZ" sz="2400" dirty="0"/>
          </a:p>
        </p:txBody>
      </p:sp>
      <p:sp>
        <p:nvSpPr>
          <p:cNvPr id="17" name="TextovéPole 16"/>
          <p:cNvSpPr txBox="1"/>
          <p:nvPr/>
        </p:nvSpPr>
        <p:spPr>
          <a:xfrm>
            <a:off x="852258" y="1586912"/>
            <a:ext cx="979755"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PRASE</a:t>
            </a:r>
            <a:endParaRPr lang="cs-CZ" sz="2400" dirty="0"/>
          </a:p>
        </p:txBody>
      </p:sp>
      <p:sp>
        <p:nvSpPr>
          <p:cNvPr id="3072" name="TextovéPole 3071"/>
          <p:cNvSpPr txBox="1"/>
          <p:nvPr/>
        </p:nvSpPr>
        <p:spPr>
          <a:xfrm>
            <a:off x="826534" y="3433088"/>
            <a:ext cx="1035733"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KOČKA</a:t>
            </a:r>
            <a:endParaRPr lang="cs-CZ" sz="2400" dirty="0"/>
          </a:p>
        </p:txBody>
      </p:sp>
      <p:sp>
        <p:nvSpPr>
          <p:cNvPr id="3073" name="TextovéPole 3072"/>
          <p:cNvSpPr txBox="1"/>
          <p:nvPr/>
        </p:nvSpPr>
        <p:spPr>
          <a:xfrm>
            <a:off x="805567" y="5275494"/>
            <a:ext cx="1056700"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KRÁLÍK</a:t>
            </a:r>
            <a:endParaRPr lang="cs-CZ" sz="2400" dirty="0"/>
          </a:p>
        </p:txBody>
      </p:sp>
      <p:sp>
        <p:nvSpPr>
          <p:cNvPr id="3075" name="TextovéPole 3074"/>
          <p:cNvSpPr txBox="1"/>
          <p:nvPr/>
        </p:nvSpPr>
        <p:spPr>
          <a:xfrm>
            <a:off x="4028337" y="1586912"/>
            <a:ext cx="1156086"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SLEPICE</a:t>
            </a:r>
            <a:endParaRPr lang="cs-CZ" sz="2400" dirty="0"/>
          </a:p>
        </p:txBody>
      </p:sp>
      <p:sp>
        <p:nvSpPr>
          <p:cNvPr id="3084" name="TextovéPole 3083"/>
          <p:cNvSpPr txBox="1"/>
          <p:nvPr/>
        </p:nvSpPr>
        <p:spPr>
          <a:xfrm>
            <a:off x="4290332" y="3417656"/>
            <a:ext cx="632096"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PES</a:t>
            </a:r>
            <a:endParaRPr lang="cs-CZ" sz="2400" dirty="0"/>
          </a:p>
        </p:txBody>
      </p:sp>
      <p:sp>
        <p:nvSpPr>
          <p:cNvPr id="3085" name="TextovéPole 3084"/>
          <p:cNvSpPr txBox="1"/>
          <p:nvPr/>
        </p:nvSpPr>
        <p:spPr>
          <a:xfrm>
            <a:off x="4231308" y="5275494"/>
            <a:ext cx="736548" cy="461665"/>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400" dirty="0" smtClean="0"/>
              <a:t>KŮŇ</a:t>
            </a:r>
            <a:endParaRPr lang="cs-CZ" sz="2400" dirty="0"/>
          </a:p>
        </p:txBody>
      </p:sp>
      <p:grpSp>
        <p:nvGrpSpPr>
          <p:cNvPr id="16" name="Skupina 15"/>
          <p:cNvGrpSpPr/>
          <p:nvPr/>
        </p:nvGrpSpPr>
        <p:grpSpPr>
          <a:xfrm>
            <a:off x="3821474" y="4708004"/>
            <a:ext cx="1556219" cy="1570197"/>
            <a:chOff x="3059831" y="4689140"/>
            <a:chExt cx="1556219" cy="1570197"/>
          </a:xfrm>
        </p:grpSpPr>
        <p:pic>
          <p:nvPicPr>
            <p:cNvPr id="30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1" y="4689140"/>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Obdélník 8"/>
            <p:cNvSpPr/>
            <p:nvPr/>
          </p:nvSpPr>
          <p:spPr>
            <a:xfrm>
              <a:off x="3059831" y="4689140"/>
              <a:ext cx="1556219" cy="157019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3" name="Skupina 12"/>
          <p:cNvGrpSpPr/>
          <p:nvPr/>
        </p:nvGrpSpPr>
        <p:grpSpPr>
          <a:xfrm>
            <a:off x="7120678" y="4661182"/>
            <a:ext cx="1584176" cy="1584176"/>
            <a:chOff x="5512229" y="4675161"/>
            <a:chExt cx="1584176" cy="1584176"/>
          </a:xfrm>
        </p:grpSpPr>
        <p:pic>
          <p:nvPicPr>
            <p:cNvPr id="3082"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2229" y="4675161"/>
              <a:ext cx="1584176"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Obdélník 9"/>
            <p:cNvSpPr/>
            <p:nvPr/>
          </p:nvSpPr>
          <p:spPr>
            <a:xfrm>
              <a:off x="5512229" y="4689140"/>
              <a:ext cx="1584176" cy="157019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0" name="Skupina 19"/>
          <p:cNvGrpSpPr/>
          <p:nvPr/>
        </p:nvGrpSpPr>
        <p:grpSpPr>
          <a:xfrm>
            <a:off x="564027" y="1039636"/>
            <a:ext cx="1558483" cy="1556218"/>
            <a:chOff x="564027" y="1039636"/>
            <a:chExt cx="1558483" cy="1556218"/>
          </a:xfrm>
        </p:grpSpPr>
        <p:pic>
          <p:nvPicPr>
            <p:cNvPr id="308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4027" y="1039636"/>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564027" y="1039636"/>
              <a:ext cx="1556218" cy="1556218"/>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566292" y="1039636"/>
              <a:ext cx="1556218" cy="15562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4" name="Skupina 13"/>
          <p:cNvGrpSpPr/>
          <p:nvPr/>
        </p:nvGrpSpPr>
        <p:grpSpPr>
          <a:xfrm>
            <a:off x="3823741" y="1039636"/>
            <a:ext cx="1558482" cy="1556218"/>
            <a:chOff x="3059832" y="1039636"/>
            <a:chExt cx="1558482" cy="1556218"/>
          </a:xfrm>
        </p:grpSpPr>
        <p:pic>
          <p:nvPicPr>
            <p:cNvPr id="3081"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9832" y="1039636"/>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bdélník 2"/>
            <p:cNvSpPr/>
            <p:nvPr/>
          </p:nvSpPr>
          <p:spPr>
            <a:xfrm>
              <a:off x="3059832" y="1039636"/>
              <a:ext cx="1556217" cy="1556218"/>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3062097" y="1039636"/>
              <a:ext cx="1556217" cy="15562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1" name="Skupina 10"/>
          <p:cNvGrpSpPr/>
          <p:nvPr/>
        </p:nvGrpSpPr>
        <p:grpSpPr>
          <a:xfrm>
            <a:off x="7092280" y="1039636"/>
            <a:ext cx="1556218" cy="1556218"/>
            <a:chOff x="6732240" y="1039636"/>
            <a:chExt cx="1556218" cy="1556218"/>
          </a:xfrm>
        </p:grpSpPr>
        <p:pic>
          <p:nvPicPr>
            <p:cNvPr id="3079"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32240" y="1039636"/>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6732240" y="1039636"/>
              <a:ext cx="1556218" cy="1556218"/>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6732240" y="1039636"/>
              <a:ext cx="1556218" cy="15562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 name="Skupina 17"/>
          <p:cNvGrpSpPr/>
          <p:nvPr/>
        </p:nvGrpSpPr>
        <p:grpSpPr>
          <a:xfrm>
            <a:off x="564027" y="2852936"/>
            <a:ext cx="1558483" cy="1556218"/>
            <a:chOff x="564027" y="2852936"/>
            <a:chExt cx="1558483" cy="1556218"/>
          </a:xfrm>
        </p:grpSpPr>
        <p:pic>
          <p:nvPicPr>
            <p:cNvPr id="307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4027" y="2852936"/>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564027" y="2852936"/>
              <a:ext cx="1556218" cy="1556218"/>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566292" y="2852936"/>
              <a:ext cx="1556218" cy="15562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5" name="Skupina 14"/>
          <p:cNvGrpSpPr/>
          <p:nvPr/>
        </p:nvGrpSpPr>
        <p:grpSpPr>
          <a:xfrm>
            <a:off x="3826006" y="2870380"/>
            <a:ext cx="1558483" cy="1556218"/>
            <a:chOff x="3059831" y="2885813"/>
            <a:chExt cx="1558483" cy="1556218"/>
          </a:xfrm>
        </p:grpSpPr>
        <p:pic>
          <p:nvPicPr>
            <p:cNvPr id="307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59832" y="2885813"/>
              <a:ext cx="1556217" cy="1556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Obdélník 5"/>
            <p:cNvSpPr/>
            <p:nvPr/>
          </p:nvSpPr>
          <p:spPr>
            <a:xfrm>
              <a:off x="3059831" y="2885813"/>
              <a:ext cx="1556218" cy="1556218"/>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3062096" y="2885813"/>
              <a:ext cx="1556218" cy="15562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2" name="Skupina 11"/>
          <p:cNvGrpSpPr/>
          <p:nvPr/>
        </p:nvGrpSpPr>
        <p:grpSpPr>
          <a:xfrm>
            <a:off x="7118413" y="2885813"/>
            <a:ext cx="1558483" cy="1556218"/>
            <a:chOff x="5508104" y="2885813"/>
            <a:chExt cx="1558483" cy="1556218"/>
          </a:xfrm>
        </p:grpSpPr>
        <p:pic>
          <p:nvPicPr>
            <p:cNvPr id="3083" name="Picture 1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08104" y="2885813"/>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Obdélník 6"/>
            <p:cNvSpPr/>
            <p:nvPr/>
          </p:nvSpPr>
          <p:spPr>
            <a:xfrm>
              <a:off x="5508104" y="2885813"/>
              <a:ext cx="1556218" cy="1523341"/>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5510369" y="2885813"/>
              <a:ext cx="1556218" cy="152334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9" name="Skupina 18"/>
          <p:cNvGrpSpPr/>
          <p:nvPr/>
        </p:nvGrpSpPr>
        <p:grpSpPr>
          <a:xfrm>
            <a:off x="564027" y="4689140"/>
            <a:ext cx="1558483" cy="1556218"/>
            <a:chOff x="564027" y="4689140"/>
            <a:chExt cx="1558483" cy="1556218"/>
          </a:xfrm>
        </p:grpSpPr>
        <p:pic>
          <p:nvPicPr>
            <p:cNvPr id="3078" name="Picture 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64027" y="4689140"/>
              <a:ext cx="1556218" cy="155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Obdélník 7"/>
            <p:cNvSpPr/>
            <p:nvPr/>
          </p:nvSpPr>
          <p:spPr>
            <a:xfrm>
              <a:off x="564027" y="4689140"/>
              <a:ext cx="1556218" cy="1556218"/>
            </a:xfrm>
            <a:prstGeom prst="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566292" y="4689140"/>
              <a:ext cx="1556218" cy="15562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0" name="Skupina 29"/>
          <p:cNvGrpSpPr/>
          <p:nvPr/>
        </p:nvGrpSpPr>
        <p:grpSpPr>
          <a:xfrm>
            <a:off x="1593984" y="151100"/>
            <a:ext cx="6011197" cy="461665"/>
            <a:chOff x="2267744" y="332656"/>
            <a:chExt cx="6011197" cy="461665"/>
          </a:xfrm>
        </p:grpSpPr>
        <p:sp>
          <p:nvSpPr>
            <p:cNvPr id="29" name="Obdélník 28"/>
            <p:cNvSpPr/>
            <p:nvPr/>
          </p:nvSpPr>
          <p:spPr>
            <a:xfrm>
              <a:off x="2267744" y="332656"/>
              <a:ext cx="4442883" cy="36933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sz="2400" b="1"/>
            </a:p>
          </p:txBody>
        </p:sp>
        <p:sp>
          <p:nvSpPr>
            <p:cNvPr id="28" name="TextovéPole 27"/>
            <p:cNvSpPr txBox="1"/>
            <p:nvPr/>
          </p:nvSpPr>
          <p:spPr>
            <a:xfrm>
              <a:off x="2267744" y="332656"/>
              <a:ext cx="6011197" cy="4616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2400" b="1" dirty="0" smtClean="0"/>
                <a:t>POZNEJ A POJMENUJ ZVÍŘATA NA OBRÁZCÍCH</a:t>
              </a:r>
              <a:endParaRPr lang="cs-CZ" sz="2400" b="1" dirty="0"/>
            </a:p>
          </p:txBody>
        </p:sp>
      </p:grpSp>
    </p:spTree>
    <p:extLst>
      <p:ext uri="{BB962C8B-B14F-4D97-AF65-F5344CB8AC3E}">
        <p14:creationId xmlns:p14="http://schemas.microsoft.com/office/powerpoint/2010/main" val="21608806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20"/>
                                        </p:tgtEl>
                                      </p:cBhvr>
                                    </p:animEffect>
                                    <p:anim calcmode="lin" valueType="num">
                                      <p:cBhvr>
                                        <p:cTn id="7" dur="1000"/>
                                        <p:tgtEl>
                                          <p:spTgt spid="20"/>
                                        </p:tgtEl>
                                        <p:attrNameLst>
                                          <p:attrName>ppt_x</p:attrName>
                                        </p:attrNameLst>
                                      </p:cBhvr>
                                      <p:tavLst>
                                        <p:tav tm="0">
                                          <p:val>
                                            <p:strVal val="ppt_x"/>
                                          </p:val>
                                        </p:tav>
                                        <p:tav tm="100000">
                                          <p:val>
                                            <p:strVal val="ppt_x"/>
                                          </p:val>
                                        </p:tav>
                                      </p:tavLst>
                                    </p:anim>
                                    <p:anim calcmode="lin" valueType="num">
                                      <p:cBhvr>
                                        <p:cTn id="8" dur="1000"/>
                                        <p:tgtEl>
                                          <p:spTgt spid="20"/>
                                        </p:tgtEl>
                                        <p:attrNameLst>
                                          <p:attrName>ppt_y</p:attrName>
                                        </p:attrNameLst>
                                      </p:cBhvr>
                                      <p:tavLst>
                                        <p:tav tm="0">
                                          <p:val>
                                            <p:strVal val="ppt_y"/>
                                          </p:val>
                                        </p:tav>
                                        <p:tav tm="100000">
                                          <p:val>
                                            <p:strVal val="ppt_y+.1"/>
                                          </p:val>
                                        </p:tav>
                                      </p:tavLst>
                                    </p:anim>
                                    <p:set>
                                      <p:cBhvr>
                                        <p:cTn id="9" dur="1" fill="hold">
                                          <p:stCondLst>
                                            <p:cond delay="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 restart="whenNotActive" fill="hold" evtFilter="cancelBubble" nodeType="interactiveSeq">
                <p:stCondLst>
                  <p:cond evt="onClick" delay="0">
                    <p:tgtEl>
                      <p:spTgt spid="18"/>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nodeType="clickEffect">
                                  <p:stCondLst>
                                    <p:cond delay="0"/>
                                  </p:stCondLst>
                                  <p:childTnLst>
                                    <p:animEffect transition="out" filter="fade">
                                      <p:cBhvr>
                                        <p:cTn id="14" dur="1000"/>
                                        <p:tgtEl>
                                          <p:spTgt spid="18"/>
                                        </p:tgtEl>
                                      </p:cBhvr>
                                    </p:animEffect>
                                    <p:anim calcmode="lin" valueType="num">
                                      <p:cBhvr>
                                        <p:cTn id="15" dur="1000"/>
                                        <p:tgtEl>
                                          <p:spTgt spid="18"/>
                                        </p:tgtEl>
                                        <p:attrNameLst>
                                          <p:attrName>ppt_x</p:attrName>
                                        </p:attrNameLst>
                                      </p:cBhvr>
                                      <p:tavLst>
                                        <p:tav tm="0">
                                          <p:val>
                                            <p:strVal val="ppt_x"/>
                                          </p:val>
                                        </p:tav>
                                        <p:tav tm="100000">
                                          <p:val>
                                            <p:strVal val="ppt_x"/>
                                          </p:val>
                                        </p:tav>
                                      </p:tavLst>
                                    </p:anim>
                                    <p:anim calcmode="lin" valueType="num">
                                      <p:cBhvr>
                                        <p:cTn id="16" dur="1000"/>
                                        <p:tgtEl>
                                          <p:spTgt spid="18"/>
                                        </p:tgtEl>
                                        <p:attrNameLst>
                                          <p:attrName>ppt_y</p:attrName>
                                        </p:attrNameLst>
                                      </p:cBhvr>
                                      <p:tavLst>
                                        <p:tav tm="0">
                                          <p:val>
                                            <p:strVal val="ppt_y"/>
                                          </p:val>
                                        </p:tav>
                                        <p:tav tm="100000">
                                          <p:val>
                                            <p:strVal val="ppt_y+.1"/>
                                          </p:val>
                                        </p:tav>
                                      </p:tavLst>
                                    </p:anim>
                                    <p:set>
                                      <p:cBhvr>
                                        <p:cTn id="17" dur="1" fill="hold">
                                          <p:stCondLst>
                                            <p:cond delay="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8" restart="whenNotActive" fill="hold" evtFilter="cancelBubble" nodeType="interactiveSeq">
                <p:stCondLst>
                  <p:cond evt="onClick" delay="0">
                    <p:tgtEl>
                      <p:spTgt spid="19"/>
                    </p:tgtEl>
                  </p:cond>
                </p:stCondLst>
                <p:endSync evt="end" delay="0">
                  <p:rtn val="all"/>
                </p:endSync>
                <p:childTnLst>
                  <p:par>
                    <p:cTn id="19" fill="hold">
                      <p:stCondLst>
                        <p:cond delay="0"/>
                      </p:stCondLst>
                      <p:childTnLst>
                        <p:par>
                          <p:cTn id="20" fill="hold">
                            <p:stCondLst>
                              <p:cond delay="0"/>
                            </p:stCondLst>
                            <p:childTnLst>
                              <p:par>
                                <p:cTn id="21" presetID="42" presetClass="exit" presetSubtype="0" fill="hold" nodeType="clickEffect">
                                  <p:stCondLst>
                                    <p:cond delay="0"/>
                                  </p:stCondLst>
                                  <p:childTnLst>
                                    <p:animEffect transition="out" filter="fade">
                                      <p:cBhvr>
                                        <p:cTn id="22" dur="1000"/>
                                        <p:tgtEl>
                                          <p:spTgt spid="19"/>
                                        </p:tgtEl>
                                      </p:cBhvr>
                                    </p:animEffect>
                                    <p:anim calcmode="lin" valueType="num">
                                      <p:cBhvr>
                                        <p:cTn id="23" dur="1000"/>
                                        <p:tgtEl>
                                          <p:spTgt spid="19"/>
                                        </p:tgtEl>
                                        <p:attrNameLst>
                                          <p:attrName>ppt_x</p:attrName>
                                        </p:attrNameLst>
                                      </p:cBhvr>
                                      <p:tavLst>
                                        <p:tav tm="0">
                                          <p:val>
                                            <p:strVal val="ppt_x"/>
                                          </p:val>
                                        </p:tav>
                                        <p:tav tm="100000">
                                          <p:val>
                                            <p:strVal val="ppt_x"/>
                                          </p:val>
                                        </p:tav>
                                      </p:tavLst>
                                    </p:anim>
                                    <p:anim calcmode="lin" valueType="num">
                                      <p:cBhvr>
                                        <p:cTn id="24" dur="1000"/>
                                        <p:tgtEl>
                                          <p:spTgt spid="19"/>
                                        </p:tgtEl>
                                        <p:attrNameLst>
                                          <p:attrName>ppt_y</p:attrName>
                                        </p:attrNameLst>
                                      </p:cBhvr>
                                      <p:tavLst>
                                        <p:tav tm="0">
                                          <p:val>
                                            <p:strVal val="ppt_y"/>
                                          </p:val>
                                        </p:tav>
                                        <p:tav tm="100000">
                                          <p:val>
                                            <p:strVal val="ppt_y+.1"/>
                                          </p:val>
                                        </p:tav>
                                      </p:tavLst>
                                    </p:anim>
                                    <p:set>
                                      <p:cBhvr>
                                        <p:cTn id="25" dur="1" fill="hold">
                                          <p:stCondLst>
                                            <p:cond delay="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14"/>
                    </p:tgtEl>
                  </p:cond>
                </p:stCondLst>
                <p:endSync evt="end" delay="0">
                  <p:rtn val="all"/>
                </p:endSync>
                <p:childTnLst>
                  <p:par>
                    <p:cTn id="27" fill="hold">
                      <p:stCondLst>
                        <p:cond delay="0"/>
                      </p:stCondLst>
                      <p:childTnLst>
                        <p:par>
                          <p:cTn id="28" fill="hold">
                            <p:stCondLst>
                              <p:cond delay="0"/>
                            </p:stCondLst>
                            <p:childTnLst>
                              <p:par>
                                <p:cTn id="29" presetID="42" presetClass="exit" presetSubtype="0" fill="hold" nodeType="clickEffect">
                                  <p:stCondLst>
                                    <p:cond delay="0"/>
                                  </p:stCondLst>
                                  <p:childTnLst>
                                    <p:animEffect transition="out" filter="fade">
                                      <p:cBhvr>
                                        <p:cTn id="30" dur="1000"/>
                                        <p:tgtEl>
                                          <p:spTgt spid="14"/>
                                        </p:tgtEl>
                                      </p:cBhvr>
                                    </p:animEffect>
                                    <p:anim calcmode="lin" valueType="num">
                                      <p:cBhvr>
                                        <p:cTn id="31" dur="1000"/>
                                        <p:tgtEl>
                                          <p:spTgt spid="14"/>
                                        </p:tgtEl>
                                        <p:attrNameLst>
                                          <p:attrName>ppt_x</p:attrName>
                                        </p:attrNameLst>
                                      </p:cBhvr>
                                      <p:tavLst>
                                        <p:tav tm="0">
                                          <p:val>
                                            <p:strVal val="ppt_x"/>
                                          </p:val>
                                        </p:tav>
                                        <p:tav tm="100000">
                                          <p:val>
                                            <p:strVal val="ppt_x"/>
                                          </p:val>
                                        </p:tav>
                                      </p:tavLst>
                                    </p:anim>
                                    <p:anim calcmode="lin" valueType="num">
                                      <p:cBhvr>
                                        <p:cTn id="32" dur="1000"/>
                                        <p:tgtEl>
                                          <p:spTgt spid="14"/>
                                        </p:tgtEl>
                                        <p:attrNameLst>
                                          <p:attrName>ppt_y</p:attrName>
                                        </p:attrNameLst>
                                      </p:cBhvr>
                                      <p:tavLst>
                                        <p:tav tm="0">
                                          <p:val>
                                            <p:strVal val="ppt_y"/>
                                          </p:val>
                                        </p:tav>
                                        <p:tav tm="100000">
                                          <p:val>
                                            <p:strVal val="ppt_y+.1"/>
                                          </p:val>
                                        </p:tav>
                                      </p:tavLst>
                                    </p:anim>
                                    <p:set>
                                      <p:cBhvr>
                                        <p:cTn id="33" dur="1" fill="hold">
                                          <p:stCondLst>
                                            <p:cond delay="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4" restart="whenNotActive" fill="hold" evtFilter="cancelBubble" nodeType="interactiveSeq">
                <p:stCondLst>
                  <p:cond evt="onClick" delay="0">
                    <p:tgtEl>
                      <p:spTgt spid="15"/>
                    </p:tgtEl>
                  </p:cond>
                </p:stCondLst>
                <p:endSync evt="end" delay="0">
                  <p:rtn val="all"/>
                </p:endSync>
                <p:childTnLst>
                  <p:par>
                    <p:cTn id="35" fill="hold">
                      <p:stCondLst>
                        <p:cond delay="0"/>
                      </p:stCondLst>
                      <p:childTnLst>
                        <p:par>
                          <p:cTn id="36" fill="hold">
                            <p:stCondLst>
                              <p:cond delay="0"/>
                            </p:stCondLst>
                            <p:childTnLst>
                              <p:par>
                                <p:cTn id="37" presetID="42" presetClass="exit" presetSubtype="0" fill="hold" nodeType="clickEffect">
                                  <p:stCondLst>
                                    <p:cond delay="0"/>
                                  </p:stCondLst>
                                  <p:childTnLst>
                                    <p:animEffect transition="out" filter="fade">
                                      <p:cBhvr>
                                        <p:cTn id="38" dur="1000"/>
                                        <p:tgtEl>
                                          <p:spTgt spid="15"/>
                                        </p:tgtEl>
                                      </p:cBhvr>
                                    </p:animEffect>
                                    <p:anim calcmode="lin" valueType="num">
                                      <p:cBhvr>
                                        <p:cTn id="39" dur="1000"/>
                                        <p:tgtEl>
                                          <p:spTgt spid="15"/>
                                        </p:tgtEl>
                                        <p:attrNameLst>
                                          <p:attrName>ppt_x</p:attrName>
                                        </p:attrNameLst>
                                      </p:cBhvr>
                                      <p:tavLst>
                                        <p:tav tm="0">
                                          <p:val>
                                            <p:strVal val="ppt_x"/>
                                          </p:val>
                                        </p:tav>
                                        <p:tav tm="100000">
                                          <p:val>
                                            <p:strVal val="ppt_x"/>
                                          </p:val>
                                        </p:tav>
                                      </p:tavLst>
                                    </p:anim>
                                    <p:anim calcmode="lin" valueType="num">
                                      <p:cBhvr>
                                        <p:cTn id="40" dur="1000"/>
                                        <p:tgtEl>
                                          <p:spTgt spid="15"/>
                                        </p:tgtEl>
                                        <p:attrNameLst>
                                          <p:attrName>ppt_y</p:attrName>
                                        </p:attrNameLst>
                                      </p:cBhvr>
                                      <p:tavLst>
                                        <p:tav tm="0">
                                          <p:val>
                                            <p:strVal val="ppt_y"/>
                                          </p:val>
                                        </p:tav>
                                        <p:tav tm="100000">
                                          <p:val>
                                            <p:strVal val="ppt_y+.1"/>
                                          </p:val>
                                        </p:tav>
                                      </p:tavLst>
                                    </p:anim>
                                    <p:set>
                                      <p:cBhvr>
                                        <p:cTn id="41" dur="1" fill="hold">
                                          <p:stCondLst>
                                            <p:cond delay="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42" restart="whenNotActive" fill="hold" evtFilter="cancelBubble" nodeType="interactiveSeq">
                <p:stCondLst>
                  <p:cond evt="onClick" delay="0">
                    <p:tgtEl>
                      <p:spTgt spid="16"/>
                    </p:tgtEl>
                  </p:cond>
                </p:stCondLst>
                <p:endSync evt="end" delay="0">
                  <p:rtn val="all"/>
                </p:endSync>
                <p:childTnLst>
                  <p:par>
                    <p:cTn id="43" fill="hold">
                      <p:stCondLst>
                        <p:cond delay="0"/>
                      </p:stCondLst>
                      <p:childTnLst>
                        <p:par>
                          <p:cTn id="44" fill="hold">
                            <p:stCondLst>
                              <p:cond delay="0"/>
                            </p:stCondLst>
                            <p:childTnLst>
                              <p:par>
                                <p:cTn id="45" presetID="42" presetClass="exit" presetSubtype="0" fill="hold" nodeType="clickEffect">
                                  <p:stCondLst>
                                    <p:cond delay="0"/>
                                  </p:stCondLst>
                                  <p:childTnLst>
                                    <p:animEffect transition="out" filter="fade">
                                      <p:cBhvr>
                                        <p:cTn id="46" dur="1000"/>
                                        <p:tgtEl>
                                          <p:spTgt spid="16"/>
                                        </p:tgtEl>
                                      </p:cBhvr>
                                    </p:animEffect>
                                    <p:anim calcmode="lin" valueType="num">
                                      <p:cBhvr>
                                        <p:cTn id="47" dur="1000"/>
                                        <p:tgtEl>
                                          <p:spTgt spid="16"/>
                                        </p:tgtEl>
                                        <p:attrNameLst>
                                          <p:attrName>ppt_x</p:attrName>
                                        </p:attrNameLst>
                                      </p:cBhvr>
                                      <p:tavLst>
                                        <p:tav tm="0">
                                          <p:val>
                                            <p:strVal val="ppt_x"/>
                                          </p:val>
                                        </p:tav>
                                        <p:tav tm="100000">
                                          <p:val>
                                            <p:strVal val="ppt_x"/>
                                          </p:val>
                                        </p:tav>
                                      </p:tavLst>
                                    </p:anim>
                                    <p:anim calcmode="lin" valueType="num">
                                      <p:cBhvr>
                                        <p:cTn id="48" dur="1000"/>
                                        <p:tgtEl>
                                          <p:spTgt spid="16"/>
                                        </p:tgtEl>
                                        <p:attrNameLst>
                                          <p:attrName>ppt_y</p:attrName>
                                        </p:attrNameLst>
                                      </p:cBhvr>
                                      <p:tavLst>
                                        <p:tav tm="0">
                                          <p:val>
                                            <p:strVal val="ppt_y"/>
                                          </p:val>
                                        </p:tav>
                                        <p:tav tm="100000">
                                          <p:val>
                                            <p:strVal val="ppt_y+.1"/>
                                          </p:val>
                                        </p:tav>
                                      </p:tavLst>
                                    </p:anim>
                                    <p:set>
                                      <p:cBhvr>
                                        <p:cTn id="49" dur="1" fill="hold">
                                          <p:stCondLst>
                                            <p:cond delay="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50" restart="whenNotActive" fill="hold" evtFilter="cancelBubble" nodeType="interactiveSeq">
                <p:stCondLst>
                  <p:cond evt="onClick" delay="0">
                    <p:tgtEl>
                      <p:spTgt spid="11"/>
                    </p:tgtEl>
                  </p:cond>
                </p:stCondLst>
                <p:endSync evt="end" delay="0">
                  <p:rtn val="all"/>
                </p:endSync>
                <p:childTnLst>
                  <p:par>
                    <p:cTn id="51" fill="hold">
                      <p:stCondLst>
                        <p:cond delay="0"/>
                      </p:stCondLst>
                      <p:childTnLst>
                        <p:par>
                          <p:cTn id="52" fill="hold">
                            <p:stCondLst>
                              <p:cond delay="0"/>
                            </p:stCondLst>
                            <p:childTnLst>
                              <p:par>
                                <p:cTn id="53" presetID="42" presetClass="exit" presetSubtype="0" fill="hold" nodeType="clickEffect">
                                  <p:stCondLst>
                                    <p:cond delay="0"/>
                                  </p:stCondLst>
                                  <p:childTnLst>
                                    <p:animEffect transition="out" filter="fade">
                                      <p:cBhvr>
                                        <p:cTn id="54" dur="1000"/>
                                        <p:tgtEl>
                                          <p:spTgt spid="11"/>
                                        </p:tgtEl>
                                      </p:cBhvr>
                                    </p:animEffect>
                                    <p:anim calcmode="lin" valueType="num">
                                      <p:cBhvr>
                                        <p:cTn id="55" dur="1000"/>
                                        <p:tgtEl>
                                          <p:spTgt spid="11"/>
                                        </p:tgtEl>
                                        <p:attrNameLst>
                                          <p:attrName>ppt_x</p:attrName>
                                        </p:attrNameLst>
                                      </p:cBhvr>
                                      <p:tavLst>
                                        <p:tav tm="0">
                                          <p:val>
                                            <p:strVal val="ppt_x"/>
                                          </p:val>
                                        </p:tav>
                                        <p:tav tm="100000">
                                          <p:val>
                                            <p:strVal val="ppt_x"/>
                                          </p:val>
                                        </p:tav>
                                      </p:tavLst>
                                    </p:anim>
                                    <p:anim calcmode="lin" valueType="num">
                                      <p:cBhvr>
                                        <p:cTn id="56" dur="1000"/>
                                        <p:tgtEl>
                                          <p:spTgt spid="11"/>
                                        </p:tgtEl>
                                        <p:attrNameLst>
                                          <p:attrName>ppt_y</p:attrName>
                                        </p:attrNameLst>
                                      </p:cBhvr>
                                      <p:tavLst>
                                        <p:tav tm="0">
                                          <p:val>
                                            <p:strVal val="ppt_y"/>
                                          </p:val>
                                        </p:tav>
                                        <p:tav tm="100000">
                                          <p:val>
                                            <p:strVal val="ppt_y+.1"/>
                                          </p:val>
                                        </p:tav>
                                      </p:tavLst>
                                    </p:anim>
                                    <p:set>
                                      <p:cBhvr>
                                        <p:cTn id="57" dur="1" fill="hold">
                                          <p:stCondLst>
                                            <p:cond delay="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58" restart="whenNotActive" fill="hold" evtFilter="cancelBubble" nodeType="interactiveSeq">
                <p:stCondLst>
                  <p:cond evt="onClick" delay="0">
                    <p:tgtEl>
                      <p:spTgt spid="12"/>
                    </p:tgtEl>
                  </p:cond>
                </p:stCondLst>
                <p:endSync evt="end" delay="0">
                  <p:rtn val="all"/>
                </p:endSync>
                <p:childTnLst>
                  <p:par>
                    <p:cTn id="59" fill="hold">
                      <p:stCondLst>
                        <p:cond delay="0"/>
                      </p:stCondLst>
                      <p:childTnLst>
                        <p:par>
                          <p:cTn id="60" fill="hold">
                            <p:stCondLst>
                              <p:cond delay="0"/>
                            </p:stCondLst>
                            <p:childTnLst>
                              <p:par>
                                <p:cTn id="61" presetID="42" presetClass="exit" presetSubtype="0" fill="hold" nodeType="clickEffect">
                                  <p:stCondLst>
                                    <p:cond delay="0"/>
                                  </p:stCondLst>
                                  <p:childTnLst>
                                    <p:animEffect transition="out" filter="fade">
                                      <p:cBhvr>
                                        <p:cTn id="62" dur="1000"/>
                                        <p:tgtEl>
                                          <p:spTgt spid="12"/>
                                        </p:tgtEl>
                                      </p:cBhvr>
                                    </p:animEffect>
                                    <p:anim calcmode="lin" valueType="num">
                                      <p:cBhvr>
                                        <p:cTn id="63" dur="1000"/>
                                        <p:tgtEl>
                                          <p:spTgt spid="12"/>
                                        </p:tgtEl>
                                        <p:attrNameLst>
                                          <p:attrName>ppt_x</p:attrName>
                                        </p:attrNameLst>
                                      </p:cBhvr>
                                      <p:tavLst>
                                        <p:tav tm="0">
                                          <p:val>
                                            <p:strVal val="ppt_x"/>
                                          </p:val>
                                        </p:tav>
                                        <p:tav tm="100000">
                                          <p:val>
                                            <p:strVal val="ppt_x"/>
                                          </p:val>
                                        </p:tav>
                                      </p:tavLst>
                                    </p:anim>
                                    <p:anim calcmode="lin" valueType="num">
                                      <p:cBhvr>
                                        <p:cTn id="64" dur="1000"/>
                                        <p:tgtEl>
                                          <p:spTgt spid="12"/>
                                        </p:tgtEl>
                                        <p:attrNameLst>
                                          <p:attrName>ppt_y</p:attrName>
                                        </p:attrNameLst>
                                      </p:cBhvr>
                                      <p:tavLst>
                                        <p:tav tm="0">
                                          <p:val>
                                            <p:strVal val="ppt_y"/>
                                          </p:val>
                                        </p:tav>
                                        <p:tav tm="100000">
                                          <p:val>
                                            <p:strVal val="ppt_y+.1"/>
                                          </p:val>
                                        </p:tav>
                                      </p:tavLst>
                                    </p:anim>
                                    <p:set>
                                      <p:cBhvr>
                                        <p:cTn id="65" dur="1" fill="hold">
                                          <p:stCondLst>
                                            <p:cond delay="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66" restart="whenNotActive" fill="hold" evtFilter="cancelBubble" nodeType="interactiveSeq">
                <p:stCondLst>
                  <p:cond evt="onClick" delay="0">
                    <p:tgtEl>
                      <p:spTgt spid="13"/>
                    </p:tgtEl>
                  </p:cond>
                </p:stCondLst>
                <p:endSync evt="end" delay="0">
                  <p:rtn val="all"/>
                </p:endSync>
                <p:childTnLst>
                  <p:par>
                    <p:cTn id="67" fill="hold">
                      <p:stCondLst>
                        <p:cond delay="0"/>
                      </p:stCondLst>
                      <p:childTnLst>
                        <p:par>
                          <p:cTn id="68" fill="hold">
                            <p:stCondLst>
                              <p:cond delay="0"/>
                            </p:stCondLst>
                            <p:childTnLst>
                              <p:par>
                                <p:cTn id="69" presetID="42" presetClass="exit" presetSubtype="0" fill="hold" nodeType="clickEffect">
                                  <p:stCondLst>
                                    <p:cond delay="0"/>
                                  </p:stCondLst>
                                  <p:childTnLst>
                                    <p:animEffect transition="out" filter="fade">
                                      <p:cBhvr>
                                        <p:cTn id="70" dur="1000"/>
                                        <p:tgtEl>
                                          <p:spTgt spid="13"/>
                                        </p:tgtEl>
                                      </p:cBhvr>
                                    </p:animEffect>
                                    <p:anim calcmode="lin" valueType="num">
                                      <p:cBhvr>
                                        <p:cTn id="71" dur="1000"/>
                                        <p:tgtEl>
                                          <p:spTgt spid="13"/>
                                        </p:tgtEl>
                                        <p:attrNameLst>
                                          <p:attrName>ppt_x</p:attrName>
                                        </p:attrNameLst>
                                      </p:cBhvr>
                                      <p:tavLst>
                                        <p:tav tm="0">
                                          <p:val>
                                            <p:strVal val="ppt_x"/>
                                          </p:val>
                                        </p:tav>
                                        <p:tav tm="100000">
                                          <p:val>
                                            <p:strVal val="ppt_x"/>
                                          </p:val>
                                        </p:tav>
                                      </p:tavLst>
                                    </p:anim>
                                    <p:anim calcmode="lin" valueType="num">
                                      <p:cBhvr>
                                        <p:cTn id="72" dur="1000"/>
                                        <p:tgtEl>
                                          <p:spTgt spid="13"/>
                                        </p:tgtEl>
                                        <p:attrNameLst>
                                          <p:attrName>ppt_y</p:attrName>
                                        </p:attrNameLst>
                                      </p:cBhvr>
                                      <p:tavLst>
                                        <p:tav tm="0">
                                          <p:val>
                                            <p:strVal val="ppt_y"/>
                                          </p:val>
                                        </p:tav>
                                        <p:tav tm="100000">
                                          <p:val>
                                            <p:strVal val="ppt_y+.1"/>
                                          </p:val>
                                        </p:tav>
                                      </p:tavLst>
                                    </p:anim>
                                    <p:set>
                                      <p:cBhvr>
                                        <p:cTn id="73" dur="1" fill="hold">
                                          <p:stCondLst>
                                            <p:cond delay="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ovéPole 1"/>
          <p:cNvSpPr txBox="1"/>
          <p:nvPr/>
        </p:nvSpPr>
        <p:spPr>
          <a:xfrm>
            <a:off x="123667" y="323364"/>
            <a:ext cx="8896666" cy="369332"/>
          </a:xfrm>
          <a:prstGeom prst="rect">
            <a:avLst/>
          </a:prstGeom>
          <a:solidFill>
            <a:srgbClr val="8B72AA"/>
          </a:solidFill>
          <a:ln>
            <a:solidFill>
              <a:schemeClr val="accent4">
                <a:lumMod val="75000"/>
              </a:schemeClr>
            </a:solidFill>
          </a:ln>
        </p:spPr>
        <p:style>
          <a:lnRef idx="2">
            <a:schemeClr val="accent1"/>
          </a:lnRef>
          <a:fillRef idx="1">
            <a:schemeClr val="lt1"/>
          </a:fillRef>
          <a:effectRef idx="0">
            <a:schemeClr val="accent1"/>
          </a:effectRef>
          <a:fontRef idx="minor">
            <a:schemeClr val="dk1"/>
          </a:fontRef>
        </p:style>
        <p:txBody>
          <a:bodyPr wrap="none" rtlCol="0">
            <a:spAutoFit/>
          </a:bodyPr>
          <a:lstStyle/>
          <a:p>
            <a:r>
              <a:rPr lang="cs-CZ" b="1" dirty="0" smtClean="0">
                <a:solidFill>
                  <a:schemeClr val="bg1"/>
                </a:solidFill>
              </a:rPr>
              <a:t>DOMÁCÍ ZVÍŘATA DĚLÍME NA DVĚ SKUPINY – DOMÁCÍ MAZLÍČCI A HOSPODÁŘSKÁ ZVÍŘATA</a:t>
            </a:r>
            <a:endParaRPr lang="cs-CZ" b="1" dirty="0">
              <a:solidFill>
                <a:schemeClr val="bg1"/>
              </a:solidFill>
            </a:endParaRPr>
          </a:p>
        </p:txBody>
      </p:sp>
      <p:sp>
        <p:nvSpPr>
          <p:cNvPr id="4" name="TextovéPole 3"/>
          <p:cNvSpPr txBox="1"/>
          <p:nvPr/>
        </p:nvSpPr>
        <p:spPr>
          <a:xfrm>
            <a:off x="1331640" y="1301859"/>
            <a:ext cx="6336704" cy="923330"/>
          </a:xfrm>
          <a:prstGeom prst="rect">
            <a:avLst/>
          </a:prstGeom>
          <a:solidFill>
            <a:srgbClr val="8B72AA"/>
          </a:solidFill>
          <a:ln>
            <a:solidFill>
              <a:srgbClr val="8B72AA"/>
            </a:solidFill>
          </a:ln>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cs-CZ" sz="5400" dirty="0" smtClean="0"/>
              <a:t>DOMÁCÍ ZVÍŘATA</a:t>
            </a:r>
            <a:endParaRPr lang="cs-CZ" sz="5400" dirty="0"/>
          </a:p>
        </p:txBody>
      </p:sp>
      <p:sp>
        <p:nvSpPr>
          <p:cNvPr id="5" name="Obdélník 4"/>
          <p:cNvSpPr/>
          <p:nvPr/>
        </p:nvSpPr>
        <p:spPr>
          <a:xfrm>
            <a:off x="1331640" y="2225189"/>
            <a:ext cx="6336704" cy="3940115"/>
          </a:xfrm>
          <a:prstGeom prst="rect">
            <a:avLst/>
          </a:prstGeom>
          <a:solidFill>
            <a:srgbClr val="8B72AA"/>
          </a:solidFill>
          <a:ln>
            <a:solidFill>
              <a:srgbClr val="8B72A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475656" y="2780928"/>
            <a:ext cx="2952328" cy="302433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4572000" y="2780928"/>
            <a:ext cx="2952328" cy="302433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2044360" y="3595372"/>
            <a:ext cx="1814920" cy="1077218"/>
          </a:xfrm>
          <a:prstGeom prst="rect">
            <a:avLst/>
          </a:prstGeom>
          <a:noFill/>
        </p:spPr>
        <p:txBody>
          <a:bodyPr wrap="none" rtlCol="0">
            <a:spAutoFit/>
          </a:bodyPr>
          <a:lstStyle/>
          <a:p>
            <a:pPr algn="ctr"/>
            <a:r>
              <a:rPr lang="cs-CZ" sz="3200" b="1" dirty="0" smtClean="0">
                <a:solidFill>
                  <a:srgbClr val="800000"/>
                </a:solidFill>
              </a:rPr>
              <a:t>DOMÁCÍ</a:t>
            </a:r>
          </a:p>
          <a:p>
            <a:pPr algn="ctr"/>
            <a:r>
              <a:rPr lang="cs-CZ" sz="3200" b="1" dirty="0" smtClean="0">
                <a:solidFill>
                  <a:srgbClr val="800000"/>
                </a:solidFill>
              </a:rPr>
              <a:t>MAZLÍČCI</a:t>
            </a:r>
            <a:endParaRPr lang="cs-CZ" sz="3200" b="1" dirty="0">
              <a:solidFill>
                <a:srgbClr val="800000"/>
              </a:solidFill>
            </a:endParaRPr>
          </a:p>
        </p:txBody>
      </p:sp>
      <p:sp>
        <p:nvSpPr>
          <p:cNvPr id="9" name="TextovéPole 8"/>
          <p:cNvSpPr txBox="1"/>
          <p:nvPr/>
        </p:nvSpPr>
        <p:spPr>
          <a:xfrm>
            <a:off x="4647396" y="3595372"/>
            <a:ext cx="2801536" cy="1077218"/>
          </a:xfrm>
          <a:prstGeom prst="rect">
            <a:avLst/>
          </a:prstGeom>
          <a:noFill/>
        </p:spPr>
        <p:txBody>
          <a:bodyPr wrap="none" rtlCol="0">
            <a:spAutoFit/>
          </a:bodyPr>
          <a:lstStyle/>
          <a:p>
            <a:pPr algn="ctr"/>
            <a:r>
              <a:rPr lang="cs-CZ" sz="3200" b="1" dirty="0" smtClean="0">
                <a:solidFill>
                  <a:srgbClr val="006600"/>
                </a:solidFill>
              </a:rPr>
              <a:t>HOSPODÁŘSKÁ</a:t>
            </a:r>
          </a:p>
          <a:p>
            <a:pPr algn="ctr"/>
            <a:r>
              <a:rPr lang="cs-CZ" sz="3200" b="1" dirty="0" smtClean="0">
                <a:solidFill>
                  <a:srgbClr val="006600"/>
                </a:solidFill>
              </a:rPr>
              <a:t>ZVÍŘATA</a:t>
            </a:r>
            <a:endParaRPr lang="cs-CZ" sz="3200" b="1" dirty="0">
              <a:solidFill>
                <a:srgbClr val="006600"/>
              </a:solidFill>
            </a:endParaRPr>
          </a:p>
        </p:txBody>
      </p:sp>
    </p:spTree>
    <p:extLst>
      <p:ext uri="{BB962C8B-B14F-4D97-AF65-F5344CB8AC3E}">
        <p14:creationId xmlns:p14="http://schemas.microsoft.com/office/powerpoint/2010/main" val="1338785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635715" y="260647"/>
            <a:ext cx="3750060" cy="6463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cs-CZ" sz="3600" dirty="0" smtClean="0"/>
              <a:t>DOMÁCÍ MAZLÍČCI</a:t>
            </a:r>
            <a:endParaRPr lang="cs-CZ" sz="3600" dirty="0"/>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96" b="97917" l="4688" r="96875">
                        <a14:foregroundMark x1="14063" y1="70833" x2="14063" y2="70833"/>
                        <a14:foregroundMark x1="4688" y1="76563" x2="4688" y2="76563"/>
                        <a14:foregroundMark x1="67708" y1="70833" x2="67708" y2="70833"/>
                        <a14:foregroundMark x1="19271" y1="94792" x2="19271" y2="94792"/>
                        <a14:foregroundMark x1="80729" y1="75521" x2="80729" y2="75521"/>
                        <a14:foregroundMark x1="84375" y1="70313" x2="84375" y2="70313"/>
                        <a14:foregroundMark x1="79688" y1="67188" x2="79688" y2="67188"/>
                        <a14:foregroundMark x1="96875" y1="79688" x2="96875" y2="79688"/>
                        <a14:foregroundMark x1="61458" y1="83333" x2="61458" y2="83333"/>
                        <a14:foregroundMark x1="71354" y1="86458" x2="71354" y2="86458"/>
                        <a14:foregroundMark x1="59896" y1="97917" x2="59896" y2="97917"/>
                        <a14:foregroundMark x1="53125" y1="93229" x2="53125" y2="93229"/>
                        <a14:foregroundMark x1="51563" y1="88021" x2="51563" y2="88021"/>
                        <a14:foregroundMark x1="48438" y1="91667" x2="48438" y2="91667"/>
                        <a14:foregroundMark x1="39063" y1="94792" x2="39063" y2="94792"/>
                        <a14:foregroundMark x1="69792" y1="91667" x2="69792" y2="91667"/>
                      </a14:backgroundRemoval>
                    </a14:imgEffect>
                  </a14:imgLayer>
                </a14:imgProps>
              </a:ext>
              <a:ext uri="{28A0092B-C50C-407E-A947-70E740481C1C}">
                <a14:useLocalDpi xmlns:a14="http://schemas.microsoft.com/office/drawing/2010/main" val="0"/>
              </a:ext>
            </a:extLst>
          </a:blip>
          <a:srcRect/>
          <a:stretch>
            <a:fillRect/>
          </a:stretch>
        </p:blipFill>
        <p:spPr bwMode="auto">
          <a:xfrm>
            <a:off x="5485138" y="4292749"/>
            <a:ext cx="1943070" cy="1943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0224" y="1852353"/>
            <a:ext cx="2440396" cy="2440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896" b="99479" l="9896" r="89063">
                        <a14:foregroundMark x1="38542" y1="94792" x2="38542" y2="94792"/>
                        <a14:foregroundMark x1="31771" y1="99479" x2="31771" y2="99479"/>
                        <a14:backgroundMark x1="20833" y1="18750" x2="20833" y2="18750"/>
                        <a14:backgroundMark x1="19271" y1="32813" x2="19271" y2="32813"/>
                        <a14:backgroundMark x1="77083" y1="53125" x2="77083" y2="53125"/>
                        <a14:backgroundMark x1="74479" y1="25521" x2="74479" y2="25521"/>
                        <a14:backgroundMark x1="73438" y1="17708" x2="73438" y2="17708"/>
                        <a14:backgroundMark x1="78125" y1="42188" x2="78125" y2="42188"/>
                        <a14:backgroundMark x1="80208" y1="27083" x2="80208" y2="27083"/>
                        <a14:backgroundMark x1="74479" y1="34375" x2="74479" y2="34375"/>
                        <a14:backgroundMark x1="74479" y1="45833" x2="74479" y2="45833"/>
                        <a14:backgroundMark x1="77604" y1="67188" x2="77604" y2="67188"/>
                        <a14:backgroundMark x1="79688" y1="60938" x2="79688" y2="60938"/>
                        <a14:backgroundMark x1="85417" y1="82292" x2="85417" y2="82292"/>
                      </a14:backgroundRemoval>
                    </a14:imgEffect>
                  </a14:imgLayer>
                </a14:imgProps>
              </a:ext>
              <a:ext uri="{28A0092B-C50C-407E-A947-70E740481C1C}">
                <a14:useLocalDpi xmlns:a14="http://schemas.microsoft.com/office/drawing/2010/main" val="0"/>
              </a:ext>
            </a:extLst>
          </a:blip>
          <a:srcRect/>
          <a:stretch>
            <a:fillRect/>
          </a:stretch>
        </p:blipFill>
        <p:spPr bwMode="auto">
          <a:xfrm>
            <a:off x="177340" y="1556792"/>
            <a:ext cx="2311649" cy="2311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896" b="96354" l="9896" r="89583">
                        <a14:foregroundMark x1="35938" y1="96354" x2="35938" y2="96354"/>
                        <a14:foregroundMark x1="52604" y1="19792" x2="52604" y2="19792"/>
                        <a14:foregroundMark x1="55208" y1="29167" x2="55208" y2="29167"/>
                        <a14:foregroundMark x1="55729" y1="23438" x2="55729" y2="23438"/>
                        <a14:backgroundMark x1="66146" y1="43229" x2="66146" y2="43229"/>
                        <a14:backgroundMark x1="24479" y1="45313" x2="24479" y2="45313"/>
                        <a14:backgroundMark x1="22396" y1="72917" x2="22396" y2="72917"/>
                        <a14:backgroundMark x1="71875" y1="90625" x2="71875" y2="90625"/>
                      </a14:backgroundRemoval>
                    </a14:imgEffect>
                  </a14:imgLayer>
                </a14:imgProps>
              </a:ext>
              <a:ext uri="{28A0092B-C50C-407E-A947-70E740481C1C}">
                <a14:useLocalDpi xmlns:a14="http://schemas.microsoft.com/office/drawing/2010/main" val="0"/>
              </a:ext>
            </a:extLst>
          </a:blip>
          <a:srcRect/>
          <a:stretch>
            <a:fillRect/>
          </a:stretch>
        </p:blipFill>
        <p:spPr bwMode="auto">
          <a:xfrm>
            <a:off x="183528" y="4038191"/>
            <a:ext cx="2452187" cy="2452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160183" y="2161319"/>
            <a:ext cx="632096"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PES</a:t>
            </a:r>
            <a:endParaRPr lang="cs-CZ" sz="2400" dirty="0"/>
          </a:p>
        </p:txBody>
      </p:sp>
      <p:sp>
        <p:nvSpPr>
          <p:cNvPr id="4" name="TextovéPole 3"/>
          <p:cNvSpPr txBox="1"/>
          <p:nvPr/>
        </p:nvSpPr>
        <p:spPr>
          <a:xfrm>
            <a:off x="6328853" y="2287323"/>
            <a:ext cx="1035733"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KOČKA</a:t>
            </a:r>
            <a:endParaRPr lang="cs-CZ" sz="2400" dirty="0"/>
          </a:p>
        </p:txBody>
      </p:sp>
      <p:sp>
        <p:nvSpPr>
          <p:cNvPr id="5" name="TextovéPole 4"/>
          <p:cNvSpPr txBox="1"/>
          <p:nvPr/>
        </p:nvSpPr>
        <p:spPr>
          <a:xfrm>
            <a:off x="7236296" y="4653135"/>
            <a:ext cx="1133259"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KŘEČEK</a:t>
            </a:r>
            <a:endParaRPr lang="cs-CZ" sz="2400" dirty="0"/>
          </a:p>
        </p:txBody>
      </p:sp>
      <p:sp>
        <p:nvSpPr>
          <p:cNvPr id="6" name="TextovéPole 5"/>
          <p:cNvSpPr txBox="1"/>
          <p:nvPr/>
        </p:nvSpPr>
        <p:spPr>
          <a:xfrm>
            <a:off x="2160183" y="4653136"/>
            <a:ext cx="1510093"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PAPOUŠEK</a:t>
            </a:r>
            <a:endParaRPr lang="cs-CZ" sz="2400" dirty="0"/>
          </a:p>
        </p:txBody>
      </p:sp>
      <p:sp>
        <p:nvSpPr>
          <p:cNvPr id="7" name="TextovéPole 6"/>
          <p:cNvSpPr txBox="1"/>
          <p:nvPr/>
        </p:nvSpPr>
        <p:spPr>
          <a:xfrm>
            <a:off x="2620705" y="899556"/>
            <a:ext cx="3765070" cy="461665"/>
          </a:xfrm>
          <a:prstGeom prst="rect">
            <a:avLst/>
          </a:prstGeom>
        </p:spPr>
        <p:style>
          <a:lnRef idx="0">
            <a:schemeClr val="accent6"/>
          </a:lnRef>
          <a:fillRef idx="3">
            <a:schemeClr val="accent6"/>
          </a:fillRef>
          <a:effectRef idx="3">
            <a:schemeClr val="accent6"/>
          </a:effectRef>
          <a:fontRef idx="minor">
            <a:schemeClr val="lt1"/>
          </a:fontRef>
        </p:style>
        <p:txBody>
          <a:bodyPr wrap="none" rtlCol="0">
            <a:spAutoFit/>
          </a:bodyPr>
          <a:lstStyle/>
          <a:p>
            <a:r>
              <a:rPr lang="cs-CZ" sz="2400" b="1" dirty="0" smtClean="0"/>
              <a:t>CHOVÁME JE PRO POTĚŠENÍ</a:t>
            </a:r>
            <a:endParaRPr lang="cs-CZ" sz="2400" b="1" dirty="0"/>
          </a:p>
        </p:txBody>
      </p:sp>
    </p:spTree>
    <p:extLst>
      <p:ext uri="{BB962C8B-B14F-4D97-AF65-F5344CB8AC3E}">
        <p14:creationId xmlns:p14="http://schemas.microsoft.com/office/powerpoint/2010/main" val="13111589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44188" y="1556792"/>
            <a:ext cx="7956152" cy="4031873"/>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lnSpc>
                <a:spcPct val="200000"/>
              </a:lnSpc>
            </a:pPr>
            <a:r>
              <a:rPr lang="cs-CZ" sz="3200" dirty="0" smtClean="0"/>
              <a:t>DOMÁCÍ MAZLÍČKY CHOVÁME PRO POTĚŠENÍ. </a:t>
            </a:r>
          </a:p>
          <a:p>
            <a:pPr algn="ctr">
              <a:lnSpc>
                <a:spcPct val="200000"/>
              </a:lnSpc>
            </a:pPr>
            <a:r>
              <a:rPr lang="cs-CZ" sz="3200" dirty="0" smtClean="0"/>
              <a:t>ZNAMENÁ TO, ŽE SI S NIMI MŮŽEME HRÁT, </a:t>
            </a:r>
          </a:p>
          <a:p>
            <a:pPr algn="ctr">
              <a:lnSpc>
                <a:spcPct val="200000"/>
              </a:lnSpc>
            </a:pPr>
            <a:r>
              <a:rPr lang="cs-CZ" sz="3200" dirty="0" smtClean="0"/>
              <a:t>CHODIT S NIMI NA PROCHÁZKY</a:t>
            </a:r>
          </a:p>
          <a:p>
            <a:pPr algn="ctr">
              <a:lnSpc>
                <a:spcPct val="200000"/>
              </a:lnSpc>
            </a:pPr>
            <a:r>
              <a:rPr lang="cs-CZ" sz="3200" dirty="0" smtClean="0"/>
              <a:t> NEBO SE S NIMI MAZLIT.</a:t>
            </a:r>
            <a:endParaRPr lang="cs-CZ" sz="3200" dirty="0"/>
          </a:p>
        </p:txBody>
      </p:sp>
    </p:spTree>
    <p:extLst>
      <p:ext uri="{BB962C8B-B14F-4D97-AF65-F5344CB8AC3E}">
        <p14:creationId xmlns:p14="http://schemas.microsoft.com/office/powerpoint/2010/main" val="4206316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220888" y="188640"/>
            <a:ext cx="4679423" cy="6463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3600" dirty="0" smtClean="0"/>
              <a:t>HOSPODÁŘSKÁ ZVÍŘATA</a:t>
            </a:r>
            <a:endParaRPr lang="cs-CZ" sz="3600" dirty="0"/>
          </a:p>
        </p:txBody>
      </p:sp>
      <p:grpSp>
        <p:nvGrpSpPr>
          <p:cNvPr id="10" name="Skupina 9"/>
          <p:cNvGrpSpPr/>
          <p:nvPr/>
        </p:nvGrpSpPr>
        <p:grpSpPr>
          <a:xfrm>
            <a:off x="395534" y="1976337"/>
            <a:ext cx="1579563" cy="2041229"/>
            <a:chOff x="395534" y="1417387"/>
            <a:chExt cx="1579563" cy="2041229"/>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4" y="1417387"/>
              <a:ext cx="1579563" cy="157956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695439" y="2996951"/>
              <a:ext cx="979755"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PRASE</a:t>
              </a:r>
              <a:endParaRPr lang="cs-CZ" sz="2400" dirty="0"/>
            </a:p>
          </p:txBody>
        </p:sp>
      </p:grpSp>
      <p:grpSp>
        <p:nvGrpSpPr>
          <p:cNvPr id="11" name="Skupina 10"/>
          <p:cNvGrpSpPr/>
          <p:nvPr/>
        </p:nvGrpSpPr>
        <p:grpSpPr>
          <a:xfrm>
            <a:off x="3635896" y="1976337"/>
            <a:ext cx="1584325" cy="2041229"/>
            <a:chOff x="3635896" y="1417388"/>
            <a:chExt cx="1584325" cy="2041229"/>
          </a:xfrm>
        </p:grpSpPr>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1417388"/>
              <a:ext cx="1584325" cy="157956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850015" y="2996952"/>
              <a:ext cx="1156086"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SLEPICE</a:t>
              </a:r>
              <a:endParaRPr lang="cs-CZ" sz="2400" dirty="0"/>
            </a:p>
          </p:txBody>
        </p:sp>
      </p:grpSp>
      <p:grpSp>
        <p:nvGrpSpPr>
          <p:cNvPr id="12" name="Skupina 11"/>
          <p:cNvGrpSpPr/>
          <p:nvPr/>
        </p:nvGrpSpPr>
        <p:grpSpPr>
          <a:xfrm>
            <a:off x="6900311" y="1976337"/>
            <a:ext cx="1584325" cy="2041226"/>
            <a:chOff x="6900311" y="1417389"/>
            <a:chExt cx="1584325" cy="2041226"/>
          </a:xfrm>
        </p:grpSpPr>
        <p:pic>
          <p:nvPicPr>
            <p:cNvPr id="205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0311" y="1417389"/>
              <a:ext cx="1584325" cy="157956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5"/>
            <p:cNvSpPr txBox="1"/>
            <p:nvPr/>
          </p:nvSpPr>
          <p:spPr>
            <a:xfrm>
              <a:off x="7268062" y="2996950"/>
              <a:ext cx="848822"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KOZA</a:t>
              </a:r>
              <a:endParaRPr lang="cs-CZ" sz="2400" dirty="0"/>
            </a:p>
          </p:txBody>
        </p:sp>
      </p:grpSp>
      <p:grpSp>
        <p:nvGrpSpPr>
          <p:cNvPr id="13" name="Skupina 12"/>
          <p:cNvGrpSpPr/>
          <p:nvPr/>
        </p:nvGrpSpPr>
        <p:grpSpPr>
          <a:xfrm>
            <a:off x="395536" y="4437112"/>
            <a:ext cx="1609725" cy="2058690"/>
            <a:chOff x="395536" y="4208239"/>
            <a:chExt cx="1609725" cy="2058690"/>
          </a:xfrm>
        </p:grpSpPr>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536" y="4208239"/>
              <a:ext cx="1609725" cy="1597025"/>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ovéPole 6"/>
            <p:cNvSpPr txBox="1"/>
            <p:nvPr/>
          </p:nvSpPr>
          <p:spPr>
            <a:xfrm>
              <a:off x="678094" y="5805264"/>
              <a:ext cx="1014445"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KRÁVA</a:t>
              </a:r>
              <a:endParaRPr lang="cs-CZ" sz="2400" dirty="0"/>
            </a:p>
          </p:txBody>
        </p:sp>
      </p:grpSp>
      <p:grpSp>
        <p:nvGrpSpPr>
          <p:cNvPr id="14" name="Skupina 13"/>
          <p:cNvGrpSpPr/>
          <p:nvPr/>
        </p:nvGrpSpPr>
        <p:grpSpPr>
          <a:xfrm>
            <a:off x="3642703" y="4435333"/>
            <a:ext cx="1579563" cy="2060469"/>
            <a:chOff x="3642703" y="4215574"/>
            <a:chExt cx="1579563" cy="2060469"/>
          </a:xfrm>
        </p:grpSpPr>
        <p:pic>
          <p:nvPicPr>
            <p:cNvPr id="2056"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42703" y="4215574"/>
              <a:ext cx="1579563" cy="1597025"/>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ovéPole 7"/>
            <p:cNvSpPr txBox="1"/>
            <p:nvPr/>
          </p:nvSpPr>
          <p:spPr>
            <a:xfrm>
              <a:off x="4064210" y="5814378"/>
              <a:ext cx="736548"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KŮŇ</a:t>
              </a:r>
              <a:endParaRPr lang="cs-CZ" sz="2400" dirty="0"/>
            </a:p>
          </p:txBody>
        </p:sp>
      </p:grpSp>
      <p:grpSp>
        <p:nvGrpSpPr>
          <p:cNvPr id="15" name="Skupina 14"/>
          <p:cNvGrpSpPr/>
          <p:nvPr/>
        </p:nvGrpSpPr>
        <p:grpSpPr>
          <a:xfrm>
            <a:off x="6900310" y="4413524"/>
            <a:ext cx="1579563" cy="2025763"/>
            <a:chOff x="6900311" y="4241165"/>
            <a:chExt cx="1579563" cy="2025763"/>
          </a:xfrm>
        </p:grpSpPr>
        <p:pic>
          <p:nvPicPr>
            <p:cNvPr id="205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00311" y="4241165"/>
              <a:ext cx="1579563" cy="157321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ovéPole 8"/>
            <p:cNvSpPr txBox="1"/>
            <p:nvPr/>
          </p:nvSpPr>
          <p:spPr>
            <a:xfrm>
              <a:off x="7254748" y="5805263"/>
              <a:ext cx="870688"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OVCE</a:t>
              </a:r>
              <a:endParaRPr lang="cs-CZ" sz="2400" dirty="0"/>
            </a:p>
          </p:txBody>
        </p:sp>
      </p:grpSp>
      <p:sp>
        <p:nvSpPr>
          <p:cNvPr id="16" name="TextovéPole 15"/>
          <p:cNvSpPr txBox="1"/>
          <p:nvPr/>
        </p:nvSpPr>
        <p:spPr>
          <a:xfrm>
            <a:off x="2220888" y="834971"/>
            <a:ext cx="4679422" cy="52322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2800" b="1" dirty="0" smtClean="0"/>
              <a:t>CHOVÁME JE PRO UŽITEK</a:t>
            </a:r>
            <a:endParaRPr lang="cs-CZ" sz="2800" b="1" dirty="0"/>
          </a:p>
        </p:txBody>
      </p:sp>
    </p:spTree>
    <p:extLst>
      <p:ext uri="{BB962C8B-B14F-4D97-AF65-F5344CB8AC3E}">
        <p14:creationId xmlns:p14="http://schemas.microsoft.com/office/powerpoint/2010/main" val="31278766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39848" y="1484784"/>
            <a:ext cx="8582349" cy="3046988"/>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lnSpc>
                <a:spcPct val="200000"/>
              </a:lnSpc>
            </a:pPr>
            <a:r>
              <a:rPr lang="cs-CZ" sz="3200" dirty="0" smtClean="0"/>
              <a:t>HOSPODÁŘSKÁ ZVÍŘATA CHOVÁME PRO UŽITEK.</a:t>
            </a:r>
          </a:p>
          <a:p>
            <a:pPr algn="ctr">
              <a:lnSpc>
                <a:spcPct val="200000"/>
              </a:lnSpc>
            </a:pPr>
            <a:r>
              <a:rPr lang="cs-CZ" sz="3200" dirty="0" smtClean="0"/>
              <a:t>ZNAMENÁ TO, ŽE JSOU NÁM NĚČÍM PROSPĚŠNÁ - </a:t>
            </a:r>
          </a:p>
          <a:p>
            <a:pPr algn="ctr">
              <a:lnSpc>
                <a:spcPct val="200000"/>
              </a:lnSpc>
            </a:pPr>
            <a:r>
              <a:rPr lang="cs-CZ" sz="3200" dirty="0" smtClean="0"/>
              <a:t>NĚCO NÁM DÁVAJÍ NEBO NÁM POMÁHAJÍ. </a:t>
            </a:r>
            <a:endParaRPr lang="cs-CZ" sz="3200" dirty="0"/>
          </a:p>
        </p:txBody>
      </p:sp>
    </p:spTree>
    <p:extLst>
      <p:ext uri="{BB962C8B-B14F-4D97-AF65-F5344CB8AC3E}">
        <p14:creationId xmlns:p14="http://schemas.microsoft.com/office/powerpoint/2010/main" val="42030488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Skupina 10"/>
          <p:cNvGrpSpPr/>
          <p:nvPr/>
        </p:nvGrpSpPr>
        <p:grpSpPr>
          <a:xfrm>
            <a:off x="2771800" y="186046"/>
            <a:ext cx="3784243" cy="923330"/>
            <a:chOff x="2771800" y="186046"/>
            <a:chExt cx="3784243" cy="923330"/>
          </a:xfrm>
        </p:grpSpPr>
        <p:sp>
          <p:nvSpPr>
            <p:cNvPr id="4" name="TextovéPole 3"/>
            <p:cNvSpPr txBox="1"/>
            <p:nvPr/>
          </p:nvSpPr>
          <p:spPr>
            <a:xfrm>
              <a:off x="3074640" y="186046"/>
              <a:ext cx="3178562" cy="4616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2400" dirty="0" smtClean="0"/>
                <a:t>HOSPODÁŘSKÁ ZVÍŘATA</a:t>
              </a:r>
              <a:endParaRPr lang="cs-CZ" sz="2400" dirty="0"/>
            </a:p>
          </p:txBody>
        </p:sp>
        <p:sp>
          <p:nvSpPr>
            <p:cNvPr id="5" name="TextovéPole 4"/>
            <p:cNvSpPr txBox="1"/>
            <p:nvPr/>
          </p:nvSpPr>
          <p:spPr>
            <a:xfrm>
              <a:off x="2771800" y="647711"/>
              <a:ext cx="3784243" cy="461665"/>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2400" b="1" dirty="0" smtClean="0"/>
                <a:t>CHOVÁME JE PRO UŽITEK</a:t>
              </a:r>
              <a:endParaRPr lang="cs-CZ" sz="2400" b="1" dirty="0"/>
            </a:p>
          </p:txBody>
        </p:sp>
      </p:grpSp>
      <p:grpSp>
        <p:nvGrpSpPr>
          <p:cNvPr id="6" name="Skupina 5"/>
          <p:cNvGrpSpPr/>
          <p:nvPr/>
        </p:nvGrpSpPr>
        <p:grpSpPr>
          <a:xfrm>
            <a:off x="603297" y="2766118"/>
            <a:ext cx="1584325" cy="2041229"/>
            <a:chOff x="3635896" y="1417388"/>
            <a:chExt cx="1584325" cy="2041229"/>
          </a:xfrm>
        </p:grpSpPr>
        <p:pic>
          <p:nvPicPr>
            <p:cNvPr id="7"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1417388"/>
              <a:ext cx="1584325" cy="157956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ovéPole 7"/>
            <p:cNvSpPr txBox="1"/>
            <p:nvPr/>
          </p:nvSpPr>
          <p:spPr>
            <a:xfrm>
              <a:off x="3850015" y="2996952"/>
              <a:ext cx="1156086"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SLEPICE</a:t>
              </a:r>
              <a:endParaRPr lang="cs-CZ" sz="2400" dirty="0"/>
            </a:p>
          </p:txBody>
        </p:sp>
      </p:grpSp>
      <p:sp>
        <p:nvSpPr>
          <p:cNvPr id="9" name="TextovéPole 8"/>
          <p:cNvSpPr txBox="1"/>
          <p:nvPr/>
        </p:nvSpPr>
        <p:spPr>
          <a:xfrm>
            <a:off x="3367996" y="3232733"/>
            <a:ext cx="2385205" cy="646331"/>
          </a:xfrm>
          <a:prstGeom prst="rect">
            <a:avLst/>
          </a:prstGeom>
          <a:noFill/>
        </p:spPr>
        <p:txBody>
          <a:bodyPr wrap="none" rtlCol="0">
            <a:spAutoFit/>
          </a:bodyPr>
          <a:lstStyle/>
          <a:p>
            <a:r>
              <a:rPr lang="cs-CZ" sz="3600" dirty="0" smtClean="0"/>
              <a:t>NÁM DÁVÁ </a:t>
            </a:r>
            <a:endParaRPr lang="cs-CZ" sz="36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6043" y="2351161"/>
            <a:ext cx="1994520" cy="1994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ovéPole 9"/>
          <p:cNvSpPr txBox="1"/>
          <p:nvPr/>
        </p:nvSpPr>
        <p:spPr>
          <a:xfrm>
            <a:off x="7092280" y="4388928"/>
            <a:ext cx="922047"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VEJCE</a:t>
            </a:r>
            <a:endParaRPr lang="cs-CZ" sz="2400" dirty="0"/>
          </a:p>
        </p:txBody>
      </p:sp>
    </p:spTree>
    <p:extLst>
      <p:ext uri="{BB962C8B-B14F-4D97-AF65-F5344CB8AC3E}">
        <p14:creationId xmlns:p14="http://schemas.microsoft.com/office/powerpoint/2010/main" val="23223338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Skupina 4"/>
          <p:cNvGrpSpPr/>
          <p:nvPr/>
        </p:nvGrpSpPr>
        <p:grpSpPr>
          <a:xfrm>
            <a:off x="689691" y="1938777"/>
            <a:ext cx="1609725" cy="2058690"/>
            <a:chOff x="395536" y="4208239"/>
            <a:chExt cx="1609725" cy="2058690"/>
          </a:xfrm>
        </p:grpSpPr>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208239"/>
              <a:ext cx="1609725" cy="1597025"/>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ovéPole 6"/>
            <p:cNvSpPr txBox="1"/>
            <p:nvPr/>
          </p:nvSpPr>
          <p:spPr>
            <a:xfrm>
              <a:off x="678094" y="5805264"/>
              <a:ext cx="1014445"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KRÁVA</a:t>
              </a:r>
              <a:endParaRPr lang="cs-CZ" sz="2400" dirty="0"/>
            </a:p>
          </p:txBody>
        </p:sp>
      </p:grpSp>
      <p:grpSp>
        <p:nvGrpSpPr>
          <p:cNvPr id="8" name="Skupina 7"/>
          <p:cNvGrpSpPr/>
          <p:nvPr/>
        </p:nvGrpSpPr>
        <p:grpSpPr>
          <a:xfrm>
            <a:off x="715091" y="4278288"/>
            <a:ext cx="1584325" cy="2041226"/>
            <a:chOff x="6900311" y="1417389"/>
            <a:chExt cx="1584325" cy="2041226"/>
          </a:xfrm>
        </p:grpSpPr>
        <p:pic>
          <p:nvPicPr>
            <p:cNvPr id="9"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0311" y="1417389"/>
              <a:ext cx="1584325" cy="157956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ovéPole 9"/>
            <p:cNvSpPr txBox="1"/>
            <p:nvPr/>
          </p:nvSpPr>
          <p:spPr>
            <a:xfrm>
              <a:off x="7268062" y="2996950"/>
              <a:ext cx="848822"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KOZA</a:t>
              </a:r>
              <a:endParaRPr lang="cs-CZ" sz="2400" dirty="0"/>
            </a:p>
          </p:txBody>
        </p:sp>
      </p:grpSp>
      <p:sp>
        <p:nvSpPr>
          <p:cNvPr id="4" name="TextovéPole 3"/>
          <p:cNvSpPr txBox="1"/>
          <p:nvPr/>
        </p:nvSpPr>
        <p:spPr>
          <a:xfrm>
            <a:off x="3233152" y="3631957"/>
            <a:ext cx="2654894" cy="646331"/>
          </a:xfrm>
          <a:prstGeom prst="rect">
            <a:avLst/>
          </a:prstGeom>
          <a:noFill/>
        </p:spPr>
        <p:txBody>
          <a:bodyPr wrap="none" rtlCol="0">
            <a:spAutoFit/>
          </a:bodyPr>
          <a:lstStyle/>
          <a:p>
            <a:r>
              <a:rPr lang="cs-CZ" sz="3600" dirty="0" smtClean="0"/>
              <a:t>NÁM DÁVAJÍ </a:t>
            </a:r>
            <a:endParaRPr lang="cs-CZ" sz="3600" dirty="0"/>
          </a:p>
        </p:txBody>
      </p:sp>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3531" y="2611988"/>
            <a:ext cx="2686267" cy="2686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ovéPole 10"/>
          <p:cNvSpPr txBox="1"/>
          <p:nvPr/>
        </p:nvSpPr>
        <p:spPr>
          <a:xfrm>
            <a:off x="6987958" y="5298255"/>
            <a:ext cx="1077411"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MLÉKO</a:t>
            </a:r>
            <a:endParaRPr lang="cs-CZ" sz="2400" dirty="0"/>
          </a:p>
        </p:txBody>
      </p:sp>
      <p:cxnSp>
        <p:nvCxnSpPr>
          <p:cNvPr id="13" name="Přímá spojnice se šipkou 12"/>
          <p:cNvCxnSpPr/>
          <p:nvPr/>
        </p:nvCxnSpPr>
        <p:spPr>
          <a:xfrm>
            <a:off x="2483768" y="2737289"/>
            <a:ext cx="576064" cy="79851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5" name="Přímá spojnice se šipkou 14"/>
          <p:cNvCxnSpPr/>
          <p:nvPr/>
        </p:nvCxnSpPr>
        <p:spPr>
          <a:xfrm flipV="1">
            <a:off x="2483768" y="4365104"/>
            <a:ext cx="576064" cy="101996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19" name="Skupina 18"/>
          <p:cNvGrpSpPr/>
          <p:nvPr/>
        </p:nvGrpSpPr>
        <p:grpSpPr>
          <a:xfrm>
            <a:off x="2771800" y="186046"/>
            <a:ext cx="3784243" cy="923330"/>
            <a:chOff x="2771800" y="186046"/>
            <a:chExt cx="3784243" cy="923330"/>
          </a:xfrm>
        </p:grpSpPr>
        <p:sp>
          <p:nvSpPr>
            <p:cNvPr id="20" name="TextovéPole 19"/>
            <p:cNvSpPr txBox="1"/>
            <p:nvPr/>
          </p:nvSpPr>
          <p:spPr>
            <a:xfrm>
              <a:off x="3074640" y="186046"/>
              <a:ext cx="3178562" cy="4616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2400" dirty="0" smtClean="0"/>
                <a:t>HOSPODÁŘSKÁ ZVÍŘATA</a:t>
              </a:r>
              <a:endParaRPr lang="cs-CZ" sz="2400" dirty="0"/>
            </a:p>
          </p:txBody>
        </p:sp>
        <p:sp>
          <p:nvSpPr>
            <p:cNvPr id="21" name="TextovéPole 20"/>
            <p:cNvSpPr txBox="1"/>
            <p:nvPr/>
          </p:nvSpPr>
          <p:spPr>
            <a:xfrm>
              <a:off x="2771800" y="647711"/>
              <a:ext cx="3784243" cy="461665"/>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2400" b="1" dirty="0" smtClean="0"/>
                <a:t>CHOVÁME JE PRO UŽITEK</a:t>
              </a:r>
              <a:endParaRPr lang="cs-CZ" sz="2400" b="1" dirty="0"/>
            </a:p>
          </p:txBody>
        </p:sp>
      </p:grpSp>
    </p:spTree>
    <p:extLst>
      <p:ext uri="{BB962C8B-B14F-4D97-AF65-F5344CB8AC3E}">
        <p14:creationId xmlns:p14="http://schemas.microsoft.com/office/powerpoint/2010/main" val="29792459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411" y="1807074"/>
            <a:ext cx="1152128" cy="1616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411" y="3444549"/>
            <a:ext cx="1173801" cy="1630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920" y="5218842"/>
            <a:ext cx="1152128" cy="16038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347864" y="3548045"/>
            <a:ext cx="2654894" cy="646331"/>
          </a:xfrm>
          <a:prstGeom prst="rect">
            <a:avLst/>
          </a:prstGeom>
          <a:noFill/>
        </p:spPr>
        <p:txBody>
          <a:bodyPr wrap="none" rtlCol="0">
            <a:spAutoFit/>
          </a:bodyPr>
          <a:lstStyle/>
          <a:p>
            <a:r>
              <a:rPr lang="cs-CZ" sz="3600" dirty="0" smtClean="0"/>
              <a:t>NÁM DAVAJÍ </a:t>
            </a:r>
            <a:endParaRPr lang="cs-CZ" sz="3600" dirty="0"/>
          </a:p>
        </p:txBody>
      </p:sp>
      <p:cxnSp>
        <p:nvCxnSpPr>
          <p:cNvPr id="9" name="Přímá spojnice se šipkou 8"/>
          <p:cNvCxnSpPr/>
          <p:nvPr/>
        </p:nvCxnSpPr>
        <p:spPr>
          <a:xfrm>
            <a:off x="1907704" y="2420887"/>
            <a:ext cx="1296144" cy="1002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1" name="Přímá spojnice se šipkou 10"/>
          <p:cNvCxnSpPr/>
          <p:nvPr/>
        </p:nvCxnSpPr>
        <p:spPr>
          <a:xfrm>
            <a:off x="1835696" y="3871210"/>
            <a:ext cx="129614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3" name="Přímá spojnice se šipkou 12"/>
          <p:cNvCxnSpPr/>
          <p:nvPr/>
        </p:nvCxnSpPr>
        <p:spPr>
          <a:xfrm flipV="1">
            <a:off x="1835696" y="4363089"/>
            <a:ext cx="1368152" cy="115414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512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176" y="2546808"/>
            <a:ext cx="2235515" cy="22355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ovéPole 13"/>
          <p:cNvSpPr txBox="1"/>
          <p:nvPr/>
        </p:nvSpPr>
        <p:spPr>
          <a:xfrm>
            <a:off x="6900310" y="5170992"/>
            <a:ext cx="970137"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MASO</a:t>
            </a:r>
            <a:endParaRPr lang="cs-CZ" sz="2400" dirty="0"/>
          </a:p>
        </p:txBody>
      </p:sp>
      <p:grpSp>
        <p:nvGrpSpPr>
          <p:cNvPr id="19" name="Skupina 18"/>
          <p:cNvGrpSpPr/>
          <p:nvPr/>
        </p:nvGrpSpPr>
        <p:grpSpPr>
          <a:xfrm>
            <a:off x="2771800" y="186046"/>
            <a:ext cx="3784243" cy="923330"/>
            <a:chOff x="2771800" y="186046"/>
            <a:chExt cx="3784243" cy="923330"/>
          </a:xfrm>
        </p:grpSpPr>
        <p:sp>
          <p:nvSpPr>
            <p:cNvPr id="20" name="TextovéPole 19"/>
            <p:cNvSpPr txBox="1"/>
            <p:nvPr/>
          </p:nvSpPr>
          <p:spPr>
            <a:xfrm>
              <a:off x="3074640" y="186046"/>
              <a:ext cx="3178562" cy="4616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2400" dirty="0" smtClean="0"/>
                <a:t>HOSPODÁŘSKÁ ZVÍŘATA</a:t>
              </a:r>
              <a:endParaRPr lang="cs-CZ" sz="2400" dirty="0"/>
            </a:p>
          </p:txBody>
        </p:sp>
        <p:sp>
          <p:nvSpPr>
            <p:cNvPr id="21" name="TextovéPole 20"/>
            <p:cNvSpPr txBox="1"/>
            <p:nvPr/>
          </p:nvSpPr>
          <p:spPr>
            <a:xfrm>
              <a:off x="2771800" y="647711"/>
              <a:ext cx="3784243" cy="461665"/>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2400" b="1" dirty="0" smtClean="0"/>
                <a:t>CHOVÁME JE PRO UŽITEK</a:t>
              </a:r>
              <a:endParaRPr lang="cs-CZ" sz="2400" b="1" dirty="0"/>
            </a:p>
          </p:txBody>
        </p:sp>
      </p:grpSp>
    </p:spTree>
    <p:extLst>
      <p:ext uri="{BB962C8B-B14F-4D97-AF65-F5344CB8AC3E}">
        <p14:creationId xmlns:p14="http://schemas.microsoft.com/office/powerpoint/2010/main" val="17191062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Skupina 1"/>
          <p:cNvGrpSpPr/>
          <p:nvPr/>
        </p:nvGrpSpPr>
        <p:grpSpPr>
          <a:xfrm>
            <a:off x="2771800" y="186046"/>
            <a:ext cx="3784243" cy="923330"/>
            <a:chOff x="2771800" y="186046"/>
            <a:chExt cx="3784243" cy="923330"/>
          </a:xfrm>
        </p:grpSpPr>
        <p:sp>
          <p:nvSpPr>
            <p:cNvPr id="3" name="TextovéPole 2"/>
            <p:cNvSpPr txBox="1"/>
            <p:nvPr/>
          </p:nvSpPr>
          <p:spPr>
            <a:xfrm>
              <a:off x="3074640" y="186046"/>
              <a:ext cx="3178562" cy="4616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2400" dirty="0" smtClean="0"/>
                <a:t>HOSPODÁŘSKÁ ZVÍŘATA</a:t>
              </a:r>
              <a:endParaRPr lang="cs-CZ" sz="2400" dirty="0"/>
            </a:p>
          </p:txBody>
        </p:sp>
        <p:sp>
          <p:nvSpPr>
            <p:cNvPr id="4" name="TextovéPole 3"/>
            <p:cNvSpPr txBox="1"/>
            <p:nvPr/>
          </p:nvSpPr>
          <p:spPr>
            <a:xfrm>
              <a:off x="2771800" y="647711"/>
              <a:ext cx="3784243" cy="461665"/>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2400" b="1" dirty="0" smtClean="0"/>
                <a:t>CHOVÁME JE PRO UŽITEK</a:t>
              </a:r>
              <a:endParaRPr lang="cs-CZ" sz="2400" b="1" dirty="0"/>
            </a:p>
          </p:txBody>
        </p:sp>
      </p:grpSp>
      <p:grpSp>
        <p:nvGrpSpPr>
          <p:cNvPr id="5" name="Skupina 4"/>
          <p:cNvGrpSpPr/>
          <p:nvPr/>
        </p:nvGrpSpPr>
        <p:grpSpPr>
          <a:xfrm>
            <a:off x="899592" y="2636912"/>
            <a:ext cx="1579563" cy="2025763"/>
            <a:chOff x="6900311" y="4241165"/>
            <a:chExt cx="1579563" cy="2025763"/>
          </a:xfrm>
        </p:grpSpPr>
        <p:pic>
          <p:nvPicPr>
            <p:cNvPr id="6"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0311" y="4241165"/>
              <a:ext cx="1579563" cy="1573213"/>
            </a:xfrm>
            <a:prstGeom prst="rect">
              <a:avLst/>
            </a:prstGeom>
            <a:noFill/>
            <a:ln w="9525">
              <a:solidFill>
                <a:srgbClr val="9953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ovéPole 6"/>
            <p:cNvSpPr txBox="1"/>
            <p:nvPr/>
          </p:nvSpPr>
          <p:spPr>
            <a:xfrm>
              <a:off x="7254748" y="5805263"/>
              <a:ext cx="870688"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OVCE</a:t>
              </a:r>
              <a:endParaRPr lang="cs-CZ" sz="2400" dirty="0"/>
            </a:p>
          </p:txBody>
        </p:sp>
      </p:grpSp>
      <p:sp>
        <p:nvSpPr>
          <p:cNvPr id="8" name="TextovéPole 7"/>
          <p:cNvSpPr txBox="1"/>
          <p:nvPr/>
        </p:nvSpPr>
        <p:spPr>
          <a:xfrm>
            <a:off x="3367996" y="3232733"/>
            <a:ext cx="2385205" cy="646331"/>
          </a:xfrm>
          <a:prstGeom prst="rect">
            <a:avLst/>
          </a:prstGeom>
          <a:noFill/>
        </p:spPr>
        <p:txBody>
          <a:bodyPr wrap="none" rtlCol="0">
            <a:spAutoFit/>
          </a:bodyPr>
          <a:lstStyle/>
          <a:p>
            <a:r>
              <a:rPr lang="cs-CZ" sz="3600" dirty="0" smtClean="0"/>
              <a:t>NÁM DÁVÁ </a:t>
            </a:r>
            <a:endParaRPr lang="cs-CZ" sz="3600"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3830" y="2583124"/>
            <a:ext cx="1660578" cy="1660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ovéPole 8"/>
          <p:cNvSpPr txBox="1"/>
          <p:nvPr/>
        </p:nvSpPr>
        <p:spPr>
          <a:xfrm>
            <a:off x="6971529" y="4243702"/>
            <a:ext cx="885179"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VLNU</a:t>
            </a:r>
            <a:endParaRPr lang="cs-CZ" sz="2400" dirty="0"/>
          </a:p>
        </p:txBody>
      </p:sp>
    </p:spTree>
    <p:extLst>
      <p:ext uri="{BB962C8B-B14F-4D97-AF65-F5344CB8AC3E}">
        <p14:creationId xmlns:p14="http://schemas.microsoft.com/office/powerpoint/2010/main" val="20251431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2786" y="1881188"/>
            <a:ext cx="3095625" cy="309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2379008" y="5348954"/>
            <a:ext cx="4363182"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r>
              <a:rPr lang="cs-CZ" sz="2400" dirty="0" smtClean="0"/>
              <a:t>KONĚ NÁM POMÁHAJÍ PŘI PRÁCI </a:t>
            </a:r>
            <a:endParaRPr lang="cs-CZ" sz="2400" dirty="0"/>
          </a:p>
        </p:txBody>
      </p:sp>
      <p:grpSp>
        <p:nvGrpSpPr>
          <p:cNvPr id="6" name="Skupina 5"/>
          <p:cNvGrpSpPr/>
          <p:nvPr/>
        </p:nvGrpSpPr>
        <p:grpSpPr>
          <a:xfrm>
            <a:off x="2771800" y="186046"/>
            <a:ext cx="3784243" cy="923330"/>
            <a:chOff x="2771800" y="186046"/>
            <a:chExt cx="3784243" cy="923330"/>
          </a:xfrm>
        </p:grpSpPr>
        <p:sp>
          <p:nvSpPr>
            <p:cNvPr id="7" name="TextovéPole 6"/>
            <p:cNvSpPr txBox="1"/>
            <p:nvPr/>
          </p:nvSpPr>
          <p:spPr>
            <a:xfrm>
              <a:off x="3074640" y="186046"/>
              <a:ext cx="3178562" cy="4616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none" rtlCol="0">
              <a:spAutoFit/>
            </a:bodyPr>
            <a:lstStyle/>
            <a:p>
              <a:r>
                <a:rPr lang="cs-CZ" sz="2400" dirty="0" smtClean="0"/>
                <a:t>HOSPODÁŘSKÁ ZVÍŘATA</a:t>
              </a:r>
              <a:endParaRPr lang="cs-CZ" sz="2400" dirty="0"/>
            </a:p>
          </p:txBody>
        </p:sp>
        <p:sp>
          <p:nvSpPr>
            <p:cNvPr id="8" name="TextovéPole 7"/>
            <p:cNvSpPr txBox="1"/>
            <p:nvPr/>
          </p:nvSpPr>
          <p:spPr>
            <a:xfrm>
              <a:off x="2771800" y="647711"/>
              <a:ext cx="3784243" cy="461665"/>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cs-CZ" sz="2400" b="1" dirty="0" smtClean="0"/>
                <a:t>CHOVÁME JE PRO UŽITEK</a:t>
              </a:r>
              <a:endParaRPr lang="cs-CZ" sz="2400" b="1" dirty="0"/>
            </a:p>
          </p:txBody>
        </p:sp>
      </p:grpSp>
    </p:spTree>
    <p:extLst>
      <p:ext uri="{BB962C8B-B14F-4D97-AF65-F5344CB8AC3E}">
        <p14:creationId xmlns:p14="http://schemas.microsoft.com/office/powerpoint/2010/main" val="22611487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3862" y="5188530"/>
            <a:ext cx="1346448" cy="1346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0630" y="2992022"/>
            <a:ext cx="1562472" cy="1562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085" y="2706480"/>
            <a:ext cx="1835844" cy="1835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121" y="1286150"/>
            <a:ext cx="1134734" cy="11347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20272" y="256439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67878" y="1252301"/>
            <a:ext cx="1202432" cy="1202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04048" y="1166391"/>
            <a:ext cx="1374252" cy="1374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20272" y="718606"/>
            <a:ext cx="1706279" cy="170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0" name="Picture 1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04048" y="5062240"/>
            <a:ext cx="1366222" cy="1366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1" name="Picture 13"/>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20072" y="2855610"/>
            <a:ext cx="1537584" cy="1537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2" name="Picture 1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8944" y="5007864"/>
            <a:ext cx="1527114" cy="15271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3" name="Picture 1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133170" y="4887837"/>
            <a:ext cx="1581749" cy="1581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 name="Skupina 3"/>
          <p:cNvGrpSpPr/>
          <p:nvPr/>
        </p:nvGrpSpPr>
        <p:grpSpPr>
          <a:xfrm>
            <a:off x="188653" y="240349"/>
            <a:ext cx="5558449" cy="369332"/>
            <a:chOff x="2553360" y="404664"/>
            <a:chExt cx="5558449" cy="369332"/>
          </a:xfrm>
        </p:grpSpPr>
        <p:sp>
          <p:nvSpPr>
            <p:cNvPr id="3" name="Obdélník 2"/>
            <p:cNvSpPr/>
            <p:nvPr/>
          </p:nvSpPr>
          <p:spPr>
            <a:xfrm>
              <a:off x="2553360" y="404664"/>
              <a:ext cx="5555880" cy="36933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2555929" y="404664"/>
              <a:ext cx="5555880" cy="369332"/>
            </a:xfrm>
            <a:prstGeom prst="rect">
              <a:avLst/>
            </a:prstGeom>
            <a:noFill/>
          </p:spPr>
          <p:txBody>
            <a:bodyPr wrap="none" rtlCol="0">
              <a:spAutoFit/>
            </a:bodyPr>
            <a:lstStyle/>
            <a:p>
              <a:r>
                <a:rPr lang="cs-CZ" dirty="0" smtClean="0"/>
                <a:t>ZAKROUŽKUJ JEN TA ZVÍŘATA, KTERÁ PATŘÍ MEZI DOMÁCÍ</a:t>
              </a:r>
              <a:endParaRPr lang="cs-CZ" dirty="0"/>
            </a:p>
          </p:txBody>
        </p:sp>
      </p:grpSp>
    </p:spTree>
    <p:extLst>
      <p:ext uri="{BB962C8B-B14F-4D97-AF65-F5344CB8AC3E}">
        <p14:creationId xmlns:p14="http://schemas.microsoft.com/office/powerpoint/2010/main" val="24172270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marL="0" indent="0">
              <a:buNone/>
            </a:pPr>
            <a:r>
              <a:rPr lang="cs-CZ" dirty="0" smtClean="0"/>
              <a:t>Microsoft Office - Klipart</a:t>
            </a:r>
          </a:p>
          <a:p>
            <a:pPr marL="0" indent="0">
              <a:buNone/>
            </a:pPr>
            <a:endParaRPr lang="cs-CZ" dirty="0" smtClean="0"/>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val="5571209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SHAPETYPE" val="DrawingPalette"/>
</p:tagLst>
</file>

<file path=ppt/tags/tag2.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1"/>
</p:tagLst>
</file>

<file path=ppt/tags/tag3.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2"/>
</p:tagLst>
</file>

<file path=ppt/tags/tag4.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3"/>
</p:tagLst>
</file>

<file path=ppt/tags/tag5.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4"/>
</p:tagLst>
</file>

<file path=ppt/tags/tag6.xml><?xml version="1.0" encoding="utf-8"?>
<p:tagLst xmlns:a="http://schemas.openxmlformats.org/drawingml/2006/main" xmlns:r="http://schemas.openxmlformats.org/officeDocument/2006/relationships" xmlns:p="http://schemas.openxmlformats.org/presentationml/2006/main">
  <p:tag name="SHAPETYPE" val="AnswerButton"/>
  <p:tag name="ANSWERBUTTONINDEX" val="1"/>
</p:tagLst>
</file>

<file path=ppt/tags/tag7.xml><?xml version="1.0" encoding="utf-8"?>
<p:tagLst xmlns:a="http://schemas.openxmlformats.org/drawingml/2006/main" xmlns:r="http://schemas.openxmlformats.org/officeDocument/2006/relationships" xmlns:p="http://schemas.openxmlformats.org/presentationml/2006/main">
  <p:tag name="SHAPETYPE" val="AnswerButton"/>
  <p:tag name="ANSWERBUTTONINDEX" val="2"/>
</p:tagLst>
</file>

<file path=ppt/tags/tag8.xml><?xml version="1.0" encoding="utf-8"?>
<p:tagLst xmlns:a="http://schemas.openxmlformats.org/drawingml/2006/main" xmlns:r="http://schemas.openxmlformats.org/officeDocument/2006/relationships" xmlns:p="http://schemas.openxmlformats.org/presentationml/2006/main">
  <p:tag name="SHAPETYPE" val="AnswerButton"/>
  <p:tag name="ANSWERBUTTONINDEX" val="3"/>
</p:tagLst>
</file>

<file path=ppt/tags/tag9.xml><?xml version="1.0" encoding="utf-8"?>
<p:tagLst xmlns:a="http://schemas.openxmlformats.org/drawingml/2006/main" xmlns:r="http://schemas.openxmlformats.org/officeDocument/2006/relationships" xmlns:p="http://schemas.openxmlformats.org/presentationml/2006/main">
  <p:tag name="SHAPETYPE" val="AnswerButton"/>
  <p:tag name="ANSWERBUTTONINDEX" val="4"/>
</p:tagLst>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Layout>
  <Type>Drawing</Type>
  <ChoicesCount>0</ChoicesCount>
  <Orientation>Left</Orientation>
</Layout>
</file>

<file path=customXml/item2.xml><?xml version="1.0" encoding="utf-8"?>
<Layout>
  <Type>MultipleChoice</Type>
  <ChoicesCount>4</ChoicesCount>
  <Orientation>Left</Orientation>
</Layout>
</file>

<file path=customXml/itemProps1.xml><?xml version="1.0" encoding="utf-8"?>
<ds:datastoreItem xmlns:ds="http://schemas.openxmlformats.org/officeDocument/2006/customXml" ds:itemID="{5DCB776C-F9F3-4DA0-AD4F-A94DBC61082D}">
  <ds:schemaRefs/>
</ds:datastoreItem>
</file>

<file path=customXml/itemProps2.xml><?xml version="1.0" encoding="utf-8"?>
<ds:datastoreItem xmlns:ds="http://schemas.openxmlformats.org/officeDocument/2006/customXml" ds:itemID="{92D26CC3-022E-4882-B59F-1213FDAE5285}">
  <ds:schemaRefs/>
</ds:datastoreItem>
</file>

<file path=docProps/app.xml><?xml version="1.0" encoding="utf-8"?>
<Properties xmlns="http://schemas.openxmlformats.org/officeDocument/2006/extended-properties" xmlns:vt="http://schemas.openxmlformats.org/officeDocument/2006/docPropsVTypes">
  <TotalTime>889</TotalTime>
  <Words>454</Words>
  <Application>Microsoft Office PowerPoint</Application>
  <PresentationFormat>Předvádění na obrazovce (4:3)</PresentationFormat>
  <Paragraphs>89</Paragraphs>
  <Slides>15</Slides>
  <Notes>0</Notes>
  <HiddenSlides>0</HiddenSlides>
  <MMClips>0</MMClips>
  <ScaleCrop>false</ScaleCrop>
  <HeadingPairs>
    <vt:vector size="4" baseType="variant">
      <vt:variant>
        <vt:lpstr>Motiv</vt:lpstr>
      </vt:variant>
      <vt:variant>
        <vt:i4>2</vt:i4>
      </vt:variant>
      <vt:variant>
        <vt:lpstr>Nadpisy snímků</vt:lpstr>
      </vt:variant>
      <vt:variant>
        <vt:i4>15</vt:i4>
      </vt:variant>
    </vt:vector>
  </HeadingPairs>
  <TitlesOfParts>
    <vt:vector size="17" baseType="lpstr">
      <vt:lpstr>Motiv systému Office</vt:lpstr>
      <vt:lpstr>1_Motiv systému Office</vt:lpstr>
      <vt:lpstr>Domácí zvířata VY_52_INOVACE_28</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Domácí zvířata VY_52_INOVACE-28</dc:title>
  <dc:creator>Kata-Repa</dc:creator>
  <cp:lastModifiedBy>uzivatel</cp:lastModifiedBy>
  <cp:revision>57</cp:revision>
  <dcterms:created xsi:type="dcterms:W3CDTF">2012-01-21T14:57:11Z</dcterms:created>
  <dcterms:modified xsi:type="dcterms:W3CDTF">2013-01-16T20:00:43Z</dcterms:modified>
</cp:coreProperties>
</file>