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4305EBB-776A-4305-B70C-2C229693AE4C}" type="doc">
      <dgm:prSet loTypeId="urn:microsoft.com/office/officeart/2005/8/layout/vList5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0A715C2B-D142-4566-872C-260EA03E7D96}">
      <dgm:prSet/>
      <dgm:spPr/>
      <dgm:t>
        <a:bodyPr/>
        <a:lstStyle/>
        <a:p>
          <a:pPr rtl="0"/>
          <a:r>
            <a:rPr lang="cs-CZ" b="1" dirty="0" smtClean="0">
              <a:solidFill>
                <a:schemeClr val="tx1"/>
              </a:solidFill>
            </a:rPr>
            <a:t>Velkomoravská říše vznikla v 9. století.</a:t>
          </a:r>
          <a:endParaRPr lang="cs-CZ" b="1" dirty="0">
            <a:solidFill>
              <a:schemeClr val="tx1"/>
            </a:solidFill>
          </a:endParaRPr>
        </a:p>
      </dgm:t>
    </dgm:pt>
    <dgm:pt modelId="{D0C3F33F-C36B-4A7A-AC4C-6820F5DC5448}" type="parTrans" cxnId="{316B51DB-6BA0-42EC-AE9A-90D307F644A8}">
      <dgm:prSet/>
      <dgm:spPr/>
      <dgm:t>
        <a:bodyPr/>
        <a:lstStyle/>
        <a:p>
          <a:endParaRPr lang="cs-CZ"/>
        </a:p>
      </dgm:t>
    </dgm:pt>
    <dgm:pt modelId="{66BBF2C9-E3A7-48BD-8BF4-A437AAB05995}" type="sibTrans" cxnId="{316B51DB-6BA0-42EC-AE9A-90D307F644A8}">
      <dgm:prSet/>
      <dgm:spPr/>
      <dgm:t>
        <a:bodyPr/>
        <a:lstStyle/>
        <a:p>
          <a:endParaRPr lang="cs-CZ"/>
        </a:p>
      </dgm:t>
    </dgm:pt>
    <dgm:pt modelId="{C1DFB130-4034-4937-A9A3-E684C21CF53F}">
      <dgm:prSet custT="1"/>
      <dgm:spPr/>
      <dgm:t>
        <a:bodyPr/>
        <a:lstStyle/>
        <a:p>
          <a:pPr rtl="0"/>
          <a:r>
            <a:rPr lang="cs-CZ" sz="3600" b="1" dirty="0" smtClean="0">
              <a:solidFill>
                <a:schemeClr val="tx1"/>
              </a:solidFill>
            </a:rPr>
            <a:t>Vznikla na jihu Moravy.</a:t>
          </a:r>
          <a:endParaRPr lang="cs-CZ" sz="3600" b="1" dirty="0">
            <a:solidFill>
              <a:schemeClr val="tx1"/>
            </a:solidFill>
          </a:endParaRPr>
        </a:p>
      </dgm:t>
    </dgm:pt>
    <dgm:pt modelId="{4FE2EA6F-E8EB-482C-9725-E933F2A8754D}" type="parTrans" cxnId="{CF1C00EF-014A-43C6-83EF-395831AB216C}">
      <dgm:prSet/>
      <dgm:spPr/>
      <dgm:t>
        <a:bodyPr/>
        <a:lstStyle/>
        <a:p>
          <a:endParaRPr lang="cs-CZ"/>
        </a:p>
      </dgm:t>
    </dgm:pt>
    <dgm:pt modelId="{57AEAC32-A3CB-4B3B-B6A6-AB2194F3C4DE}" type="sibTrans" cxnId="{CF1C00EF-014A-43C6-83EF-395831AB216C}">
      <dgm:prSet/>
      <dgm:spPr/>
      <dgm:t>
        <a:bodyPr/>
        <a:lstStyle/>
        <a:p>
          <a:endParaRPr lang="cs-CZ"/>
        </a:p>
      </dgm:t>
    </dgm:pt>
    <dgm:pt modelId="{9487D5CC-7D16-443A-9A85-D8BB4D1BCDD6}">
      <dgm:prSet custT="1"/>
      <dgm:spPr/>
      <dgm:t>
        <a:bodyPr/>
        <a:lstStyle/>
        <a:p>
          <a:pPr rtl="0"/>
          <a:r>
            <a:rPr lang="cs-CZ" sz="2800" b="1" dirty="0" smtClean="0">
              <a:solidFill>
                <a:schemeClr val="tx1"/>
              </a:solidFill>
            </a:rPr>
            <a:t>Jejím zakladatel byl Mojmír I.</a:t>
          </a:r>
          <a:endParaRPr lang="cs-CZ" sz="2800" b="1" dirty="0">
            <a:solidFill>
              <a:schemeClr val="tx1"/>
            </a:solidFill>
          </a:endParaRPr>
        </a:p>
      </dgm:t>
    </dgm:pt>
    <dgm:pt modelId="{D9A67C3F-6CA6-4E46-8BEB-9008C5125747}" type="parTrans" cxnId="{E22408E9-799D-4178-86A5-22BA6851A670}">
      <dgm:prSet/>
      <dgm:spPr/>
      <dgm:t>
        <a:bodyPr/>
        <a:lstStyle/>
        <a:p>
          <a:endParaRPr lang="cs-CZ"/>
        </a:p>
      </dgm:t>
    </dgm:pt>
    <dgm:pt modelId="{2F69BC8B-6085-4CB9-9AAB-3BA25043620D}" type="sibTrans" cxnId="{E22408E9-799D-4178-86A5-22BA6851A670}">
      <dgm:prSet/>
      <dgm:spPr/>
      <dgm:t>
        <a:bodyPr/>
        <a:lstStyle/>
        <a:p>
          <a:endParaRPr lang="cs-CZ"/>
        </a:p>
      </dgm:t>
    </dgm:pt>
    <dgm:pt modelId="{1EC4B6BA-EF4F-4CBC-B0FA-49716001F50D}">
      <dgm:prSet/>
      <dgm:spPr/>
      <dgm:t>
        <a:bodyPr/>
        <a:lstStyle/>
        <a:p>
          <a:pPr rtl="0"/>
          <a:r>
            <a:rPr lang="cs-CZ" b="1" dirty="0" smtClean="0">
              <a:solidFill>
                <a:schemeClr val="tx1"/>
              </a:solidFill>
            </a:rPr>
            <a:t>Největší slávu zažila říše za vlády knížete Svatopluka</a:t>
          </a:r>
          <a:r>
            <a:rPr lang="cs-CZ" dirty="0" smtClean="0">
              <a:solidFill>
                <a:schemeClr val="tx1"/>
              </a:solidFill>
            </a:rPr>
            <a:t>.</a:t>
          </a:r>
          <a:endParaRPr lang="cs-CZ" dirty="0">
            <a:solidFill>
              <a:schemeClr val="tx1"/>
            </a:solidFill>
          </a:endParaRPr>
        </a:p>
      </dgm:t>
    </dgm:pt>
    <dgm:pt modelId="{A8007AA2-AF60-4A0D-9F4B-40BDB4AAB68E}" type="parTrans" cxnId="{4DDB2860-2CBE-468B-8169-F18928FBC38A}">
      <dgm:prSet/>
      <dgm:spPr/>
      <dgm:t>
        <a:bodyPr/>
        <a:lstStyle/>
        <a:p>
          <a:endParaRPr lang="cs-CZ"/>
        </a:p>
      </dgm:t>
    </dgm:pt>
    <dgm:pt modelId="{BF6F1906-B9DD-4B40-8E92-3380E12B043C}" type="sibTrans" cxnId="{4DDB2860-2CBE-468B-8169-F18928FBC38A}">
      <dgm:prSet/>
      <dgm:spPr/>
      <dgm:t>
        <a:bodyPr/>
        <a:lstStyle/>
        <a:p>
          <a:endParaRPr lang="cs-CZ"/>
        </a:p>
      </dgm:t>
    </dgm:pt>
    <dgm:pt modelId="{15A7F9EB-B543-40E8-8B5A-24F997DB814A}" type="pres">
      <dgm:prSet presAssocID="{F4305EBB-776A-4305-B70C-2C229693AE4C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231E2DC-9F41-4F92-A105-1026F24F4D0C}" type="pres">
      <dgm:prSet presAssocID="{0A715C2B-D142-4566-872C-260EA03E7D96}" presName="linNode" presStyleCnt="0"/>
      <dgm:spPr/>
    </dgm:pt>
    <dgm:pt modelId="{523D6085-8FC9-4BCC-AFED-0D722CC754E8}" type="pres">
      <dgm:prSet presAssocID="{0A715C2B-D142-4566-872C-260EA03E7D96}" presName="parentText" presStyleLbl="node1" presStyleIdx="0" presStyleCnt="4" custScaleX="16527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EAAFB7-261F-4ACB-860D-D37CE936730C}" type="pres">
      <dgm:prSet presAssocID="{66BBF2C9-E3A7-48BD-8BF4-A437AAB05995}" presName="sp" presStyleCnt="0"/>
      <dgm:spPr/>
    </dgm:pt>
    <dgm:pt modelId="{ED2160CB-E65C-4680-8823-B0EB39CA5E19}" type="pres">
      <dgm:prSet presAssocID="{C1DFB130-4034-4937-A9A3-E684C21CF53F}" presName="linNode" presStyleCnt="0"/>
      <dgm:spPr/>
    </dgm:pt>
    <dgm:pt modelId="{AA4659C7-AB34-405C-8A34-7FFD3720DF68}" type="pres">
      <dgm:prSet presAssocID="{C1DFB130-4034-4937-A9A3-E684C21CF53F}" presName="parentText" presStyleLbl="node1" presStyleIdx="1" presStyleCnt="4" custScaleX="16527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13C286-DAEC-42E2-898B-E7D35A038279}" type="pres">
      <dgm:prSet presAssocID="{57AEAC32-A3CB-4B3B-B6A6-AB2194F3C4DE}" presName="sp" presStyleCnt="0"/>
      <dgm:spPr/>
    </dgm:pt>
    <dgm:pt modelId="{514F8093-0CB6-4652-BDDB-A006A588D1D2}" type="pres">
      <dgm:prSet presAssocID="{9487D5CC-7D16-443A-9A85-D8BB4D1BCDD6}" presName="linNode" presStyleCnt="0"/>
      <dgm:spPr/>
    </dgm:pt>
    <dgm:pt modelId="{7BBA06DE-7951-45CC-9F3D-5D8CC5205843}" type="pres">
      <dgm:prSet presAssocID="{9487D5CC-7D16-443A-9A85-D8BB4D1BCDD6}" presName="parentText" presStyleLbl="node1" presStyleIdx="2" presStyleCnt="4" custScaleX="16527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2E78BCA-255C-429D-A1AC-CF876051F672}" type="pres">
      <dgm:prSet presAssocID="{2F69BC8B-6085-4CB9-9AAB-3BA25043620D}" presName="sp" presStyleCnt="0"/>
      <dgm:spPr/>
    </dgm:pt>
    <dgm:pt modelId="{B60B171B-3A65-49BE-B6AF-ED2C0640EF2C}" type="pres">
      <dgm:prSet presAssocID="{1EC4B6BA-EF4F-4CBC-B0FA-49716001F50D}" presName="linNode" presStyleCnt="0"/>
      <dgm:spPr/>
    </dgm:pt>
    <dgm:pt modelId="{1059F9E9-972B-47CF-B23C-60F62B95AE6C}" type="pres">
      <dgm:prSet presAssocID="{1EC4B6BA-EF4F-4CBC-B0FA-49716001F50D}" presName="parentText" presStyleLbl="node1" presStyleIdx="3" presStyleCnt="4" custScaleX="16527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F1C00EF-014A-43C6-83EF-395831AB216C}" srcId="{F4305EBB-776A-4305-B70C-2C229693AE4C}" destId="{C1DFB130-4034-4937-A9A3-E684C21CF53F}" srcOrd="1" destOrd="0" parTransId="{4FE2EA6F-E8EB-482C-9725-E933F2A8754D}" sibTransId="{57AEAC32-A3CB-4B3B-B6A6-AB2194F3C4DE}"/>
    <dgm:cxn modelId="{2C13A46D-EC59-4000-AD2B-BA9376E55C15}" type="presOf" srcId="{F4305EBB-776A-4305-B70C-2C229693AE4C}" destId="{15A7F9EB-B543-40E8-8B5A-24F997DB814A}" srcOrd="0" destOrd="0" presId="urn:microsoft.com/office/officeart/2005/8/layout/vList5"/>
    <dgm:cxn modelId="{4DDB2860-2CBE-468B-8169-F18928FBC38A}" srcId="{F4305EBB-776A-4305-B70C-2C229693AE4C}" destId="{1EC4B6BA-EF4F-4CBC-B0FA-49716001F50D}" srcOrd="3" destOrd="0" parTransId="{A8007AA2-AF60-4A0D-9F4B-40BDB4AAB68E}" sibTransId="{BF6F1906-B9DD-4B40-8E92-3380E12B043C}"/>
    <dgm:cxn modelId="{4BCC5614-CBE9-4FCF-9ABA-72AC80265189}" type="presOf" srcId="{1EC4B6BA-EF4F-4CBC-B0FA-49716001F50D}" destId="{1059F9E9-972B-47CF-B23C-60F62B95AE6C}" srcOrd="0" destOrd="0" presId="urn:microsoft.com/office/officeart/2005/8/layout/vList5"/>
    <dgm:cxn modelId="{EF3E130F-3CF7-465D-A379-7B6EDDA91CBC}" type="presOf" srcId="{0A715C2B-D142-4566-872C-260EA03E7D96}" destId="{523D6085-8FC9-4BCC-AFED-0D722CC754E8}" srcOrd="0" destOrd="0" presId="urn:microsoft.com/office/officeart/2005/8/layout/vList5"/>
    <dgm:cxn modelId="{E22408E9-799D-4178-86A5-22BA6851A670}" srcId="{F4305EBB-776A-4305-B70C-2C229693AE4C}" destId="{9487D5CC-7D16-443A-9A85-D8BB4D1BCDD6}" srcOrd="2" destOrd="0" parTransId="{D9A67C3F-6CA6-4E46-8BEB-9008C5125747}" sibTransId="{2F69BC8B-6085-4CB9-9AAB-3BA25043620D}"/>
    <dgm:cxn modelId="{325F18F2-95E2-4AB1-9101-7769F2DA9E98}" type="presOf" srcId="{C1DFB130-4034-4937-A9A3-E684C21CF53F}" destId="{AA4659C7-AB34-405C-8A34-7FFD3720DF68}" srcOrd="0" destOrd="0" presId="urn:microsoft.com/office/officeart/2005/8/layout/vList5"/>
    <dgm:cxn modelId="{316B51DB-6BA0-42EC-AE9A-90D307F644A8}" srcId="{F4305EBB-776A-4305-B70C-2C229693AE4C}" destId="{0A715C2B-D142-4566-872C-260EA03E7D96}" srcOrd="0" destOrd="0" parTransId="{D0C3F33F-C36B-4A7A-AC4C-6820F5DC5448}" sibTransId="{66BBF2C9-E3A7-48BD-8BF4-A437AAB05995}"/>
    <dgm:cxn modelId="{F94A1570-129F-4FC9-A3BB-6C764AC28F29}" type="presOf" srcId="{9487D5CC-7D16-443A-9A85-D8BB4D1BCDD6}" destId="{7BBA06DE-7951-45CC-9F3D-5D8CC5205843}" srcOrd="0" destOrd="0" presId="urn:microsoft.com/office/officeart/2005/8/layout/vList5"/>
    <dgm:cxn modelId="{6D80148B-E727-4B22-AB60-C150316C8867}" type="presParOf" srcId="{15A7F9EB-B543-40E8-8B5A-24F997DB814A}" destId="{5231E2DC-9F41-4F92-A105-1026F24F4D0C}" srcOrd="0" destOrd="0" presId="urn:microsoft.com/office/officeart/2005/8/layout/vList5"/>
    <dgm:cxn modelId="{5EA64C1C-EF7B-48E1-9B3C-D01DB338A437}" type="presParOf" srcId="{5231E2DC-9F41-4F92-A105-1026F24F4D0C}" destId="{523D6085-8FC9-4BCC-AFED-0D722CC754E8}" srcOrd="0" destOrd="0" presId="urn:microsoft.com/office/officeart/2005/8/layout/vList5"/>
    <dgm:cxn modelId="{89180EB2-1C1D-4E77-BACE-D9ABE6D759C0}" type="presParOf" srcId="{15A7F9EB-B543-40E8-8B5A-24F997DB814A}" destId="{90EAAFB7-261F-4ACB-860D-D37CE936730C}" srcOrd="1" destOrd="0" presId="urn:microsoft.com/office/officeart/2005/8/layout/vList5"/>
    <dgm:cxn modelId="{B439D375-EFD4-4170-9318-F4042FEB5D53}" type="presParOf" srcId="{15A7F9EB-B543-40E8-8B5A-24F997DB814A}" destId="{ED2160CB-E65C-4680-8823-B0EB39CA5E19}" srcOrd="2" destOrd="0" presId="urn:microsoft.com/office/officeart/2005/8/layout/vList5"/>
    <dgm:cxn modelId="{CB4A9726-A572-4427-84DB-398247485886}" type="presParOf" srcId="{ED2160CB-E65C-4680-8823-B0EB39CA5E19}" destId="{AA4659C7-AB34-405C-8A34-7FFD3720DF68}" srcOrd="0" destOrd="0" presId="urn:microsoft.com/office/officeart/2005/8/layout/vList5"/>
    <dgm:cxn modelId="{B844A698-EC84-4B02-9F8D-45207703FF9B}" type="presParOf" srcId="{15A7F9EB-B543-40E8-8B5A-24F997DB814A}" destId="{AC13C286-DAEC-42E2-898B-E7D35A038279}" srcOrd="3" destOrd="0" presId="urn:microsoft.com/office/officeart/2005/8/layout/vList5"/>
    <dgm:cxn modelId="{DF1B52B3-7D5A-49DE-B422-00916B491535}" type="presParOf" srcId="{15A7F9EB-B543-40E8-8B5A-24F997DB814A}" destId="{514F8093-0CB6-4652-BDDB-A006A588D1D2}" srcOrd="4" destOrd="0" presId="urn:microsoft.com/office/officeart/2005/8/layout/vList5"/>
    <dgm:cxn modelId="{679FB62C-46B9-4F24-A5F0-01CD581A38FC}" type="presParOf" srcId="{514F8093-0CB6-4652-BDDB-A006A588D1D2}" destId="{7BBA06DE-7951-45CC-9F3D-5D8CC5205843}" srcOrd="0" destOrd="0" presId="urn:microsoft.com/office/officeart/2005/8/layout/vList5"/>
    <dgm:cxn modelId="{FC229E79-3078-4730-A2A2-9A38814853DD}" type="presParOf" srcId="{15A7F9EB-B543-40E8-8B5A-24F997DB814A}" destId="{E2E78BCA-255C-429D-A1AC-CF876051F672}" srcOrd="5" destOrd="0" presId="urn:microsoft.com/office/officeart/2005/8/layout/vList5"/>
    <dgm:cxn modelId="{DA9D2ABF-A3F1-419C-9E9B-ABA62D44990C}" type="presParOf" srcId="{15A7F9EB-B543-40E8-8B5A-24F997DB814A}" destId="{B60B171B-3A65-49BE-B6AF-ED2C0640EF2C}" srcOrd="6" destOrd="0" presId="urn:microsoft.com/office/officeart/2005/8/layout/vList5"/>
    <dgm:cxn modelId="{8D2C7D2B-3C8F-4ACD-AF3A-70A118FC5EFA}" type="presParOf" srcId="{B60B171B-3A65-49BE-B6AF-ED2C0640EF2C}" destId="{1059F9E9-972B-47CF-B23C-60F62B95AE6C}" srcOrd="0" destOrd="0" presId="urn:microsoft.com/office/officeart/2005/8/layout/vList5"/>
  </dgm:cxnLst>
  <dgm:bg>
    <a:solidFill>
      <a:srgbClr val="00B0F0"/>
    </a:solidFill>
    <a:effectLst>
      <a:glow rad="228600">
        <a:schemeClr val="accent3">
          <a:satMod val="175000"/>
          <a:alpha val="40000"/>
        </a:schemeClr>
      </a:glow>
    </a:effectLst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98F99C2-9CB4-4D66-99E9-D3DAAFB67320}" type="doc">
      <dgm:prSet loTypeId="urn:microsoft.com/office/officeart/2005/8/layout/vList5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7B07D4F8-CB9D-40DD-B8D3-3672F9AEE077}">
      <dgm:prSet/>
      <dgm:spPr/>
      <dgm:t>
        <a:bodyPr/>
        <a:lstStyle/>
        <a:p>
          <a:pPr rtl="0"/>
          <a:r>
            <a:rPr lang="cs-CZ" b="1" dirty="0" smtClean="0">
              <a:solidFill>
                <a:schemeClr val="tx1"/>
              </a:solidFill>
            </a:rPr>
            <a:t>Kníže Rostislav povolal na Velkou Moravu dva učené bratry.</a:t>
          </a:r>
          <a:endParaRPr lang="cs-CZ" b="1" dirty="0">
            <a:solidFill>
              <a:schemeClr val="tx1"/>
            </a:solidFill>
          </a:endParaRPr>
        </a:p>
      </dgm:t>
    </dgm:pt>
    <dgm:pt modelId="{4E4DF953-1B26-4712-95E9-625D99F8AE05}" type="parTrans" cxnId="{C8AC8DB7-DEA9-40F8-927F-6A684172C644}">
      <dgm:prSet/>
      <dgm:spPr/>
      <dgm:t>
        <a:bodyPr/>
        <a:lstStyle/>
        <a:p>
          <a:endParaRPr lang="cs-CZ"/>
        </a:p>
      </dgm:t>
    </dgm:pt>
    <dgm:pt modelId="{7EB103DF-5D41-4588-91B5-65204A236FAD}" type="sibTrans" cxnId="{C8AC8DB7-DEA9-40F8-927F-6A684172C644}">
      <dgm:prSet/>
      <dgm:spPr/>
      <dgm:t>
        <a:bodyPr/>
        <a:lstStyle/>
        <a:p>
          <a:endParaRPr lang="cs-CZ"/>
        </a:p>
      </dgm:t>
    </dgm:pt>
    <dgm:pt modelId="{C90E9258-9D8F-4D16-B088-01BC03257B04}">
      <dgm:prSet/>
      <dgm:spPr/>
      <dgm:t>
        <a:bodyPr/>
        <a:lstStyle/>
        <a:p>
          <a:pPr rtl="0"/>
          <a:r>
            <a:rPr lang="cs-CZ" b="1" dirty="0" smtClean="0">
              <a:solidFill>
                <a:schemeClr val="tx1"/>
              </a:solidFill>
            </a:rPr>
            <a:t>Jmenovali se Konstantin a Metoděj.</a:t>
          </a:r>
          <a:endParaRPr lang="cs-CZ" b="1" dirty="0">
            <a:solidFill>
              <a:schemeClr val="tx1"/>
            </a:solidFill>
          </a:endParaRPr>
        </a:p>
      </dgm:t>
    </dgm:pt>
    <dgm:pt modelId="{592F6F1D-C379-4923-BF43-AE5DB6927E32}" type="parTrans" cxnId="{43AD833A-4801-42A4-9D2C-576D7978EC98}">
      <dgm:prSet/>
      <dgm:spPr/>
      <dgm:t>
        <a:bodyPr/>
        <a:lstStyle/>
        <a:p>
          <a:endParaRPr lang="cs-CZ"/>
        </a:p>
      </dgm:t>
    </dgm:pt>
    <dgm:pt modelId="{AF73AB00-1315-43CA-89FF-D699A0C89CA1}" type="sibTrans" cxnId="{43AD833A-4801-42A4-9D2C-576D7978EC98}">
      <dgm:prSet/>
      <dgm:spPr/>
      <dgm:t>
        <a:bodyPr/>
        <a:lstStyle/>
        <a:p>
          <a:endParaRPr lang="cs-CZ"/>
        </a:p>
      </dgm:t>
    </dgm:pt>
    <dgm:pt modelId="{BE8E2396-4CCD-4A61-BA98-0146AE3EC443}" type="pres">
      <dgm:prSet presAssocID="{D98F99C2-9CB4-4D66-99E9-D3DAAFB67320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4CA131D-CC75-4194-A573-50E148C40EA2}" type="pres">
      <dgm:prSet presAssocID="{7B07D4F8-CB9D-40DD-B8D3-3672F9AEE077}" presName="linNode" presStyleCnt="0"/>
      <dgm:spPr/>
    </dgm:pt>
    <dgm:pt modelId="{442592D1-0889-4EBE-8232-C742E6AFD6E5}" type="pres">
      <dgm:prSet presAssocID="{7B07D4F8-CB9D-40DD-B8D3-3672F9AEE077}" presName="parentText" presStyleLbl="node1" presStyleIdx="0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54A7C0-9BCE-412E-A642-B96F90234C1A}" type="pres">
      <dgm:prSet presAssocID="{7EB103DF-5D41-4588-91B5-65204A236FAD}" presName="sp" presStyleCnt="0"/>
      <dgm:spPr/>
    </dgm:pt>
    <dgm:pt modelId="{18CED23D-2690-4DAF-9EBA-F4EBBD13723D}" type="pres">
      <dgm:prSet presAssocID="{C90E9258-9D8F-4D16-B088-01BC03257B04}" presName="linNode" presStyleCnt="0"/>
      <dgm:spPr/>
    </dgm:pt>
    <dgm:pt modelId="{2DEDCF3D-D13D-4BCA-ACDA-A84F88DF028F}" type="pres">
      <dgm:prSet presAssocID="{C90E9258-9D8F-4D16-B088-01BC03257B04}" presName="parentText" presStyleLbl="node1" presStyleIdx="1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6ED3864-C672-4DD8-A9BE-C085DE518200}" type="presOf" srcId="{C90E9258-9D8F-4D16-B088-01BC03257B04}" destId="{2DEDCF3D-D13D-4BCA-ACDA-A84F88DF028F}" srcOrd="0" destOrd="0" presId="urn:microsoft.com/office/officeart/2005/8/layout/vList5"/>
    <dgm:cxn modelId="{43AD833A-4801-42A4-9D2C-576D7978EC98}" srcId="{D98F99C2-9CB4-4D66-99E9-D3DAAFB67320}" destId="{C90E9258-9D8F-4D16-B088-01BC03257B04}" srcOrd="1" destOrd="0" parTransId="{592F6F1D-C379-4923-BF43-AE5DB6927E32}" sibTransId="{AF73AB00-1315-43CA-89FF-D699A0C89CA1}"/>
    <dgm:cxn modelId="{3DC00D3A-B080-4986-9CBC-7093BB63D7FD}" type="presOf" srcId="{D98F99C2-9CB4-4D66-99E9-D3DAAFB67320}" destId="{BE8E2396-4CCD-4A61-BA98-0146AE3EC443}" srcOrd="0" destOrd="0" presId="urn:microsoft.com/office/officeart/2005/8/layout/vList5"/>
    <dgm:cxn modelId="{C8AC8DB7-DEA9-40F8-927F-6A684172C644}" srcId="{D98F99C2-9CB4-4D66-99E9-D3DAAFB67320}" destId="{7B07D4F8-CB9D-40DD-B8D3-3672F9AEE077}" srcOrd="0" destOrd="0" parTransId="{4E4DF953-1B26-4712-95E9-625D99F8AE05}" sibTransId="{7EB103DF-5D41-4588-91B5-65204A236FAD}"/>
    <dgm:cxn modelId="{77D4FB51-D145-4AB1-9B63-2351A9B1E04F}" type="presOf" srcId="{7B07D4F8-CB9D-40DD-B8D3-3672F9AEE077}" destId="{442592D1-0889-4EBE-8232-C742E6AFD6E5}" srcOrd="0" destOrd="0" presId="urn:microsoft.com/office/officeart/2005/8/layout/vList5"/>
    <dgm:cxn modelId="{B0BAAC7E-BE9B-409C-B871-AD912819E729}" type="presParOf" srcId="{BE8E2396-4CCD-4A61-BA98-0146AE3EC443}" destId="{24CA131D-CC75-4194-A573-50E148C40EA2}" srcOrd="0" destOrd="0" presId="urn:microsoft.com/office/officeart/2005/8/layout/vList5"/>
    <dgm:cxn modelId="{8BEE55AE-02B8-4612-8D44-AB82BEFF60B0}" type="presParOf" srcId="{24CA131D-CC75-4194-A573-50E148C40EA2}" destId="{442592D1-0889-4EBE-8232-C742E6AFD6E5}" srcOrd="0" destOrd="0" presId="urn:microsoft.com/office/officeart/2005/8/layout/vList5"/>
    <dgm:cxn modelId="{EB373507-1D88-48EE-B70B-D3AAE55C21A6}" type="presParOf" srcId="{BE8E2396-4CCD-4A61-BA98-0146AE3EC443}" destId="{B054A7C0-9BCE-412E-A642-B96F90234C1A}" srcOrd="1" destOrd="0" presId="urn:microsoft.com/office/officeart/2005/8/layout/vList5"/>
    <dgm:cxn modelId="{0D7C618C-6521-4F7C-80D9-9DED353E0D37}" type="presParOf" srcId="{BE8E2396-4CCD-4A61-BA98-0146AE3EC443}" destId="{18CED23D-2690-4DAF-9EBA-F4EBBD13723D}" srcOrd="2" destOrd="0" presId="urn:microsoft.com/office/officeart/2005/8/layout/vList5"/>
    <dgm:cxn modelId="{33DFCD70-12F4-4A05-B1FA-15F17E2582BD}" type="presParOf" srcId="{18CED23D-2690-4DAF-9EBA-F4EBBD13723D}" destId="{2DEDCF3D-D13D-4BCA-ACDA-A84F88DF028F}" srcOrd="0" destOrd="0" presId="urn:microsoft.com/office/officeart/2005/8/layout/vList5"/>
  </dgm:cxnLst>
  <dgm:bg>
    <a:solidFill>
      <a:srgbClr val="00B0F0"/>
    </a:solidFill>
    <a:effectLst>
      <a:glow rad="228600">
        <a:schemeClr val="accent3">
          <a:satMod val="175000"/>
          <a:alpha val="40000"/>
        </a:schemeClr>
      </a:glow>
    </a:effectLst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3D6085-8FC9-4BCC-AFED-0D722CC754E8}">
      <dsp:nvSpPr>
        <dsp:cNvPr id="0" name=""/>
        <dsp:cNvSpPr/>
      </dsp:nvSpPr>
      <dsp:spPr>
        <a:xfrm>
          <a:off x="1666520" y="2265"/>
          <a:ext cx="4896559" cy="1089501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lvl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b="1" kern="1200" dirty="0" smtClean="0">
              <a:solidFill>
                <a:schemeClr val="tx1"/>
              </a:solidFill>
            </a:rPr>
            <a:t>Velkomoravská říše vznikla v 9. století.</a:t>
          </a:r>
          <a:endParaRPr lang="cs-CZ" sz="2900" b="1" kern="1200" dirty="0">
            <a:solidFill>
              <a:schemeClr val="tx1"/>
            </a:solidFill>
          </a:endParaRPr>
        </a:p>
      </dsp:txBody>
      <dsp:txXfrm>
        <a:off x="1719705" y="55450"/>
        <a:ext cx="4790189" cy="983131"/>
      </dsp:txXfrm>
    </dsp:sp>
    <dsp:sp modelId="{AA4659C7-AB34-405C-8A34-7FFD3720DF68}">
      <dsp:nvSpPr>
        <dsp:cNvPr id="0" name=""/>
        <dsp:cNvSpPr/>
      </dsp:nvSpPr>
      <dsp:spPr>
        <a:xfrm>
          <a:off x="1666520" y="1146242"/>
          <a:ext cx="4896529" cy="1089501"/>
        </a:xfrm>
        <a:prstGeom prst="roundRect">
          <a:avLst/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lvl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>
              <a:solidFill>
                <a:schemeClr val="tx1"/>
              </a:solidFill>
            </a:rPr>
            <a:t>Vznikla na jihu Moravy.</a:t>
          </a:r>
          <a:endParaRPr lang="cs-CZ" sz="3600" b="1" kern="1200" dirty="0">
            <a:solidFill>
              <a:schemeClr val="tx1"/>
            </a:solidFill>
          </a:endParaRPr>
        </a:p>
      </dsp:txBody>
      <dsp:txXfrm>
        <a:off x="1719705" y="1199427"/>
        <a:ext cx="4790159" cy="983131"/>
      </dsp:txXfrm>
    </dsp:sp>
    <dsp:sp modelId="{7BBA06DE-7951-45CC-9F3D-5D8CC5205843}">
      <dsp:nvSpPr>
        <dsp:cNvPr id="0" name=""/>
        <dsp:cNvSpPr/>
      </dsp:nvSpPr>
      <dsp:spPr>
        <a:xfrm>
          <a:off x="1666520" y="2290219"/>
          <a:ext cx="4896559" cy="1089501"/>
        </a:xfrm>
        <a:prstGeom prst="roundRect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lvl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tx1"/>
              </a:solidFill>
            </a:rPr>
            <a:t>Jejím zakladatel byl Mojmír I.</a:t>
          </a:r>
          <a:endParaRPr lang="cs-CZ" sz="2800" b="1" kern="1200" dirty="0">
            <a:solidFill>
              <a:schemeClr val="tx1"/>
            </a:solidFill>
          </a:endParaRPr>
        </a:p>
      </dsp:txBody>
      <dsp:txXfrm>
        <a:off x="1719705" y="2343404"/>
        <a:ext cx="4790189" cy="983131"/>
      </dsp:txXfrm>
    </dsp:sp>
    <dsp:sp modelId="{1059F9E9-972B-47CF-B23C-60F62B95AE6C}">
      <dsp:nvSpPr>
        <dsp:cNvPr id="0" name=""/>
        <dsp:cNvSpPr/>
      </dsp:nvSpPr>
      <dsp:spPr>
        <a:xfrm>
          <a:off x="1666520" y="3434195"/>
          <a:ext cx="4896559" cy="1089501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lvl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b="1" kern="1200" dirty="0" smtClean="0">
              <a:solidFill>
                <a:schemeClr val="tx1"/>
              </a:solidFill>
            </a:rPr>
            <a:t>Největší slávu zažila říše za vlády knížete Svatopluka</a:t>
          </a:r>
          <a:r>
            <a:rPr lang="cs-CZ" sz="2900" kern="1200" dirty="0" smtClean="0">
              <a:solidFill>
                <a:schemeClr val="tx1"/>
              </a:solidFill>
            </a:rPr>
            <a:t>.</a:t>
          </a:r>
          <a:endParaRPr lang="cs-CZ" sz="2900" kern="1200" dirty="0">
            <a:solidFill>
              <a:schemeClr val="tx1"/>
            </a:solidFill>
          </a:endParaRPr>
        </a:p>
      </dsp:txBody>
      <dsp:txXfrm>
        <a:off x="1719705" y="3487380"/>
        <a:ext cx="4790189" cy="98313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2592D1-0889-4EBE-8232-C742E6AFD6E5}">
      <dsp:nvSpPr>
        <dsp:cNvPr id="0" name=""/>
        <dsp:cNvSpPr/>
      </dsp:nvSpPr>
      <dsp:spPr>
        <a:xfrm>
          <a:off x="2633471" y="60"/>
          <a:ext cx="2962656" cy="240245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lvl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b="1" kern="1200" dirty="0" smtClean="0">
              <a:solidFill>
                <a:schemeClr val="tx1"/>
              </a:solidFill>
            </a:rPr>
            <a:t>Kníže Rostislav povolal na Velkou Moravu dva učené bratry.</a:t>
          </a:r>
          <a:endParaRPr lang="cs-CZ" sz="2900" b="1" kern="1200" dirty="0">
            <a:solidFill>
              <a:schemeClr val="tx1"/>
            </a:solidFill>
          </a:endParaRPr>
        </a:p>
      </dsp:txBody>
      <dsp:txXfrm>
        <a:off x="2750749" y="117338"/>
        <a:ext cx="2728100" cy="2167894"/>
      </dsp:txXfrm>
    </dsp:sp>
    <dsp:sp modelId="{2DEDCF3D-D13D-4BCA-ACDA-A84F88DF028F}">
      <dsp:nvSpPr>
        <dsp:cNvPr id="0" name=""/>
        <dsp:cNvSpPr/>
      </dsp:nvSpPr>
      <dsp:spPr>
        <a:xfrm>
          <a:off x="2633471" y="2522633"/>
          <a:ext cx="2962656" cy="2402450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lvl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b="1" kern="1200" dirty="0" smtClean="0">
              <a:solidFill>
                <a:schemeClr val="tx1"/>
              </a:solidFill>
            </a:rPr>
            <a:t>Jmenovali se Konstantin a Metoděj.</a:t>
          </a:r>
          <a:endParaRPr lang="cs-CZ" sz="2900" b="1" kern="1200" dirty="0">
            <a:solidFill>
              <a:schemeClr val="tx1"/>
            </a:solidFill>
          </a:endParaRPr>
        </a:p>
      </dsp:txBody>
      <dsp:txXfrm>
        <a:off x="2750749" y="2639911"/>
        <a:ext cx="2728100" cy="21678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4D940-84D6-4C64-96C4-1A703DB4FC95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90AAB-561C-4D96-897E-334437EC1A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4D940-84D6-4C64-96C4-1A703DB4FC95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90AAB-561C-4D96-897E-334437EC1A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4D940-84D6-4C64-96C4-1A703DB4FC95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90AAB-561C-4D96-897E-334437EC1A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4D940-84D6-4C64-96C4-1A703DB4FC95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90AAB-561C-4D96-897E-334437EC1A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4D940-84D6-4C64-96C4-1A703DB4FC95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90AAB-561C-4D96-897E-334437EC1A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4D940-84D6-4C64-96C4-1A703DB4FC95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90AAB-561C-4D96-897E-334437EC1A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4D940-84D6-4C64-96C4-1A703DB4FC95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90AAB-561C-4D96-897E-334437EC1A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4D940-84D6-4C64-96C4-1A703DB4FC95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90AAB-561C-4D96-897E-334437EC1A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4D940-84D6-4C64-96C4-1A703DB4FC95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90AAB-561C-4D96-897E-334437EC1A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4D940-84D6-4C64-96C4-1A703DB4FC95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90AAB-561C-4D96-897E-334437EC1A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4D940-84D6-4C64-96C4-1A703DB4FC95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90AAB-561C-4D96-897E-334437EC1A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B4D940-84D6-4C64-96C4-1A703DB4FC95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F90AAB-561C-4D96-897E-334437EC1AF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3/32/KyrilMethod.jpg" TargetMode="Externa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//upload.wikimedia.org/wikipedia/commons/7/75/Cyrilice-900.png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5/50/Velka_Morava_kriz.jpg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KyrilMethod.jpg" TargetMode="External"/><Relationship Id="rId2" Type="http://schemas.openxmlformats.org/officeDocument/2006/relationships/hyperlink" Target="http://office.microsoft.com/klipart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Velka_Morava_kriz.jpg?uselang=cs" TargetMode="External"/><Relationship Id="rId4" Type="http://schemas.openxmlformats.org/officeDocument/2006/relationships/hyperlink" Target="http://commons.wikimedia.org/wiki/File:Cyrilice-900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Velkomoravská říše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VY_32_INOVACE_2C_03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3</a:t>
            </a:r>
            <a:endParaRPr lang="cs-CZ" dirty="0"/>
          </a:p>
          <a:p>
            <a:r>
              <a:rPr lang="cs-CZ" dirty="0" smtClean="0"/>
              <a:t>Člověk a společnost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9509441"/>
              </p:ext>
            </p:extLst>
          </p:nvPr>
        </p:nvGraphicFramePr>
        <p:xfrm>
          <a:off x="518161" y="1052736"/>
          <a:ext cx="8280920" cy="5500876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2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 získávají souhrn informací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o Velkomoravské říši, Konstantinu a Metodějovi a archeologických nálezech. Potřebná fakta se objeví po kliknutí myší na červený znak informace. Žáci si prohlížejí, jak vypadá písmo cyrilice a velkomoravský kříž (památka z dob Velké Moravy se objeví po kliknutí myší na obrázek slunce). Žáci počítají příklady a uvádějí, v jakém roce vznikla Velkomoravská říše (čtverec se správnou odpovědí se po kliknutí myší zvětší a zmenší, čtverce s chybnou odpovědí odlétnou). V závěrečném opakování žáci pomocí skrytého pera spojují začátky tvrzení se správným dokončením .</a:t>
                      </a:r>
                      <a:endParaRPr lang="cs-CZ" sz="12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Naděžda Korcová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Červenec 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 , dyskalkulie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společnost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Dějepis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PC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Možnost dopisovat rukopisné poznámky přes skrytá tlačítka v rámci nového  softwaru</a:t>
                      </a:r>
                      <a:endParaRPr lang="cs-CZ" sz="12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13 – 15 let, 7.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Přílohy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Pracovní list v MS Word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ICT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36704"/>
          </a:xfrm>
          <a:solidFill>
            <a:srgbClr val="77D9F7"/>
          </a:solidFill>
          <a:ln>
            <a:noFill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txBody>
          <a:bodyPr>
            <a:noAutofit/>
          </a:bodyPr>
          <a:lstStyle/>
          <a:p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Velkomoravská říše</a:t>
            </a:r>
            <a:endParaRPr lang="cs-CZ" sz="8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77D9F7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b="1" dirty="0" smtClean="0"/>
              <a:t>Velká Morava</a:t>
            </a:r>
            <a:endParaRPr lang="cs-CZ" b="1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lačítko akce: Informace 6">
            <a:hlinkClick r:id="" action="ppaction://noaction" highlightClick="1"/>
          </p:cNvPr>
          <p:cNvSpPr/>
          <p:nvPr/>
        </p:nvSpPr>
        <p:spPr>
          <a:xfrm>
            <a:off x="467544" y="1628800"/>
            <a:ext cx="1042416" cy="1042416"/>
          </a:xfrm>
          <a:prstGeom prst="actionButtonInformati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77D9F7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b="1" dirty="0" smtClean="0"/>
              <a:t>Konstantin a Metoděj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95536" y="1700808"/>
          <a:ext cx="8229600" cy="49251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lačítko akce: Informace 4">
            <a:hlinkClick r:id="" action="ppaction://noaction" highlightClick="1"/>
          </p:cNvPr>
          <p:cNvSpPr/>
          <p:nvPr/>
        </p:nvSpPr>
        <p:spPr>
          <a:xfrm>
            <a:off x="467544" y="1700808"/>
            <a:ext cx="1042416" cy="1042416"/>
          </a:xfrm>
          <a:prstGeom prst="actionButtonInformati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59606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hghg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95536" y="0"/>
            <a:ext cx="3528392" cy="6309320"/>
          </a:xfrm>
          <a:solidFill>
            <a:srgbClr val="77D9F7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pPr algn="ctr"/>
            <a:endParaRPr lang="cs-CZ" sz="4400" b="1" dirty="0" smtClean="0"/>
          </a:p>
          <a:p>
            <a:pPr algn="ctr"/>
            <a:r>
              <a:rPr lang="cs-CZ" sz="4400" b="1" dirty="0" smtClean="0"/>
              <a:t>Konstantin a </a:t>
            </a:r>
          </a:p>
          <a:p>
            <a:pPr algn="ctr"/>
            <a:r>
              <a:rPr lang="cs-CZ" sz="4400" b="1" dirty="0" smtClean="0"/>
              <a:t>Metoděj</a:t>
            </a:r>
          </a:p>
          <a:p>
            <a:pPr algn="ctr"/>
            <a:endParaRPr lang="cs-CZ" sz="4400" b="1" dirty="0" smtClean="0"/>
          </a:p>
          <a:p>
            <a:pPr algn="ctr"/>
            <a:endParaRPr lang="cs-CZ" sz="4400" b="1" dirty="0" smtClean="0"/>
          </a:p>
          <a:p>
            <a:r>
              <a:rPr lang="cs-CZ" sz="2400" dirty="0" smtClean="0"/>
              <a:t>Popiš, jak učení bratři</a:t>
            </a:r>
          </a:p>
          <a:p>
            <a:r>
              <a:rPr lang="cs-CZ" sz="2400" dirty="0" smtClean="0"/>
              <a:t>vypadali.</a:t>
            </a:r>
            <a:endParaRPr lang="cs-CZ" sz="2400" dirty="0"/>
          </a:p>
        </p:txBody>
      </p:sp>
      <p:pic>
        <p:nvPicPr>
          <p:cNvPr id="5" name="Picture 2" descr="File:KyrilMethod.jpg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225566"/>
            <a:ext cx="3888432" cy="6083753"/>
          </a:xfrm>
          <a:prstGeom prst="rect">
            <a:avLst/>
          </a:prstGeom>
          <a:noFill/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  <p:sp>
        <p:nvSpPr>
          <p:cNvPr id="6" name="Rectangle 6"/>
          <p:cNvSpPr>
            <a:spLocks noChangeArrowheads="1"/>
          </p:cNvSpPr>
          <p:nvPr/>
        </p:nvSpPr>
        <p:spPr bwMode="auto">
          <a:xfrm>
            <a:off x="4067944" y="260648"/>
            <a:ext cx="288032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77D9F7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b="1" dirty="0" smtClean="0"/>
              <a:t>Křesťanství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77D9F7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/>
          <a:lstStyle/>
          <a:p>
            <a:endParaRPr lang="cs-CZ" dirty="0" smtClean="0"/>
          </a:p>
          <a:p>
            <a:r>
              <a:rPr lang="cs-CZ" sz="3600" dirty="0" smtClean="0"/>
              <a:t>Oba bratři šířili v zemi křesťanskou víru.</a:t>
            </a:r>
          </a:p>
          <a:p>
            <a:r>
              <a:rPr lang="cs-CZ" sz="3600" dirty="0" smtClean="0"/>
              <a:t>Mluvili staroslověnsky, proto jim lidé na území Velké Moravy rozuměli.</a:t>
            </a:r>
          </a:p>
          <a:p>
            <a:r>
              <a:rPr lang="cs-CZ" sz="3600" dirty="0" smtClean="0"/>
              <a:t>Konstantin sestavil nové písmo – cyrilici.</a:t>
            </a:r>
          </a:p>
          <a:p>
            <a:r>
              <a:rPr lang="cs-CZ" sz="3600" dirty="0" smtClean="0"/>
              <a:t>Konstantin přeložil do staroslověnštiny Bibli.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332657"/>
            <a:ext cx="8208912" cy="3046988"/>
          </a:xfrm>
          <a:prstGeom prst="rect">
            <a:avLst/>
          </a:prstGeom>
          <a:solidFill>
            <a:srgbClr val="77D9F7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Cyrilice</a:t>
            </a:r>
          </a:p>
          <a:p>
            <a:endParaRPr lang="cs-CZ" sz="4800" dirty="0" smtClean="0"/>
          </a:p>
          <a:p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404664"/>
            <a:ext cx="8208912" cy="6001643"/>
          </a:xfrm>
          <a:prstGeom prst="rect">
            <a:avLst/>
          </a:prstGeom>
          <a:solidFill>
            <a:srgbClr val="77D9F7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b="1" dirty="0" smtClean="0"/>
              <a:t>Cyrilice</a:t>
            </a:r>
          </a:p>
          <a:p>
            <a:endParaRPr lang="cs-CZ" sz="4800" dirty="0" smtClean="0"/>
          </a:p>
          <a:p>
            <a:endParaRPr lang="cs-CZ" sz="4800" dirty="0" smtClean="0"/>
          </a:p>
          <a:p>
            <a:endParaRPr lang="cs-CZ" sz="4800" dirty="0" smtClean="0"/>
          </a:p>
          <a:p>
            <a:endParaRPr lang="cs-CZ" sz="4800" dirty="0" smtClean="0"/>
          </a:p>
          <a:p>
            <a:endParaRPr lang="cs-CZ" sz="4800" dirty="0" smtClean="0"/>
          </a:p>
          <a:p>
            <a:endParaRPr lang="cs-CZ" sz="4800" dirty="0"/>
          </a:p>
        </p:txBody>
      </p:sp>
      <p:pic>
        <p:nvPicPr>
          <p:cNvPr id="5" name="Picture 2" descr="File:Cyrilice-900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2708920"/>
            <a:ext cx="8064896" cy="1800200"/>
          </a:xfrm>
          <a:prstGeom prst="rect">
            <a:avLst/>
          </a:prstGeom>
          <a:noFill/>
        </p:spPr>
      </p:pic>
      <p:sp>
        <p:nvSpPr>
          <p:cNvPr id="6" name="Rectangle 6"/>
          <p:cNvSpPr>
            <a:spLocks noChangeArrowheads="1"/>
          </p:cNvSpPr>
          <p:nvPr/>
        </p:nvSpPr>
        <p:spPr bwMode="auto">
          <a:xfrm>
            <a:off x="683568" y="2420888"/>
            <a:ext cx="288032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rgbClr val="77D9F7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b="1" dirty="0" smtClean="0"/>
              <a:t>Cyrilice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77D9F7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Písmo cyrilice sestavil: ________________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115616" y="3789040"/>
            <a:ext cx="3096344" cy="864096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Konstantin</a:t>
            </a:r>
            <a:endParaRPr lang="cs-CZ" sz="36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4427984" y="3789040"/>
            <a:ext cx="3096344" cy="864096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Metoděj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1.8737E-7 C 0.05868 -0.06107 0.11736 -0.12214 0.13368 -0.11728 C 0.15 -0.11242 0.11997 0.03632 0.09757 0.02892 C 0.07518 0.02152 -0.02083 -0.13301 -0.00121 -0.16215 C 0.01841 -0.1913 0.19254 -0.16956 0.21563 -0.14596 C 0.23872 -0.12237 0.1073 -0.00763 0.13733 -0.02082 C 0.16736 -0.034 0.35157 -0.18737 0.39636 -0.22484 C 0.44115 -0.26232 0.40452 -0.24219 0.40591 -0.24566 " pathEditMode="relative" ptsTypes="aaaaaa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77D9F7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b="1" dirty="0" smtClean="0"/>
              <a:t>Nálezy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77D9F7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sz="4400" dirty="0" smtClean="0"/>
              <a:t>V hrobech z období Velkomoravské říše archeologové našli například </a:t>
            </a:r>
            <a:r>
              <a:rPr lang="cs-CZ" sz="4400" b="1" dirty="0" smtClean="0"/>
              <a:t>šperky ze stříbra, zlata, meče, ostruhy, zdobené knoflíky.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Temp\Dočasné soubory Internetu\Content.IE5\JU2LUQQP\MC90019925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4581128"/>
            <a:ext cx="1576812" cy="13157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77D9F7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b="1" dirty="0" smtClean="0"/>
              <a:t>Nálezy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77D9F7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/>
          <a:lstStyle/>
          <a:p>
            <a:endParaRPr lang="cs-CZ" dirty="0" smtClean="0"/>
          </a:p>
          <a:p>
            <a:r>
              <a:rPr lang="cs-CZ" sz="4400" dirty="0" smtClean="0"/>
              <a:t>K nálezům patří také kříže, které svědčí o tom, že Velkomoravská říše věřila v jednoho boha, byla tedy </a:t>
            </a:r>
            <a:r>
              <a:rPr lang="cs-CZ" sz="4400" b="1" dirty="0" smtClean="0"/>
              <a:t>křesťanská</a:t>
            </a:r>
            <a:r>
              <a:rPr lang="cs-CZ" sz="4400" dirty="0" smtClean="0"/>
              <a:t>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332656"/>
            <a:ext cx="8424936" cy="6370975"/>
          </a:xfrm>
          <a:prstGeom prst="rect">
            <a:avLst/>
          </a:prstGeom>
          <a:solidFill>
            <a:srgbClr val="77D9F7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4800" dirty="0" smtClean="0"/>
              <a:t>Velkomoravský kříž</a:t>
            </a:r>
          </a:p>
          <a:p>
            <a:endParaRPr lang="cs-CZ" sz="4800" dirty="0" smtClean="0"/>
          </a:p>
          <a:p>
            <a:endParaRPr lang="cs-CZ" sz="4800" dirty="0" smtClean="0"/>
          </a:p>
          <a:p>
            <a:endParaRPr lang="cs-CZ" sz="4800" dirty="0" smtClean="0"/>
          </a:p>
          <a:p>
            <a:endParaRPr lang="cs-CZ" sz="4800" dirty="0" smtClean="0"/>
          </a:p>
          <a:p>
            <a:endParaRPr lang="cs-CZ" sz="4800" dirty="0" smtClean="0"/>
          </a:p>
          <a:p>
            <a:endParaRPr lang="cs-CZ" sz="4800" dirty="0" smtClean="0"/>
          </a:p>
          <a:p>
            <a:endParaRPr lang="cs-CZ" dirty="0"/>
          </a:p>
        </p:txBody>
      </p:sp>
      <p:pic>
        <p:nvPicPr>
          <p:cNvPr id="27650" name="Picture 2" descr="File:Velka Morava kriz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2204864"/>
            <a:ext cx="3292630" cy="3699585"/>
          </a:xfrm>
          <a:prstGeom prst="rect">
            <a:avLst/>
          </a:prstGeom>
          <a:noFill/>
        </p:spPr>
      </p:pic>
      <p:sp>
        <p:nvSpPr>
          <p:cNvPr id="5" name="Rectangle 6"/>
          <p:cNvSpPr>
            <a:spLocks noChangeArrowheads="1"/>
          </p:cNvSpPr>
          <p:nvPr/>
        </p:nvSpPr>
        <p:spPr bwMode="auto">
          <a:xfrm>
            <a:off x="4572000" y="2204864"/>
            <a:ext cx="288032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6" name="Slunce 5"/>
          <p:cNvSpPr/>
          <p:nvPr/>
        </p:nvSpPr>
        <p:spPr>
          <a:xfrm>
            <a:off x="1115616" y="2996952"/>
            <a:ext cx="2066528" cy="1634480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Klikni na mě!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620688"/>
            <a:ext cx="8352928" cy="5632311"/>
          </a:xfrm>
          <a:prstGeom prst="rect">
            <a:avLst/>
          </a:prstGeom>
          <a:solidFill>
            <a:srgbClr val="77D9F7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sz="2800" dirty="0" smtClean="0"/>
              <a:t>Ve kterém století vznikla Velkomoravská říše?</a:t>
            </a:r>
          </a:p>
          <a:p>
            <a:r>
              <a:rPr lang="cs-CZ" sz="2400" dirty="0" smtClean="0"/>
              <a:t>(Čtverce s chybnou odpovědí odletí.)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800" dirty="0" smtClean="0"/>
              <a:t>Velkomoravská říše vznikla v ____ století.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4" name="Zaoblený obdélník 3"/>
          <p:cNvSpPr/>
          <p:nvPr/>
        </p:nvSpPr>
        <p:spPr>
          <a:xfrm>
            <a:off x="611560" y="2708920"/>
            <a:ext cx="914400" cy="914400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81:9=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267744" y="2708920"/>
            <a:ext cx="914400" cy="914400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5x6=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995936" y="2708920"/>
            <a:ext cx="914400" cy="914400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12:6=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652120" y="2708920"/>
            <a:ext cx="914400" cy="914400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20-8=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8" name="Šipka doleva 7"/>
          <p:cNvSpPr/>
          <p:nvPr/>
        </p:nvSpPr>
        <p:spPr>
          <a:xfrm>
            <a:off x="1619672" y="6237312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677009"/>
            <a:ext cx="8352928" cy="5355312"/>
          </a:xfrm>
          <a:prstGeom prst="rect">
            <a:avLst/>
          </a:prstGeom>
          <a:solidFill>
            <a:srgbClr val="77D9F7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b="1" dirty="0" smtClean="0"/>
              <a:t>Pomocí skrytého pera spoj začátky tvrzení se správnou možností:</a:t>
            </a:r>
          </a:p>
          <a:p>
            <a:pPr marL="342900" indent="-342900"/>
            <a:endParaRPr lang="cs-CZ" dirty="0" smtClean="0"/>
          </a:p>
          <a:p>
            <a:pPr marL="342900" indent="-342900"/>
            <a:r>
              <a:rPr lang="cs-CZ" dirty="0" smtClean="0"/>
              <a:t>Velkomoravská říše byla založena na 		jihu Moravy.</a:t>
            </a:r>
          </a:p>
          <a:p>
            <a:r>
              <a:rPr lang="cs-CZ" dirty="0" smtClean="0"/>
              <a:t>					severu Moravy.</a:t>
            </a:r>
          </a:p>
          <a:p>
            <a:r>
              <a:rPr lang="cs-CZ" dirty="0" smtClean="0"/>
              <a:t>					východě Moravy.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Zakladatelem rodu byl			kníže Svatopluk.</a:t>
            </a:r>
          </a:p>
          <a:p>
            <a:r>
              <a:rPr lang="cs-CZ" dirty="0" smtClean="0"/>
              <a:t>					kníže Rostislav.</a:t>
            </a:r>
          </a:p>
          <a:p>
            <a:r>
              <a:rPr lang="cs-CZ" dirty="0" smtClean="0"/>
              <a:t>					kníže Mojmír I.</a:t>
            </a:r>
          </a:p>
          <a:p>
            <a:endParaRPr lang="cs-CZ" dirty="0" smtClean="0"/>
          </a:p>
          <a:p>
            <a:r>
              <a:rPr lang="cs-CZ" dirty="0" smtClean="0"/>
              <a:t>Ze Soluně přišli na Velkou Moravu		Konstantin a Rostislav.</a:t>
            </a:r>
          </a:p>
          <a:p>
            <a:r>
              <a:rPr lang="cs-CZ" dirty="0" smtClean="0"/>
              <a:t>					Mojmír a Svatopluk.</a:t>
            </a:r>
          </a:p>
          <a:p>
            <a:r>
              <a:rPr lang="cs-CZ" dirty="0" smtClean="0"/>
              <a:t>					Konstantin a Metoděj.</a:t>
            </a:r>
          </a:p>
          <a:p>
            <a:endParaRPr lang="cs-CZ" dirty="0" smtClean="0"/>
          </a:p>
          <a:p>
            <a:r>
              <a:rPr lang="cs-CZ" dirty="0" smtClean="0"/>
              <a:t>Cyrilice je					písmo.</a:t>
            </a:r>
          </a:p>
          <a:p>
            <a:r>
              <a:rPr lang="cs-CZ" dirty="0" smtClean="0"/>
              <a:t>					jazyk.</a:t>
            </a:r>
          </a:p>
          <a:p>
            <a:r>
              <a:rPr lang="cs-CZ" dirty="0" smtClean="0"/>
              <a:t>					kniha.</a:t>
            </a:r>
          </a:p>
        </p:txBody>
      </p:sp>
      <p:sp>
        <p:nvSpPr>
          <p:cNvPr id="4" name="Šipka doleva 3"/>
          <p:cNvSpPr/>
          <p:nvPr/>
        </p:nvSpPr>
        <p:spPr>
          <a:xfrm>
            <a:off x="1619672" y="6237312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836712"/>
            <a:ext cx="856895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 obrázků:</a:t>
            </a:r>
          </a:p>
          <a:p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smtClean="0">
                <a:hlinkClick r:id="rId2"/>
              </a:rPr>
              <a:t>/klipart</a:t>
            </a:r>
            <a:endParaRPr lang="cs-CZ" smtClean="0"/>
          </a:p>
          <a:p>
            <a:endParaRPr lang="cs-CZ" dirty="0" smtClean="0"/>
          </a:p>
          <a:p>
            <a:r>
              <a:rPr lang="cs-CZ" dirty="0" smtClean="0"/>
              <a:t>1 HLUCHO. </a:t>
            </a:r>
            <a:r>
              <a:rPr lang="cs-CZ" i="1" dirty="0" err="1" smtClean="0"/>
              <a:t>wikipedia.org</a:t>
            </a:r>
            <a:r>
              <a:rPr lang="cs-CZ" dirty="0" smtClean="0"/>
              <a:t> [online]. [cit. 3.7.2011]. Dostupný na WWW: </a:t>
            </a:r>
            <a:r>
              <a:rPr lang="cs-CZ" dirty="0" smtClean="0">
                <a:hlinkClick r:id="rId3"/>
              </a:rPr>
              <a:t>http://commons.wikimedia.org/wiki/File:KyrilMethod.jpg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2</a:t>
            </a:r>
            <a:r>
              <a:rPr lang="nl-NL" dirty="0" smtClean="0"/>
              <a:t> ZEMAN.</a:t>
            </a:r>
            <a:r>
              <a:rPr lang="cs-CZ" dirty="0" smtClean="0"/>
              <a:t> </a:t>
            </a:r>
            <a:r>
              <a:rPr lang="cs-CZ" i="1" dirty="0" smtClean="0"/>
              <a:t>w</a:t>
            </a:r>
            <a:r>
              <a:rPr lang="nl-NL" i="1" dirty="0" smtClean="0"/>
              <a:t>ikiped</a:t>
            </a:r>
            <a:r>
              <a:rPr lang="cs-CZ" i="1" dirty="0" err="1" smtClean="0"/>
              <a:t>ia.org</a:t>
            </a:r>
            <a:r>
              <a:rPr lang="nl-NL" dirty="0" smtClean="0"/>
              <a:t> [online]. [cit. </a:t>
            </a:r>
            <a:r>
              <a:rPr lang="cs-CZ" dirty="0" smtClean="0"/>
              <a:t>3.7.2011</a:t>
            </a:r>
            <a:r>
              <a:rPr lang="nl-NL" dirty="0" smtClean="0"/>
              <a:t>]. Dostupný na WWW: </a:t>
            </a:r>
            <a:r>
              <a:rPr lang="nl-NL" dirty="0" smtClean="0">
                <a:hlinkClick r:id="rId4"/>
              </a:rPr>
              <a:t>http://commons.wikimedia.org/wiki/File:Cyrilice-900.png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3 PEKO. </a:t>
            </a:r>
            <a:r>
              <a:rPr lang="cs-CZ" i="1" dirty="0" err="1" smtClean="0"/>
              <a:t>wikipedia.org</a:t>
            </a:r>
            <a:r>
              <a:rPr lang="cs-CZ" dirty="0" smtClean="0"/>
              <a:t> [online]. [cit. 3.7.2011]. Dostupný na WWW: </a:t>
            </a:r>
            <a:r>
              <a:rPr lang="cs-CZ" dirty="0" smtClean="0">
                <a:hlinkClick r:id="rId5"/>
              </a:rPr>
              <a:t>http://commons.wikimedia.org/wiki/File:Velka_Morava_kriz.jpg?uselang=cs</a:t>
            </a:r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611560" y="3068960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501</Words>
  <Application>Microsoft Office PowerPoint</Application>
  <PresentationFormat>Předvádění na obrazovce (4:3)</PresentationFormat>
  <Paragraphs>139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Velkomoravská říše VY_32_INOVACE_2C_03 Číslo projektu: CZ.1.07/1.4.00/21.1101</vt:lpstr>
      <vt:lpstr>Prezentace aplikace PowerPoint</vt:lpstr>
      <vt:lpstr>Velkomoravská říše</vt:lpstr>
      <vt:lpstr>Velká Morava</vt:lpstr>
      <vt:lpstr>Konstantin a Metoděj</vt:lpstr>
      <vt:lpstr>hghg</vt:lpstr>
      <vt:lpstr>Křesťanství</vt:lpstr>
      <vt:lpstr>Prezentace aplikace PowerPoint</vt:lpstr>
      <vt:lpstr>Cyrilice</vt:lpstr>
      <vt:lpstr>Nálezy</vt:lpstr>
      <vt:lpstr>Nálezy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Velkomoravská říše VY_32_INOVACE_2C_03 Číslo projektu: CZ.1.07/1.5.00/34.1056</dc:title>
  <dc:creator>Iva</dc:creator>
  <cp:lastModifiedBy>uzivatel</cp:lastModifiedBy>
  <cp:revision>3</cp:revision>
  <dcterms:created xsi:type="dcterms:W3CDTF">2011-07-03T11:47:41Z</dcterms:created>
  <dcterms:modified xsi:type="dcterms:W3CDTF">2013-01-25T12:02:43Z</dcterms:modified>
</cp:coreProperties>
</file>