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2" r:id="rId4"/>
    <p:sldId id="264" r:id="rId5"/>
    <p:sldId id="259" r:id="rId6"/>
    <p:sldId id="258" r:id="rId7"/>
    <p:sldId id="263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FF"/>
    <a:srgbClr val="FFFF66"/>
    <a:srgbClr val="F456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502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332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061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685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44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872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688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264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171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555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193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247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58874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0742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3304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2865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543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341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5426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7001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5367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B094F-3B86-4E61-8FF2-1F89E9940B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C961A-544A-405F-9450-608DDC05CEF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213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6B094F-3B86-4E61-8FF2-1F89E9940B4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FC961A-544A-405F-9450-608DDC05C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552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6B094F-3B86-4E61-8FF2-1F89E9940B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FC961A-544A-405F-9450-608DDC05CEF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592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827" y="476672"/>
            <a:ext cx="699293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Lidé a čas – den / noc</a:t>
            </a:r>
            <a:r>
              <a:rPr lang="cs-CZ" sz="4000" smtClean="0"/>
              <a:t/>
            </a:r>
            <a:br>
              <a:rPr lang="cs-CZ" sz="4000" smtClean="0"/>
            </a:br>
            <a:r>
              <a:rPr lang="cs-CZ" sz="3900" smtClean="0"/>
              <a:t>VY_52_INOVACE_29</a:t>
            </a:r>
            <a:endParaRPr lang="cs-CZ" sz="3900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dirty="0" smtClean="0"/>
              <a:t>MŠ, ZŠ a </a:t>
            </a:r>
            <a:r>
              <a:rPr lang="cs-CZ" dirty="0" err="1" smtClean="0"/>
              <a:t>PrŠ</a:t>
            </a:r>
            <a:r>
              <a:rPr lang="cs-CZ" dirty="0" smtClean="0"/>
              <a:t> Trhové Sviny</a:t>
            </a:r>
          </a:p>
          <a:p>
            <a:endParaRPr lang="cs-CZ" dirty="0"/>
          </a:p>
        </p:txBody>
      </p:sp>
      <p:sp>
        <p:nvSpPr>
          <p:cNvPr id="7" name="Zástupný symbol pro zápatí 3"/>
          <p:cNvSpPr>
            <a:spLocks noGrp="1"/>
          </p:cNvSpPr>
          <p:nvPr/>
        </p:nvSpPr>
        <p:spPr>
          <a:xfrm>
            <a:off x="3136144" y="6093296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Inovace a zkvalitnění výuky v oblasti přírodních věd, V/2  Sada 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9946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355445"/>
              </p:ext>
            </p:extLst>
          </p:nvPr>
        </p:nvGraphicFramePr>
        <p:xfrm>
          <a:off x="251520" y="620688"/>
          <a:ext cx="8641103" cy="56344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216910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Žáci si mají prostřednictvím tohoto učebního materiálu procvičit a díky tomu lépe uvědomit základní rozdíly mezi dnem a nocí, sekundárním cílem je pak rozšíření jejich slovní zásoby. Na prvním snímku jsou zobrazeny symboly, jež demonstrují den a noc – slunce a měsíc. Na druhém snímku je úkolem žáků pojmenovat věci a činnosti, které vidí na jednotlivých obrázcích. Učitel může klást různé návodné otázky či žáka doplňovat.  Třetí snímek obsahuje aktivitu, při níž mají žáci správně určit a vložit do příslušných rámečků obrázky, které se vztahují ke dni a které k noci. Pro tuto aktivitu je zapotřebí vypnout prezentaci a vrátit se do pracovního prostředí. Předposlední snímek obsahuje tabulku s větami. Jednotlivá tvrzení se vztahují buď ke dni nebo k noci. Úkolem žáků je doplnit tabulku symboly (slunce, měsíc) tak, aby  tvrzení byla platná. I zde je zapotřebí zůstat v pracovním prostředí, aby  bylo možné jednotlivé symboly přesouvat. Poslední snímek ukazuje řešení předchozí aktivity.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70798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vytvoření </a:t>
                      </a:r>
                      <a:r>
                        <a:rPr lang="cs-CZ" sz="1300" baseline="0" dirty="0" smtClean="0"/>
                        <a:t>materiálu</a:t>
                      </a:r>
                      <a:endParaRPr lang="cs-CZ" sz="1300" dirty="0" smtClean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E.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Prosinec 2011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64612">
                <a:tc>
                  <a:txBody>
                    <a:bodyPr/>
                    <a:lstStyle/>
                    <a:p>
                      <a:r>
                        <a:rPr lang="cs-CZ" sz="1300" baseline="0" smtClean="0"/>
                        <a:t>Vzdělávací </a:t>
                      </a:r>
                      <a:r>
                        <a:rPr lang="cs-CZ" sz="1300" baseline="0" dirty="0" smtClean="0"/>
                        <a:t>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Člověk </a:t>
                      </a:r>
                      <a:r>
                        <a:rPr lang="cs-CZ" sz="1300" dirty="0" smtClean="0"/>
                        <a:t>a jeho svět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 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 – 1. stupeň,</a:t>
                      </a:r>
                      <a:r>
                        <a:rPr lang="cs-CZ" sz="1300" baseline="0" dirty="0" smtClean="0"/>
                        <a:t> 1. období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3.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904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99992" y="0"/>
            <a:ext cx="4644008" cy="685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4499992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08822" y="260648"/>
            <a:ext cx="1082348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DEN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56777" y="260648"/>
            <a:ext cx="1130438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NOC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864" y="2249579"/>
            <a:ext cx="23762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688" b="93750" l="4688" r="97396">
                        <a14:foregroundMark x1="93750" y1="53646" x2="93750" y2="53646"/>
                        <a14:foregroundMark x1="4688" y1="46354" x2="4688" y2="46354"/>
                        <a14:foregroundMark x1="38542" y1="5729" x2="38542" y2="5729"/>
                        <a14:foregroundMark x1="55208" y1="93750" x2="55208" y2="93750"/>
                        <a14:foregroundMark x1="97396" y1="44271" x2="97396" y2="442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69035">
            <a:off x="5803210" y="2358313"/>
            <a:ext cx="2141371" cy="2141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07260" y="4893891"/>
            <a:ext cx="1485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SLUNCE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99485" y="4893890"/>
            <a:ext cx="1245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MĚSÍC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941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ěsíc 6"/>
          <p:cNvSpPr/>
          <p:nvPr/>
        </p:nvSpPr>
        <p:spPr>
          <a:xfrm flipH="1">
            <a:off x="3082427" y="939031"/>
            <a:ext cx="939388" cy="1368761"/>
          </a:xfrm>
          <a:prstGeom prst="moon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3851920" y="2449550"/>
            <a:ext cx="1656184" cy="1584176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6605951" y="274962"/>
            <a:ext cx="1517094" cy="1270599"/>
            <a:chOff x="1871700" y="1700808"/>
            <a:chExt cx="1476164" cy="1298942"/>
          </a:xfrm>
        </p:grpSpPr>
        <p:sp>
          <p:nvSpPr>
            <p:cNvPr id="9" name="Pěticípá hvězda 8"/>
            <p:cNvSpPr/>
            <p:nvPr/>
          </p:nvSpPr>
          <p:spPr>
            <a:xfrm rot="7339106">
              <a:off x="1835696" y="2060848"/>
              <a:ext cx="936104" cy="864096"/>
            </a:xfrm>
            <a:prstGeom prst="star5">
              <a:avLst/>
            </a:prstGeom>
            <a:solidFill>
              <a:srgbClr val="FFFF66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Čtyřcípá hvězda 9"/>
            <p:cNvSpPr/>
            <p:nvPr/>
          </p:nvSpPr>
          <p:spPr>
            <a:xfrm>
              <a:off x="2771800" y="1700808"/>
              <a:ext cx="576064" cy="605637"/>
            </a:xfrm>
            <a:prstGeom prst="star4">
              <a:avLst/>
            </a:prstGeom>
            <a:solidFill>
              <a:srgbClr val="FFFF66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Pěticípá hvězda 10"/>
            <p:cNvSpPr/>
            <p:nvPr/>
          </p:nvSpPr>
          <p:spPr>
            <a:xfrm rot="435590">
              <a:off x="2815340" y="2517236"/>
              <a:ext cx="504056" cy="482514"/>
            </a:xfrm>
            <a:prstGeom prst="star5">
              <a:avLst/>
            </a:prstGeom>
            <a:solidFill>
              <a:srgbClr val="FFFF66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01398"/>
            <a:ext cx="2123876" cy="2123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71537"/>
            <a:ext cx="2302607" cy="2302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251520" y="204000"/>
            <a:ext cx="6133154" cy="400900"/>
            <a:chOff x="971600" y="332656"/>
            <a:chExt cx="6133154" cy="400900"/>
          </a:xfrm>
        </p:grpSpPr>
        <p:sp>
          <p:nvSpPr>
            <p:cNvPr id="15" name="Obdélník 14"/>
            <p:cNvSpPr/>
            <p:nvPr/>
          </p:nvSpPr>
          <p:spPr>
            <a:xfrm>
              <a:off x="971600" y="333446"/>
              <a:ext cx="6048672" cy="400110"/>
            </a:xfrm>
            <a:prstGeom prst="rect">
              <a:avLst/>
            </a:prstGeom>
            <a:solidFill>
              <a:srgbClr val="FF66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971600" y="332656"/>
              <a:ext cx="613315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POJMENUJ VĚCI A ČINNOSTI, KTERÉ VIDÍŠ NA OBRÁZCÍCH</a:t>
              </a:r>
              <a:endParaRPr lang="cs-CZ" sz="2000" dirty="0"/>
            </a:p>
          </p:txBody>
        </p:sp>
      </p:grp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6549" y="3904482"/>
            <a:ext cx="3504214" cy="2788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112" y="1762148"/>
            <a:ext cx="3023307" cy="224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5557" y="4093317"/>
            <a:ext cx="3061573" cy="2410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809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980728"/>
            <a:ext cx="3888432" cy="396044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5004048" y="980728"/>
            <a:ext cx="3888432" cy="3960440"/>
          </a:xfrm>
          <a:prstGeom prst="round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6383045" y="197103"/>
            <a:ext cx="1130438" cy="707886"/>
            <a:chOff x="6309536" y="162964"/>
            <a:chExt cx="1130438" cy="707886"/>
          </a:xfrm>
        </p:grpSpPr>
        <p:sp>
          <p:nvSpPr>
            <p:cNvPr id="6" name="Obdélník 5"/>
            <p:cNvSpPr/>
            <p:nvPr/>
          </p:nvSpPr>
          <p:spPr>
            <a:xfrm>
              <a:off x="6309536" y="197103"/>
              <a:ext cx="1130438" cy="639609"/>
            </a:xfrm>
            <a:prstGeom prst="rect">
              <a:avLst/>
            </a:prstGeom>
            <a:solidFill>
              <a:srgbClr val="F456D2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309536" y="162964"/>
              <a:ext cx="1130438" cy="707886"/>
            </a:xfrm>
            <a:prstGeom prst="rect">
              <a:avLst/>
            </a:prstGeom>
            <a:solidFill>
              <a:srgbClr val="FF66FF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NOC</a:t>
              </a:r>
              <a:endParaRPr lang="cs-CZ" sz="40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1619226" y="162965"/>
            <a:ext cx="1082348" cy="707886"/>
            <a:chOff x="1623243" y="197103"/>
            <a:chExt cx="1082348" cy="707886"/>
          </a:xfrm>
        </p:grpSpPr>
        <p:sp>
          <p:nvSpPr>
            <p:cNvPr id="8" name="Obdélník 7"/>
            <p:cNvSpPr/>
            <p:nvPr/>
          </p:nvSpPr>
          <p:spPr>
            <a:xfrm>
              <a:off x="1623243" y="231242"/>
              <a:ext cx="1082348" cy="639609"/>
            </a:xfrm>
            <a:prstGeom prst="rect">
              <a:avLst/>
            </a:prstGeom>
            <a:solidFill>
              <a:srgbClr val="F456D2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623243" y="197103"/>
              <a:ext cx="1082348" cy="707886"/>
            </a:xfrm>
            <a:prstGeom prst="rect">
              <a:avLst/>
            </a:prstGeom>
            <a:solidFill>
              <a:srgbClr val="FF66FF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DEN</a:t>
              </a:r>
              <a:endParaRPr lang="cs-CZ" sz="4000" dirty="0"/>
            </a:p>
          </p:txBody>
        </p:sp>
      </p:grp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285" y="5616186"/>
            <a:ext cx="1092735" cy="1045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0631" y="4642145"/>
            <a:ext cx="1070099" cy="868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949" y="5551667"/>
            <a:ext cx="686389" cy="957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20" y="5295025"/>
            <a:ext cx="1758029" cy="1386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232396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749" y="5179701"/>
            <a:ext cx="1727468" cy="1576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6698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FF">
            <a:alpha val="5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4860032" y="86665"/>
            <a:ext cx="3744416" cy="147012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0664543"/>
              </p:ext>
            </p:extLst>
          </p:nvPr>
        </p:nvGraphicFramePr>
        <p:xfrm>
          <a:off x="467544" y="1772816"/>
          <a:ext cx="8136904" cy="49685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12768"/>
                <a:gridCol w="1224136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MŮŽEME</a:t>
                      </a:r>
                      <a:r>
                        <a:rPr lang="cs-CZ" sz="3000" baseline="0" dirty="0" smtClean="0"/>
                        <a:t> SI HRÁT VENKU.</a:t>
                      </a:r>
                      <a:endParaRPr lang="cs-CZ" sz="3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DĚTI CHODÍ DO ŠKOLY. </a:t>
                      </a:r>
                      <a:endParaRPr lang="cs-CZ" sz="3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000" baseline="0" dirty="0" smtClean="0"/>
                        <a:t>NA OBLOZE NENÍ VIDĚT SLUNKO. </a:t>
                      </a:r>
                      <a:endParaRPr lang="cs-CZ" sz="3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MŮŽEME</a:t>
                      </a:r>
                      <a:r>
                        <a:rPr lang="cs-CZ" sz="3000" baseline="0" dirty="0" smtClean="0"/>
                        <a:t> SI POCHUTNÁVAT NA RŮZNÝCH  DOBROTÁCH. </a:t>
                      </a:r>
                      <a:endParaRPr lang="cs-CZ" sz="3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VŠUDE</a:t>
                      </a:r>
                      <a:r>
                        <a:rPr lang="cs-CZ" sz="3000" baseline="0" dirty="0" smtClean="0"/>
                        <a:t> KOLEM NÁS JE TMA. </a:t>
                      </a:r>
                      <a:endParaRPr lang="cs-CZ" sz="3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0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LIDÉ VĚTŠINOU SPÍ. </a:t>
                      </a:r>
                      <a:endParaRPr lang="cs-CZ" sz="3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pSp>
        <p:nvGrpSpPr>
          <p:cNvPr id="10" name="Skupina 9"/>
          <p:cNvGrpSpPr/>
          <p:nvPr/>
        </p:nvGrpSpPr>
        <p:grpSpPr>
          <a:xfrm>
            <a:off x="179512" y="36616"/>
            <a:ext cx="1870485" cy="779687"/>
            <a:chOff x="862772" y="87923"/>
            <a:chExt cx="1870485" cy="779687"/>
          </a:xfrm>
        </p:grpSpPr>
        <p:pic>
          <p:nvPicPr>
            <p:cNvPr id="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2772" y="87923"/>
              <a:ext cx="815058" cy="779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1658924" y="216156"/>
              <a:ext cx="107433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 smtClean="0"/>
                <a:t>= DEN</a:t>
              </a:r>
              <a:endParaRPr lang="cs-CZ" sz="28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56951" y="848514"/>
            <a:ext cx="1682457" cy="679587"/>
            <a:chOff x="5940152" y="170603"/>
            <a:chExt cx="1682457" cy="679587"/>
          </a:xfrm>
        </p:grpSpPr>
        <p:pic>
          <p:nvPicPr>
            <p:cNvPr id="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170603"/>
              <a:ext cx="487076" cy="6795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516216" y="216156"/>
              <a:ext cx="110639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 smtClean="0"/>
                <a:t>= NOC</a:t>
              </a:r>
              <a:endParaRPr lang="cs-CZ" sz="2800" dirty="0"/>
            </a:p>
          </p:txBody>
        </p:sp>
      </p:grp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8524" y="107098"/>
            <a:ext cx="720080" cy="688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5497" y="164849"/>
            <a:ext cx="452311" cy="631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943" y="688069"/>
            <a:ext cx="452311" cy="631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4711"/>
            <a:ext cx="452311" cy="631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626" y="754992"/>
            <a:ext cx="720080" cy="688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627209"/>
            <a:ext cx="720080" cy="688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2051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FF">
            <a:alpha val="5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4860032" y="86665"/>
            <a:ext cx="3744416" cy="147012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prstClr val="white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9122640"/>
              </p:ext>
            </p:extLst>
          </p:nvPr>
        </p:nvGraphicFramePr>
        <p:xfrm>
          <a:off x="467544" y="1772816"/>
          <a:ext cx="8136904" cy="49685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12768"/>
                <a:gridCol w="1224136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MŮŽEME</a:t>
                      </a:r>
                      <a:r>
                        <a:rPr lang="cs-CZ" sz="3000" baseline="0" dirty="0" smtClean="0"/>
                        <a:t> SI HRÁT VENKU.</a:t>
                      </a:r>
                      <a:endParaRPr lang="cs-CZ" sz="3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DĚTI CHODÍ DO ŠKOLY. </a:t>
                      </a:r>
                      <a:endParaRPr lang="cs-CZ" sz="3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000" baseline="0" dirty="0" smtClean="0"/>
                        <a:t>NA OBLOZE NENÍ VIDĚT SLUNKO. </a:t>
                      </a:r>
                      <a:endParaRPr lang="cs-CZ" sz="3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MŮŽEME</a:t>
                      </a:r>
                      <a:r>
                        <a:rPr lang="cs-CZ" sz="3000" baseline="0" dirty="0" smtClean="0"/>
                        <a:t> SI POCHUTNÁVAT NA RŮZNÝCH  DOBROTÁCH. </a:t>
                      </a:r>
                      <a:endParaRPr lang="cs-CZ" sz="3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VŠUDE</a:t>
                      </a:r>
                      <a:r>
                        <a:rPr lang="cs-CZ" sz="3000" baseline="0" dirty="0" smtClean="0"/>
                        <a:t> KOLEM NÁS JE TMA. </a:t>
                      </a:r>
                      <a:endParaRPr lang="cs-CZ" sz="3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0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LIDÉ VĚTŠINOU SPÍ. </a:t>
                      </a:r>
                      <a:endParaRPr lang="cs-CZ" sz="3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pSp>
        <p:nvGrpSpPr>
          <p:cNvPr id="10" name="Skupina 9"/>
          <p:cNvGrpSpPr/>
          <p:nvPr/>
        </p:nvGrpSpPr>
        <p:grpSpPr>
          <a:xfrm>
            <a:off x="179512" y="36616"/>
            <a:ext cx="1870485" cy="779687"/>
            <a:chOff x="862772" y="87923"/>
            <a:chExt cx="1870485" cy="779687"/>
          </a:xfrm>
        </p:grpSpPr>
        <p:pic>
          <p:nvPicPr>
            <p:cNvPr id="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2772" y="87923"/>
              <a:ext cx="815058" cy="779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1658924" y="216156"/>
              <a:ext cx="107433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 smtClean="0">
                  <a:solidFill>
                    <a:prstClr val="black"/>
                  </a:solidFill>
                </a:rPr>
                <a:t>= DEN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56951" y="848514"/>
            <a:ext cx="1682457" cy="679587"/>
            <a:chOff x="5940152" y="170603"/>
            <a:chExt cx="1682457" cy="679587"/>
          </a:xfrm>
        </p:grpSpPr>
        <p:pic>
          <p:nvPicPr>
            <p:cNvPr id="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170603"/>
              <a:ext cx="487076" cy="6795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516216" y="216156"/>
              <a:ext cx="110639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 smtClean="0">
                  <a:solidFill>
                    <a:prstClr val="black"/>
                  </a:solidFill>
                </a:rPr>
                <a:t>= NOC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065" y="4293096"/>
            <a:ext cx="720080" cy="688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5950" y="3429000"/>
            <a:ext cx="452311" cy="631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5949" y="6021288"/>
            <a:ext cx="452311" cy="631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5950" y="5229200"/>
            <a:ext cx="452311" cy="631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065" y="2650157"/>
            <a:ext cx="720080" cy="688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844824"/>
            <a:ext cx="720080" cy="688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3773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406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380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Lidé a čas – den / noc VY_52_INOVACE_29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uzivatel</cp:lastModifiedBy>
  <cp:revision>40</cp:revision>
  <dcterms:created xsi:type="dcterms:W3CDTF">2011-12-03T12:59:43Z</dcterms:created>
  <dcterms:modified xsi:type="dcterms:W3CDTF">2013-01-16T20:01:10Z</dcterms:modified>
</cp:coreProperties>
</file>