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7" r:id="rId3"/>
    <p:sldId id="260" r:id="rId4"/>
    <p:sldId id="268" r:id="rId5"/>
    <p:sldId id="266" r:id="rId6"/>
    <p:sldId id="261" r:id="rId7"/>
    <p:sldId id="264" r:id="rId8"/>
    <p:sldId id="265" r:id="rId9"/>
  </p:sldIdLst>
  <p:sldSz cx="9144000" cy="6858000" type="screen4x3"/>
  <p:notesSz cx="6858000" cy="9144000"/>
  <p:photoAlbum layout="2pic"/>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BF8C1D44-3252-4B63-ACF2-D4C4C1A38CDC}" type="datetimeFigureOut">
              <a:rPr lang="cs-CZ" smtClean="0"/>
              <a:t>16.1.2013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1309458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F8C1D44-3252-4B63-ACF2-D4C4C1A38CDC}" type="datetimeFigureOut">
              <a:rPr lang="cs-CZ" smtClean="0"/>
              <a:t>16.1.2013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17220973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BF8C1D44-3252-4B63-ACF2-D4C4C1A38CDC}" type="datetimeFigureOut">
              <a:rPr lang="cs-CZ" smtClean="0"/>
              <a:t>16.1.2013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973381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F8C1D44-3252-4B63-ACF2-D4C4C1A38CDC}" type="datetimeFigureOut">
              <a:rPr lang="cs-CZ" smtClean="0"/>
              <a:t>16.1.2013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3495257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F8C1D44-3252-4B63-ACF2-D4C4C1A38CDC}" type="datetimeFigureOut">
              <a:rPr lang="cs-CZ" smtClean="0"/>
              <a:t>16.1.2013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899466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BF8C1D44-3252-4B63-ACF2-D4C4C1A38CDC}" type="datetimeFigureOut">
              <a:rPr lang="cs-CZ" smtClean="0"/>
              <a:t>16.1.2013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276973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F8C1D44-3252-4B63-ACF2-D4C4C1A38CDC}" type="datetimeFigureOut">
              <a:rPr lang="cs-CZ" smtClean="0"/>
              <a:t>16.1.2013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2996611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F8C1D44-3252-4B63-ACF2-D4C4C1A38CDC}" type="datetimeFigureOut">
              <a:rPr lang="cs-CZ" smtClean="0"/>
              <a:t>16.1.2013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1285935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F8C1D44-3252-4B63-ACF2-D4C4C1A38CDC}" type="datetimeFigureOut">
              <a:rPr lang="cs-CZ" smtClean="0"/>
              <a:t>16.1.2013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1312758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F8C1D44-3252-4B63-ACF2-D4C4C1A38CDC}" type="datetimeFigureOut">
              <a:rPr lang="cs-CZ" smtClean="0"/>
              <a:t>16.1.2013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3633040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F8C1D44-3252-4B63-ACF2-D4C4C1A38CDC}" type="datetimeFigureOut">
              <a:rPr lang="cs-CZ" smtClean="0"/>
              <a:t>16.1.2013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1DD8627-AEFB-46D3-8D08-4AAA755E24AD}" type="slidenum">
              <a:rPr lang="cs-CZ" smtClean="0"/>
              <a:t>‹#›</a:t>
            </a:fld>
            <a:endParaRPr lang="cs-CZ"/>
          </a:p>
        </p:txBody>
      </p:sp>
    </p:spTree>
    <p:extLst>
      <p:ext uri="{BB962C8B-B14F-4D97-AF65-F5344CB8AC3E}">
        <p14:creationId xmlns:p14="http://schemas.microsoft.com/office/powerpoint/2010/main" val="2036174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8C1D44-3252-4B63-ACF2-D4C4C1A38CDC}" type="datetimeFigureOut">
              <a:rPr lang="cs-CZ" smtClean="0"/>
              <a:t>16.1.2013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D8627-AEFB-46D3-8D08-4AAA755E24AD}" type="slidenum">
              <a:rPr lang="cs-CZ" smtClean="0"/>
              <a:t>‹#›</a:t>
            </a:fld>
            <a:endParaRPr lang="cs-CZ"/>
          </a:p>
        </p:txBody>
      </p:sp>
    </p:spTree>
    <p:extLst>
      <p:ext uri="{BB962C8B-B14F-4D97-AF65-F5344CB8AC3E}">
        <p14:creationId xmlns:p14="http://schemas.microsoft.com/office/powerpoint/2010/main" val="11961902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maminkymaminkam.cz/basnicky-rikanky/z-pohadek/1351-paleek-a-jeho-kamaradi-frantiek-hrubi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4738" y="404664"/>
            <a:ext cx="699293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000" dirty="0" smtClean="0"/>
              <a:t>Ruce</a:t>
            </a:r>
            <a:br>
              <a:rPr lang="cs-CZ" sz="4000" dirty="0" smtClean="0"/>
            </a:br>
            <a:r>
              <a:rPr lang="cs-CZ" sz="3900" dirty="0" smtClean="0"/>
              <a:t>VY_52_INOVACE_30</a:t>
            </a:r>
            <a:endParaRPr lang="cs-CZ" sz="3900" dirty="0"/>
          </a:p>
        </p:txBody>
      </p:sp>
      <p:sp>
        <p:nvSpPr>
          <p:cNvPr id="6" name="Podnadpis 2"/>
          <p:cNvSpPr>
            <a:spLocks noGrp="1"/>
          </p:cNvSpPr>
          <p:nvPr>
            <p:ph type="subTitle" idx="1"/>
          </p:nvPr>
        </p:nvSpPr>
        <p:spPr>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cs-CZ" dirty="0" smtClean="0"/>
              <a:t>Sada 2</a:t>
            </a:r>
          </a:p>
          <a:p>
            <a:r>
              <a:rPr lang="cs-CZ" dirty="0" smtClean="0"/>
              <a:t>Člověk a jeho svět</a:t>
            </a:r>
          </a:p>
          <a:p>
            <a:r>
              <a:rPr lang="cs-CZ" dirty="0" smtClean="0"/>
              <a:t>MŠ, ZŠ a </a:t>
            </a:r>
            <a:r>
              <a:rPr lang="cs-CZ" dirty="0" err="1" smtClean="0"/>
              <a:t>PrŠ</a:t>
            </a:r>
            <a:r>
              <a:rPr lang="cs-CZ" dirty="0" smtClean="0"/>
              <a:t> Trhové Sviny</a:t>
            </a:r>
          </a:p>
          <a:p>
            <a:endParaRPr lang="cs-CZ" dirty="0"/>
          </a:p>
        </p:txBody>
      </p:sp>
      <p:sp>
        <p:nvSpPr>
          <p:cNvPr id="7" name="Zástupný symbol pro zápatí 3"/>
          <p:cNvSpPr>
            <a:spLocks noGrp="1"/>
          </p:cNvSpPr>
          <p:nvPr/>
        </p:nvSpPr>
        <p:spPr>
          <a:xfrm>
            <a:off x="3136144" y="6093296"/>
            <a:ext cx="2895600" cy="365125"/>
          </a:xfrm>
          <a:prstGeom prst="rect">
            <a:avLst/>
          </a:prstGeom>
        </p:spPr>
        <p:txBody>
          <a:bodyPr vert="horz" lIns="91440" tIns="45720" rIns="91440" bIns="45720" rtlCol="0" anchor="ctr"/>
          <a:lstStyle>
            <a:defPPr>
              <a:defRPr lang="cs-CZ"/>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smtClean="0"/>
              <a:t>Inovace a zkvalitnění výuky v oblasti přírodních věd, V/2  Sada 2</a:t>
            </a:r>
          </a:p>
          <a:p>
            <a:endParaRPr lang="cs-CZ" dirty="0"/>
          </a:p>
        </p:txBody>
      </p:sp>
    </p:spTree>
    <p:extLst>
      <p:ext uri="{BB962C8B-B14F-4D97-AF65-F5344CB8AC3E}">
        <p14:creationId xmlns:p14="http://schemas.microsoft.com/office/powerpoint/2010/main" val="30041596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ulka 5"/>
          <p:cNvGraphicFramePr>
            <a:graphicFrameLocks noGrp="1"/>
          </p:cNvGraphicFramePr>
          <p:nvPr>
            <p:extLst>
              <p:ext uri="{D42A27DB-BD31-4B8C-83A1-F6EECF244321}">
                <p14:modId xmlns:p14="http://schemas.microsoft.com/office/powerpoint/2010/main" val="1658591772"/>
              </p:ext>
            </p:extLst>
          </p:nvPr>
        </p:nvGraphicFramePr>
        <p:xfrm>
          <a:off x="251376" y="467803"/>
          <a:ext cx="8641103" cy="5784854"/>
        </p:xfrm>
        <a:graphic>
          <a:graphicData uri="http://schemas.openxmlformats.org/drawingml/2006/table">
            <a:tbl>
              <a:tblPr firstRow="1" bandRow="1">
                <a:tableStyleId>{5940675A-B579-460E-94D1-54222C63F5DA}</a:tableStyleId>
              </a:tblPr>
              <a:tblGrid>
                <a:gridCol w="2115805"/>
                <a:gridCol w="6525298"/>
              </a:tblGrid>
              <a:tr h="2690484">
                <a:tc>
                  <a:txBody>
                    <a:bodyPr/>
                    <a:lstStyle/>
                    <a:p>
                      <a:r>
                        <a:rPr lang="cs-CZ" sz="1300" dirty="0" smtClean="0"/>
                        <a:t>Anotace</a:t>
                      </a:r>
                      <a:endParaRPr lang="cs-CZ" sz="1300" dirty="0"/>
                    </a:p>
                  </a:txBody>
                  <a:tcPr marL="82296" marR="82296" marT="41148" marB="41148"/>
                </a:tc>
                <a:tc>
                  <a:txBody>
                    <a:bodyPr/>
                    <a:lstStyle/>
                    <a:p>
                      <a:pPr algn="just"/>
                      <a:r>
                        <a:rPr lang="cs-CZ" sz="1400" b="0" dirty="0" smtClean="0">
                          <a:solidFill>
                            <a:schemeClr val="tx1"/>
                          </a:solidFill>
                        </a:rPr>
                        <a:t>Prostřednictvím</a:t>
                      </a:r>
                      <a:r>
                        <a:rPr lang="cs-CZ" sz="1400" b="0" baseline="0" dirty="0" smtClean="0">
                          <a:solidFill>
                            <a:schemeClr val="tx1"/>
                          </a:solidFill>
                        </a:rPr>
                        <a:t> tohoto učebního materiálu si žáci upevní a procvičí znalosti z tematické oblasti Části těla. První snímek žákům demonstruje, že člověk má dvě ruce – pravou a levou. Pro lepší uvědomění si obou rukou na svém těle se žáci naučí jednoduchou ukazovací říkanku, která je na dalším snímku. Žáci podle textu nejprve mávají s pravou rukou, následně si do její dlaně ťukají prstem a to samé pak dělají i s rukou levou. Další snímek obsahuje hypertextový odkaz na báseň Františka Hrubína – Paleček a jeho kamarádi. S využitím tohoto textu se žáci poutavou formou dozvídají, že člověk má pět prstů. Při čtení básně si žáci společně s učitelem ukazují jednotlivé prsty na ruce a na skutečném předmětu  (např.  tenisový míček) se přesvědčují, že k tomu, aby jej zvedli musí zapojit všechny své prsty. Následující snímek je věnován názvům jednotlivých prstů, jež si mají žáci osvojit. Poslední snímek pak prověřuje, zda si žáci názvy prstů zapamatovali. Jejich úkolem je spojit název s příslušným prstem pomocí skrytého pera. </a:t>
                      </a:r>
                      <a:endParaRPr lang="cs-CZ" sz="1300" dirty="0"/>
                    </a:p>
                  </a:txBody>
                  <a:tcPr marL="82296" marR="82296" marT="41148" marB="41148"/>
                </a:tc>
              </a:tr>
              <a:tr h="707985">
                <a:tc>
                  <a:txBody>
                    <a:bodyPr/>
                    <a:lstStyle/>
                    <a:p>
                      <a:r>
                        <a:rPr lang="cs-CZ" sz="1300" dirty="0" smtClean="0"/>
                        <a:t>Autor</a:t>
                      </a:r>
                      <a:r>
                        <a:rPr lang="cs-CZ" sz="1300" baseline="0" dirty="0" smtClean="0"/>
                        <a:t> </a:t>
                      </a:r>
                    </a:p>
                    <a:p>
                      <a:r>
                        <a:rPr lang="cs-CZ" sz="1300" baseline="0" dirty="0" smtClean="0"/>
                        <a:t>Období </a:t>
                      </a:r>
                      <a:r>
                        <a:rPr lang="cs-CZ" sz="1300" baseline="0" smtClean="0"/>
                        <a:t>vytvoření </a:t>
                      </a:r>
                      <a:r>
                        <a:rPr lang="cs-CZ" sz="1300" baseline="0" smtClean="0"/>
                        <a:t>materiálu</a:t>
                      </a:r>
                      <a:endParaRPr lang="cs-CZ" sz="1300" dirty="0" smtClean="0"/>
                    </a:p>
                  </a:txBody>
                  <a:tcPr marL="82296" marR="82296" marT="41148" marB="41148"/>
                </a:tc>
                <a:tc>
                  <a:txBody>
                    <a:bodyPr/>
                    <a:lstStyle/>
                    <a:p>
                      <a:r>
                        <a:rPr lang="cs-CZ" sz="1300" dirty="0" smtClean="0"/>
                        <a:t>Mgr.</a:t>
                      </a:r>
                      <a:r>
                        <a:rPr lang="cs-CZ" sz="1300" baseline="0" dirty="0" smtClean="0"/>
                        <a:t> E. </a:t>
                      </a:r>
                      <a:r>
                        <a:rPr lang="cs-CZ" sz="1300" baseline="0" dirty="0" err="1" smtClean="0"/>
                        <a:t>Libánská</a:t>
                      </a:r>
                      <a:endParaRPr lang="cs-CZ" sz="1300" baseline="0" dirty="0" smtClean="0"/>
                    </a:p>
                    <a:p>
                      <a:r>
                        <a:rPr lang="cs-CZ" sz="1300" baseline="0" dirty="0" smtClean="0"/>
                        <a:t>Říjen 2011</a:t>
                      </a:r>
                      <a:endParaRPr lang="cs-CZ" sz="1300" dirty="0"/>
                    </a:p>
                  </a:txBody>
                  <a:tcPr marL="82296" marR="82296" marT="41148" marB="41148"/>
                </a:tc>
              </a:tr>
              <a:tr h="317235">
                <a:tc>
                  <a:txBody>
                    <a:bodyPr/>
                    <a:lstStyle/>
                    <a:p>
                      <a:r>
                        <a:rPr lang="cs-CZ" sz="1300" dirty="0" smtClean="0"/>
                        <a:t>Speciální</a:t>
                      </a:r>
                      <a:r>
                        <a:rPr lang="cs-CZ" sz="1300" baseline="0" dirty="0" smtClean="0"/>
                        <a:t> vzdělávací potřeby</a:t>
                      </a:r>
                      <a:endParaRPr lang="cs-CZ" sz="1300" dirty="0"/>
                    </a:p>
                  </a:txBody>
                  <a:tcPr marL="82296" marR="82296" marT="41148" marB="41148"/>
                </a:tc>
                <a:tc>
                  <a:txBody>
                    <a:bodyPr/>
                    <a:lstStyle/>
                    <a:p>
                      <a:r>
                        <a:rPr lang="cs-CZ" sz="1300" dirty="0" smtClean="0"/>
                        <a:t>Mentální retardace,</a:t>
                      </a:r>
                      <a:r>
                        <a:rPr lang="cs-CZ" sz="1300" baseline="0" dirty="0" smtClean="0"/>
                        <a:t> Poruchy autistického spektra,  ADHD</a:t>
                      </a:r>
                      <a:endParaRPr lang="cs-CZ" sz="1300" dirty="0"/>
                    </a:p>
                  </a:txBody>
                  <a:tcPr marL="82296" marR="82296" marT="41148" marB="41148"/>
                </a:tc>
              </a:tr>
              <a:tr h="311222">
                <a:tc>
                  <a:txBody>
                    <a:bodyPr/>
                    <a:lstStyle/>
                    <a:p>
                      <a:r>
                        <a:rPr lang="cs-CZ" sz="1300" baseline="0" dirty="0" smtClean="0"/>
                        <a:t>Vzdělávací </a:t>
                      </a:r>
                      <a:r>
                        <a:rPr lang="cs-CZ" sz="1300" baseline="0" dirty="0" smtClean="0"/>
                        <a:t>obor</a:t>
                      </a:r>
                      <a:endParaRPr lang="cs-CZ" sz="1300" dirty="0"/>
                    </a:p>
                  </a:txBody>
                  <a:tcPr marL="82296" marR="82296" marT="41148" marB="41148"/>
                </a:tc>
                <a:tc>
                  <a:txBody>
                    <a:bodyPr/>
                    <a:lstStyle/>
                    <a:p>
                      <a:r>
                        <a:rPr lang="cs-CZ" sz="1300" dirty="0" smtClean="0"/>
                        <a:t>Člověk a jeho </a:t>
                      </a:r>
                      <a:r>
                        <a:rPr lang="cs-CZ" sz="1300" dirty="0" smtClean="0"/>
                        <a:t>svět</a:t>
                      </a:r>
                      <a:endParaRPr lang="cs-CZ" sz="1300" dirty="0" smtClean="0"/>
                    </a:p>
                  </a:txBody>
                  <a:tcPr marL="82296" marR="82296" marT="41148" marB="41148"/>
                </a:tc>
              </a:tr>
              <a:tr h="326304">
                <a:tc>
                  <a:txBody>
                    <a:bodyPr/>
                    <a:lstStyle/>
                    <a:p>
                      <a:r>
                        <a:rPr lang="cs-CZ" sz="1300" dirty="0" smtClean="0"/>
                        <a:t>Druh</a:t>
                      </a:r>
                      <a:r>
                        <a:rPr lang="cs-CZ" sz="1300" baseline="0" dirty="0" smtClean="0"/>
                        <a:t> učebního materiálu</a:t>
                      </a:r>
                      <a:endParaRPr lang="cs-CZ" sz="1300" dirty="0"/>
                    </a:p>
                  </a:txBody>
                  <a:tcPr marL="82296" marR="82296" marT="41148" marB="41148"/>
                </a:tc>
                <a:tc>
                  <a:txBody>
                    <a:bodyPr/>
                    <a:lstStyle/>
                    <a:p>
                      <a:r>
                        <a:rPr lang="cs-CZ" sz="1300" dirty="0" smtClean="0"/>
                        <a:t>Interaktivní</a:t>
                      </a:r>
                      <a:r>
                        <a:rPr lang="cs-CZ" sz="1300" baseline="0" dirty="0" smtClean="0"/>
                        <a:t> DUM</a:t>
                      </a:r>
                      <a:endParaRPr lang="cs-CZ" sz="1300" dirty="0"/>
                    </a:p>
                  </a:txBody>
                  <a:tcPr marL="82296" marR="82296" marT="41148" marB="41148"/>
                </a:tc>
              </a:tr>
              <a:tr h="322626">
                <a:tc>
                  <a:txBody>
                    <a:bodyPr/>
                    <a:lstStyle/>
                    <a:p>
                      <a:r>
                        <a:rPr lang="cs-CZ" sz="1300" dirty="0" smtClean="0"/>
                        <a:t>Inovace</a:t>
                      </a:r>
                      <a:endParaRPr lang="cs-CZ" sz="1300" dirty="0"/>
                    </a:p>
                  </a:txBody>
                  <a:tcPr marL="82296" marR="82296" marT="41148" marB="41148"/>
                </a:tc>
                <a:tc>
                  <a:txBody>
                    <a:bodyPr/>
                    <a:lstStyle/>
                    <a:p>
                      <a:r>
                        <a:rPr lang="cs-CZ" sz="1300" dirty="0" smtClean="0"/>
                        <a:t>Díky novému</a:t>
                      </a:r>
                      <a:r>
                        <a:rPr lang="cs-CZ" sz="1300" baseline="0" dirty="0" smtClean="0"/>
                        <a:t> softwaru je možné využívat rozšířených funkcí prezentace . Skrze hypertextový odkaz je možné  přímo pracovat s informacemi na internetu. </a:t>
                      </a:r>
                      <a:endParaRPr lang="cs-CZ" sz="1300" dirty="0"/>
                    </a:p>
                  </a:txBody>
                  <a:tcPr marL="82296" marR="82296" marT="41148" marB="41148"/>
                </a:tc>
              </a:tr>
              <a:tr h="312535">
                <a:tc>
                  <a:txBody>
                    <a:bodyPr/>
                    <a:lstStyle/>
                    <a:p>
                      <a:r>
                        <a:rPr lang="cs-CZ" sz="1300" dirty="0" smtClean="0"/>
                        <a:t>Cílová</a:t>
                      </a:r>
                      <a:r>
                        <a:rPr lang="cs-CZ" sz="1300" baseline="0" dirty="0" smtClean="0"/>
                        <a:t> skupina</a:t>
                      </a:r>
                      <a:endParaRPr lang="cs-CZ" sz="1300" dirty="0"/>
                    </a:p>
                  </a:txBody>
                  <a:tcPr marL="82296" marR="82296" marT="41148" marB="41148"/>
                </a:tc>
                <a:tc>
                  <a:txBody>
                    <a:bodyPr/>
                    <a:lstStyle/>
                    <a:p>
                      <a:r>
                        <a:rPr lang="cs-CZ" sz="1300" dirty="0" smtClean="0"/>
                        <a:t>Žák</a:t>
                      </a:r>
                      <a:r>
                        <a:rPr lang="cs-CZ" sz="1300" baseline="0" dirty="0" smtClean="0"/>
                        <a:t> – se středně  těžkým mentálním postižením </a:t>
                      </a:r>
                      <a:endParaRPr lang="cs-CZ" sz="1300" dirty="0"/>
                    </a:p>
                  </a:txBody>
                  <a:tcPr marL="82296" marR="82296" marT="41148" marB="41148"/>
                </a:tc>
              </a:tr>
              <a:tr h="307490">
                <a:tc>
                  <a:txBody>
                    <a:bodyPr/>
                    <a:lstStyle/>
                    <a:p>
                      <a:r>
                        <a:rPr lang="cs-CZ" sz="1300" dirty="0" smtClean="0"/>
                        <a:t>Stupeň a typ vzdělávání</a:t>
                      </a:r>
                      <a:r>
                        <a:rPr lang="cs-CZ" sz="1300" baseline="0" dirty="0" smtClean="0"/>
                        <a:t> </a:t>
                      </a:r>
                      <a:endParaRPr lang="cs-CZ" sz="1300" dirty="0"/>
                    </a:p>
                  </a:txBody>
                  <a:tcPr marL="82296" marR="82296" marT="41148" marB="41148"/>
                </a:tc>
                <a:tc>
                  <a:txBody>
                    <a:bodyPr/>
                    <a:lstStyle/>
                    <a:p>
                      <a:r>
                        <a:rPr lang="cs-CZ" sz="1300" dirty="0" smtClean="0"/>
                        <a:t>Základní škola speciální – 1. stupeň,</a:t>
                      </a:r>
                      <a:r>
                        <a:rPr lang="cs-CZ" sz="1300" baseline="0" dirty="0" smtClean="0"/>
                        <a:t> 1. období</a:t>
                      </a:r>
                      <a:endParaRPr lang="cs-CZ" sz="1300" dirty="0"/>
                    </a:p>
                  </a:txBody>
                  <a:tcPr marL="82296" marR="82296" marT="41148" marB="41148"/>
                </a:tc>
              </a:tr>
              <a:tr h="333063">
                <a:tc>
                  <a:txBody>
                    <a:bodyPr/>
                    <a:lstStyle/>
                    <a:p>
                      <a:r>
                        <a:rPr lang="cs-CZ" sz="1300" dirty="0" smtClean="0"/>
                        <a:t>Typická</a:t>
                      </a:r>
                      <a:r>
                        <a:rPr lang="cs-CZ" sz="1300" baseline="0" dirty="0" smtClean="0"/>
                        <a:t> věková skupina</a:t>
                      </a:r>
                      <a:endParaRPr lang="cs-CZ" sz="1300" dirty="0"/>
                    </a:p>
                  </a:txBody>
                  <a:tcPr marL="82296" marR="82296" marT="41148" marB="41148"/>
                </a:tc>
                <a:tc>
                  <a:txBody>
                    <a:bodyPr/>
                    <a:lstStyle/>
                    <a:p>
                      <a:r>
                        <a:rPr lang="cs-CZ" sz="1300" dirty="0" smtClean="0"/>
                        <a:t>1.</a:t>
                      </a:r>
                      <a:r>
                        <a:rPr lang="cs-CZ" sz="1300" baseline="0" dirty="0" smtClean="0"/>
                        <a:t> – 3. ročník </a:t>
                      </a:r>
                      <a:endParaRPr lang="cs-CZ" sz="1300" dirty="0"/>
                    </a:p>
                  </a:txBody>
                  <a:tcPr marL="82296" marR="82296" marT="41148" marB="41148"/>
                </a:tc>
              </a:tr>
            </a:tbl>
          </a:graphicData>
        </a:graphic>
      </p:graphicFrame>
    </p:spTree>
    <p:extLst>
      <p:ext uri="{BB962C8B-B14F-4D97-AF65-F5344CB8AC3E}">
        <p14:creationId xmlns:p14="http://schemas.microsoft.com/office/powerpoint/2010/main" val="35493683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SDC10992"/>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709814" y="1851408"/>
            <a:ext cx="3456384" cy="4608512"/>
          </a:xfrm>
          <a:prstGeom prst="rect">
            <a:avLst/>
          </a:prstGeom>
          <a:noFill/>
          <a:ln>
            <a:noFill/>
          </a:ln>
        </p:spPr>
      </p:pic>
      <p:pic>
        <p:nvPicPr>
          <p:cNvPr id="3" name="Obrázek 2" descr="SDC10995"/>
          <p:cNvPicPr>
            <a:picLocks noGrp="1" noChangeAspect="1"/>
          </p:cNvPicPr>
          <p:nvPr isPhoto="1"/>
        </p:nvPicPr>
        <p:blipFill>
          <a:blip r:embed="rId3" cstate="print">
            <a:lum/>
            <a:extLst>
              <a:ext uri="{28A0092B-C50C-407E-A947-70E740481C1C}">
                <a14:useLocalDpi xmlns:a14="http://schemas.microsoft.com/office/drawing/2010/main" val="0"/>
              </a:ext>
            </a:extLst>
          </a:blip>
          <a:stretch>
            <a:fillRect/>
          </a:stretch>
        </p:blipFill>
        <p:spPr>
          <a:xfrm>
            <a:off x="5364088" y="1845568"/>
            <a:ext cx="3449538" cy="4599384"/>
          </a:xfrm>
          <a:prstGeom prst="rect">
            <a:avLst/>
          </a:prstGeom>
          <a:noFill/>
          <a:ln>
            <a:noFill/>
          </a:ln>
        </p:spPr>
      </p:pic>
      <p:grpSp>
        <p:nvGrpSpPr>
          <p:cNvPr id="6" name="Skupina 5"/>
          <p:cNvGrpSpPr/>
          <p:nvPr/>
        </p:nvGrpSpPr>
        <p:grpSpPr>
          <a:xfrm>
            <a:off x="323528" y="303039"/>
            <a:ext cx="5638788" cy="461665"/>
            <a:chOff x="1691680" y="764704"/>
            <a:chExt cx="5638788" cy="461665"/>
          </a:xfrm>
        </p:grpSpPr>
        <p:sp>
          <p:nvSpPr>
            <p:cNvPr id="5" name="Obdélník 4"/>
            <p:cNvSpPr/>
            <p:nvPr/>
          </p:nvSpPr>
          <p:spPr>
            <a:xfrm>
              <a:off x="1691680" y="764704"/>
              <a:ext cx="5544616" cy="46166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TextovéPole 3"/>
            <p:cNvSpPr txBox="1"/>
            <p:nvPr/>
          </p:nvSpPr>
          <p:spPr>
            <a:xfrm>
              <a:off x="1691680" y="764704"/>
              <a:ext cx="5638788" cy="461665"/>
            </a:xfrm>
            <a:prstGeom prst="rect">
              <a:avLst/>
            </a:prstGeom>
            <a:noFill/>
          </p:spPr>
          <p:txBody>
            <a:bodyPr wrap="none" rtlCol="0">
              <a:spAutoFit/>
            </a:bodyPr>
            <a:lstStyle/>
            <a:p>
              <a:r>
                <a:rPr lang="cs-CZ" sz="2400" dirty="0" smtClean="0"/>
                <a:t>ČLOVĚK MÁ DVĚ RUCE – PRAVOU A LEVOU.</a:t>
              </a:r>
              <a:r>
                <a:rPr lang="cs-CZ" dirty="0" smtClean="0"/>
                <a:t> </a:t>
              </a:r>
              <a:endParaRPr lang="cs-CZ" dirty="0"/>
            </a:p>
          </p:txBody>
        </p:sp>
      </p:grpSp>
      <p:grpSp>
        <p:nvGrpSpPr>
          <p:cNvPr id="12" name="Skupina 11"/>
          <p:cNvGrpSpPr/>
          <p:nvPr/>
        </p:nvGrpSpPr>
        <p:grpSpPr>
          <a:xfrm>
            <a:off x="3585034" y="1822936"/>
            <a:ext cx="1592279" cy="461874"/>
            <a:chOff x="6558635" y="742281"/>
            <a:chExt cx="1592279" cy="461874"/>
          </a:xfrm>
        </p:grpSpPr>
        <p:sp>
          <p:nvSpPr>
            <p:cNvPr id="9" name="Obdélník 8"/>
            <p:cNvSpPr/>
            <p:nvPr/>
          </p:nvSpPr>
          <p:spPr>
            <a:xfrm>
              <a:off x="6558635" y="786916"/>
              <a:ext cx="1574470" cy="41723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TextovéPole 7"/>
            <p:cNvSpPr txBox="1"/>
            <p:nvPr/>
          </p:nvSpPr>
          <p:spPr>
            <a:xfrm>
              <a:off x="6576444" y="742281"/>
              <a:ext cx="1574470" cy="461665"/>
            </a:xfrm>
            <a:prstGeom prst="rect">
              <a:avLst/>
            </a:prstGeom>
            <a:noFill/>
          </p:spPr>
          <p:txBody>
            <a:bodyPr wrap="none" rtlCol="0">
              <a:spAutoFit/>
            </a:bodyPr>
            <a:lstStyle/>
            <a:p>
              <a:r>
                <a:rPr lang="cs-CZ" sz="2400" dirty="0" smtClean="0"/>
                <a:t>LEVÁ RUKA</a:t>
              </a:r>
              <a:endParaRPr lang="cs-CZ" sz="2400" dirty="0"/>
            </a:p>
          </p:txBody>
        </p:sp>
      </p:grpSp>
      <p:grpSp>
        <p:nvGrpSpPr>
          <p:cNvPr id="11" name="Skupina 10"/>
          <p:cNvGrpSpPr/>
          <p:nvPr/>
        </p:nvGrpSpPr>
        <p:grpSpPr>
          <a:xfrm>
            <a:off x="7023695" y="1845568"/>
            <a:ext cx="1783886" cy="467505"/>
            <a:chOff x="4644008" y="1176103"/>
            <a:chExt cx="1783886" cy="467505"/>
          </a:xfrm>
        </p:grpSpPr>
        <p:sp>
          <p:nvSpPr>
            <p:cNvPr id="10" name="Obdélník 9"/>
            <p:cNvSpPr/>
            <p:nvPr/>
          </p:nvSpPr>
          <p:spPr>
            <a:xfrm>
              <a:off x="4644008" y="1176103"/>
              <a:ext cx="1783886" cy="46166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p:cNvSpPr txBox="1"/>
            <p:nvPr/>
          </p:nvSpPr>
          <p:spPr>
            <a:xfrm>
              <a:off x="4644008" y="1181943"/>
              <a:ext cx="1783886" cy="461665"/>
            </a:xfrm>
            <a:prstGeom prst="rect">
              <a:avLst/>
            </a:prstGeom>
            <a:noFill/>
          </p:spPr>
          <p:txBody>
            <a:bodyPr wrap="none" rtlCol="0">
              <a:spAutoFit/>
            </a:bodyPr>
            <a:lstStyle/>
            <a:p>
              <a:r>
                <a:rPr lang="cs-CZ" sz="2400" dirty="0" smtClean="0"/>
                <a:t>PRAVÁ RUKA</a:t>
              </a:r>
              <a:endParaRPr lang="cs-CZ" sz="2400" dirty="0"/>
            </a:p>
          </p:txBody>
        </p:sp>
      </p:grpSp>
    </p:spTree>
    <p:extLst>
      <p:ext uri="{BB962C8B-B14F-4D97-AF65-F5344CB8AC3E}">
        <p14:creationId xmlns:p14="http://schemas.microsoft.com/office/powerpoint/2010/main" val="1007388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691680" y="1556792"/>
            <a:ext cx="6014595" cy="3170099"/>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cs-CZ" sz="4000" dirty="0" smtClean="0"/>
              <a:t>PRAVÁ RUKA, PRAVÁ RUKA, </a:t>
            </a:r>
          </a:p>
          <a:p>
            <a:r>
              <a:rPr lang="cs-CZ" sz="4000" dirty="0" smtClean="0"/>
              <a:t>DO DLANĚ SI PRSTÍK ŤUKÁ. </a:t>
            </a:r>
          </a:p>
          <a:p>
            <a:endParaRPr lang="cs-CZ" sz="4000" dirty="0"/>
          </a:p>
          <a:p>
            <a:r>
              <a:rPr lang="cs-CZ" sz="4000" dirty="0" smtClean="0"/>
              <a:t>LEVÁ RUKA, LEVÁ RUKA, </a:t>
            </a:r>
          </a:p>
          <a:p>
            <a:r>
              <a:rPr lang="cs-CZ" sz="4000" dirty="0" smtClean="0"/>
              <a:t>DO DLANĚ SI PRSTÍK ŤUKÁ. </a:t>
            </a:r>
            <a:endParaRPr lang="cs-CZ" sz="4000" dirty="0"/>
          </a:p>
        </p:txBody>
      </p:sp>
    </p:spTree>
    <p:extLst>
      <p:ext uri="{BB962C8B-B14F-4D97-AF65-F5344CB8AC3E}">
        <p14:creationId xmlns:p14="http://schemas.microsoft.com/office/powerpoint/2010/main" val="23634581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2924944"/>
            <a:ext cx="8229600" cy="864095"/>
          </a:xfrm>
        </p:spPr>
        <p:style>
          <a:lnRef idx="1">
            <a:schemeClr val="accent4"/>
          </a:lnRef>
          <a:fillRef idx="2">
            <a:schemeClr val="accent4"/>
          </a:fillRef>
          <a:effectRef idx="1">
            <a:schemeClr val="accent4"/>
          </a:effectRef>
          <a:fontRef idx="minor">
            <a:schemeClr val="dk1"/>
          </a:fontRef>
        </p:style>
        <p:txBody>
          <a:bodyPr>
            <a:noAutofit/>
          </a:bodyPr>
          <a:lstStyle/>
          <a:p>
            <a:pPr marL="0" indent="0" algn="ctr">
              <a:buNone/>
            </a:pPr>
            <a:r>
              <a:rPr lang="cs-CZ" sz="4800" dirty="0" smtClean="0">
                <a:hlinkClick r:id="rId2"/>
              </a:rPr>
              <a:t>PALEČEK A JEHO KAMARÁDI </a:t>
            </a:r>
            <a:endParaRPr lang="cs-CZ" sz="4800" dirty="0"/>
          </a:p>
        </p:txBody>
      </p:sp>
    </p:spTree>
    <p:extLst>
      <p:ext uri="{BB962C8B-B14F-4D97-AF65-F5344CB8AC3E}">
        <p14:creationId xmlns:p14="http://schemas.microsoft.com/office/powerpoint/2010/main" val="10266789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SDC11000"/>
          <p:cNvPicPr>
            <a:picLocks noGrp="1" noChangeAspect="1"/>
          </p:cNvPicPr>
          <p:nvPr isPhoto="1"/>
        </p:nvPicPr>
        <p:blipFill>
          <a:blip r:embed="rId2" cstate="print">
            <a:lum/>
            <a:extLst>
              <a:ext uri="{BEBA8EAE-BF5A-486C-A8C5-ECC9F3942E4B}">
                <a14:imgProps xmlns:a14="http://schemas.microsoft.com/office/drawing/2010/main">
                  <a14:imgLayer r:embed="rId3">
                    <a14:imgEffect>
                      <a14:backgroundRemoval t="9886" b="89951" l="7407" r="96950">
                        <a14:foregroundMark x1="7625" y1="32190" x2="7625" y2="32190"/>
                        <a14:foregroundMark x1="93137" y1="60948" x2="93137" y2="60948"/>
                        <a14:foregroundMark x1="96950" y1="60703" x2="96950" y2="60703"/>
                      </a14:backgroundRemoval>
                    </a14:imgEffect>
                  </a14:imgLayer>
                </a14:imgProps>
              </a:ext>
              <a:ext uri="{28A0092B-C50C-407E-A947-70E740481C1C}">
                <a14:useLocalDpi xmlns:a14="http://schemas.microsoft.com/office/drawing/2010/main" val="0"/>
              </a:ext>
            </a:extLst>
          </a:blip>
          <a:stretch>
            <a:fillRect/>
          </a:stretch>
        </p:blipFill>
        <p:spPr>
          <a:xfrm>
            <a:off x="3707904" y="1275318"/>
            <a:ext cx="3816424" cy="5088566"/>
          </a:xfrm>
          <a:prstGeom prst="rect">
            <a:avLst/>
          </a:prstGeom>
          <a:noFill/>
          <a:ln>
            <a:noFill/>
          </a:ln>
        </p:spPr>
      </p:pic>
      <p:grpSp>
        <p:nvGrpSpPr>
          <p:cNvPr id="5" name="Skupina 4"/>
          <p:cNvGrpSpPr/>
          <p:nvPr/>
        </p:nvGrpSpPr>
        <p:grpSpPr>
          <a:xfrm>
            <a:off x="323528" y="332656"/>
            <a:ext cx="3945478" cy="461666"/>
            <a:chOff x="1813343" y="908719"/>
            <a:chExt cx="3945478" cy="461666"/>
          </a:xfrm>
        </p:grpSpPr>
        <p:sp>
          <p:nvSpPr>
            <p:cNvPr id="4" name="Obdélník 3"/>
            <p:cNvSpPr/>
            <p:nvPr/>
          </p:nvSpPr>
          <p:spPr>
            <a:xfrm>
              <a:off x="1813343" y="908719"/>
              <a:ext cx="3923125" cy="46166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TextovéPole 2"/>
            <p:cNvSpPr txBox="1"/>
            <p:nvPr/>
          </p:nvSpPr>
          <p:spPr>
            <a:xfrm>
              <a:off x="1835696" y="908720"/>
              <a:ext cx="3923125" cy="461665"/>
            </a:xfrm>
            <a:prstGeom prst="rect">
              <a:avLst/>
            </a:prstGeom>
            <a:noFill/>
          </p:spPr>
          <p:txBody>
            <a:bodyPr wrap="none" rtlCol="0">
              <a:spAutoFit/>
            </a:bodyPr>
            <a:lstStyle/>
            <a:p>
              <a:r>
                <a:rPr lang="cs-CZ" sz="2400" dirty="0" smtClean="0"/>
                <a:t>NA KAŽDÉ RUCE JE PĚT PRSTŮ</a:t>
              </a:r>
              <a:endParaRPr lang="cs-CZ" sz="2400" dirty="0"/>
            </a:p>
          </p:txBody>
        </p:sp>
      </p:grpSp>
      <p:sp>
        <p:nvSpPr>
          <p:cNvPr id="6" name="TextovéPole 5"/>
          <p:cNvSpPr txBox="1"/>
          <p:nvPr/>
        </p:nvSpPr>
        <p:spPr>
          <a:xfrm>
            <a:off x="7634860" y="3403406"/>
            <a:ext cx="1007968" cy="461665"/>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cs-CZ" sz="2400" dirty="0" smtClean="0"/>
              <a:t>PALEC </a:t>
            </a:r>
            <a:endParaRPr lang="cs-CZ" sz="2400" dirty="0"/>
          </a:p>
        </p:txBody>
      </p:sp>
      <p:sp>
        <p:nvSpPr>
          <p:cNvPr id="7" name="TextovéPole 6"/>
          <p:cNvSpPr txBox="1"/>
          <p:nvPr/>
        </p:nvSpPr>
        <p:spPr>
          <a:xfrm>
            <a:off x="6588815" y="1913424"/>
            <a:ext cx="1871025" cy="461665"/>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cs-CZ" sz="2400" dirty="0" smtClean="0"/>
              <a:t>UKAZOVÁČEK</a:t>
            </a:r>
            <a:endParaRPr lang="cs-CZ" sz="2400" dirty="0"/>
          </a:p>
        </p:txBody>
      </p:sp>
      <p:sp>
        <p:nvSpPr>
          <p:cNvPr id="8" name="TextovéPole 7"/>
          <p:cNvSpPr txBox="1"/>
          <p:nvPr/>
        </p:nvSpPr>
        <p:spPr>
          <a:xfrm>
            <a:off x="4522044" y="908720"/>
            <a:ext cx="2257028" cy="461665"/>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cs-CZ" sz="2400" dirty="0" smtClean="0"/>
              <a:t>PROSTŘEDNÍČEK</a:t>
            </a:r>
            <a:endParaRPr lang="cs-CZ" sz="2400" dirty="0"/>
          </a:p>
        </p:txBody>
      </p:sp>
      <p:sp>
        <p:nvSpPr>
          <p:cNvPr id="9" name="TextovéPole 8"/>
          <p:cNvSpPr txBox="1"/>
          <p:nvPr/>
        </p:nvSpPr>
        <p:spPr>
          <a:xfrm>
            <a:off x="2527745" y="1693684"/>
            <a:ext cx="1696555" cy="461665"/>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cs-CZ" sz="2400" dirty="0" smtClean="0"/>
              <a:t>PRSTENÍČEK</a:t>
            </a:r>
            <a:endParaRPr lang="cs-CZ" sz="2400" dirty="0"/>
          </a:p>
        </p:txBody>
      </p:sp>
      <p:sp>
        <p:nvSpPr>
          <p:cNvPr id="10" name="TextovéPole 9"/>
          <p:cNvSpPr txBox="1"/>
          <p:nvPr/>
        </p:nvSpPr>
        <p:spPr>
          <a:xfrm>
            <a:off x="2072377" y="2852935"/>
            <a:ext cx="1306768" cy="461665"/>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cs-CZ" sz="2400" dirty="0" smtClean="0"/>
              <a:t>MALÍČEK</a:t>
            </a:r>
            <a:endParaRPr lang="cs-CZ" sz="2400" dirty="0"/>
          </a:p>
        </p:txBody>
      </p:sp>
      <p:cxnSp>
        <p:nvCxnSpPr>
          <p:cNvPr id="14" name="Přímá spojnice se šipkou 13"/>
          <p:cNvCxnSpPr/>
          <p:nvPr/>
        </p:nvCxnSpPr>
        <p:spPr>
          <a:xfrm>
            <a:off x="4269006" y="1924516"/>
            <a:ext cx="375002" cy="23083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 name="Přímá spojnice se šipkou 15"/>
          <p:cNvCxnSpPr/>
          <p:nvPr/>
        </p:nvCxnSpPr>
        <p:spPr>
          <a:xfrm>
            <a:off x="5508104" y="1532276"/>
            <a:ext cx="0" cy="38114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Přímá spojnice se šipkou 17"/>
          <p:cNvCxnSpPr/>
          <p:nvPr/>
        </p:nvCxnSpPr>
        <p:spPr>
          <a:xfrm flipH="1">
            <a:off x="6372200" y="2492896"/>
            <a:ext cx="504056" cy="21602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0" name="Přímá spojnice se šipkou 19"/>
          <p:cNvCxnSpPr/>
          <p:nvPr/>
        </p:nvCxnSpPr>
        <p:spPr>
          <a:xfrm flipH="1">
            <a:off x="7452320" y="3933056"/>
            <a:ext cx="182540" cy="21602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2" name="Přímá spojnice se šipkou 21"/>
          <p:cNvCxnSpPr/>
          <p:nvPr/>
        </p:nvCxnSpPr>
        <p:spPr>
          <a:xfrm>
            <a:off x="3491880" y="3083767"/>
            <a:ext cx="36004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7233320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712" b="89688" l="7508" r="96486">
                        <a14:foregroundMark x1="7508" y1="34053" x2="7508" y2="34053"/>
                        <a14:foregroundMark x1="92332" y1="60671" x2="92332" y2="60671"/>
                        <a14:foregroundMark x1="96486" y1="60312" x2="96486" y2="60312"/>
                      </a14:backgroundRemoval>
                    </a14:imgEffect>
                  </a14:imgLayer>
                </a14:imgProps>
              </a:ext>
              <a:ext uri="{28A0092B-C50C-407E-A947-70E740481C1C}">
                <a14:useLocalDpi xmlns:a14="http://schemas.microsoft.com/office/drawing/2010/main" val="0"/>
              </a:ext>
            </a:extLst>
          </a:blip>
          <a:srcRect/>
          <a:stretch>
            <a:fillRect/>
          </a:stretch>
        </p:blipFill>
        <p:spPr bwMode="auto">
          <a:xfrm>
            <a:off x="2980550" y="1590481"/>
            <a:ext cx="3800750" cy="5063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ovéPole 9"/>
          <p:cNvSpPr txBox="1"/>
          <p:nvPr/>
        </p:nvSpPr>
        <p:spPr>
          <a:xfrm>
            <a:off x="1717051" y="1831298"/>
            <a:ext cx="1871025"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r>
              <a:rPr lang="cs-CZ" sz="2400" dirty="0" smtClean="0"/>
              <a:t>UKAZOVÁČEK</a:t>
            </a:r>
            <a:endParaRPr lang="cs-CZ" sz="2400" dirty="0"/>
          </a:p>
        </p:txBody>
      </p:sp>
      <p:sp>
        <p:nvSpPr>
          <p:cNvPr id="8" name="TextovéPole 7"/>
          <p:cNvSpPr txBox="1"/>
          <p:nvPr/>
        </p:nvSpPr>
        <p:spPr>
          <a:xfrm>
            <a:off x="6159112" y="1522803"/>
            <a:ext cx="939040"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r>
              <a:rPr lang="cs-CZ" sz="2400" dirty="0" smtClean="0"/>
              <a:t>PALEC</a:t>
            </a:r>
            <a:endParaRPr lang="cs-CZ" sz="2400" dirty="0"/>
          </a:p>
        </p:txBody>
      </p:sp>
      <p:sp>
        <p:nvSpPr>
          <p:cNvPr id="7" name="TextovéPole 6"/>
          <p:cNvSpPr txBox="1"/>
          <p:nvPr/>
        </p:nvSpPr>
        <p:spPr>
          <a:xfrm>
            <a:off x="6702283" y="2774829"/>
            <a:ext cx="1696555"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r>
              <a:rPr lang="cs-CZ" sz="2400" dirty="0" smtClean="0"/>
              <a:t>PRSTENÍČEK</a:t>
            </a:r>
            <a:endParaRPr lang="cs-CZ" sz="2400" dirty="0"/>
          </a:p>
        </p:txBody>
      </p:sp>
      <p:sp>
        <p:nvSpPr>
          <p:cNvPr id="6" name="TextovéPole 5"/>
          <p:cNvSpPr txBox="1"/>
          <p:nvPr/>
        </p:nvSpPr>
        <p:spPr>
          <a:xfrm>
            <a:off x="4153785" y="1291971"/>
            <a:ext cx="1375698"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r>
              <a:rPr lang="cs-CZ" sz="2400" dirty="0" smtClean="0"/>
              <a:t>MALÍČEK </a:t>
            </a:r>
            <a:endParaRPr lang="cs-CZ" sz="2400" dirty="0"/>
          </a:p>
        </p:txBody>
      </p:sp>
      <p:sp>
        <p:nvSpPr>
          <p:cNvPr id="9" name="TextovéPole 8"/>
          <p:cNvSpPr txBox="1"/>
          <p:nvPr/>
        </p:nvSpPr>
        <p:spPr>
          <a:xfrm>
            <a:off x="395536" y="2786431"/>
            <a:ext cx="2257028"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r>
              <a:rPr lang="cs-CZ" sz="2400" dirty="0" smtClean="0"/>
              <a:t>PROSTŘEDNÍČEK</a:t>
            </a:r>
            <a:endParaRPr lang="cs-CZ" sz="2400" dirty="0"/>
          </a:p>
        </p:txBody>
      </p:sp>
      <p:sp>
        <p:nvSpPr>
          <p:cNvPr id="30" name="Obdélník 29"/>
          <p:cNvSpPr/>
          <p:nvPr/>
        </p:nvSpPr>
        <p:spPr>
          <a:xfrm>
            <a:off x="207304" y="292894"/>
            <a:ext cx="3985771" cy="36933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TextovéPole 28"/>
          <p:cNvSpPr txBox="1"/>
          <p:nvPr/>
        </p:nvSpPr>
        <p:spPr>
          <a:xfrm>
            <a:off x="207305" y="292894"/>
            <a:ext cx="3985771" cy="369332"/>
          </a:xfrm>
          <a:prstGeom prst="rect">
            <a:avLst/>
          </a:prstGeom>
          <a:noFill/>
        </p:spPr>
        <p:txBody>
          <a:bodyPr wrap="none" rtlCol="0">
            <a:spAutoFit/>
          </a:bodyPr>
          <a:lstStyle/>
          <a:p>
            <a:r>
              <a:rPr lang="cs-CZ" dirty="0" smtClean="0"/>
              <a:t>PŘIŘAĎ NÁZVY K JEDNOTLIVÝM PRSTŮM</a:t>
            </a:r>
            <a:endParaRPr lang="cs-CZ" dirty="0"/>
          </a:p>
        </p:txBody>
      </p:sp>
    </p:spTree>
    <p:extLst>
      <p:ext uri="{BB962C8B-B14F-4D97-AF65-F5344CB8AC3E}">
        <p14:creationId xmlns:p14="http://schemas.microsoft.com/office/powerpoint/2010/main" val="89853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Použité zdroje</a:t>
            </a:r>
            <a:endParaRPr lang="cs-CZ" dirty="0"/>
          </a:p>
        </p:txBody>
      </p:sp>
      <p:sp>
        <p:nvSpPr>
          <p:cNvPr id="3" name="Zástupný symbol pro obsah 2"/>
          <p:cNvSpPr>
            <a:spLocks noGrp="1"/>
          </p:cNvSpPr>
          <p:nvPr>
            <p:ph idx="1"/>
          </p:nvPr>
        </p:nvSpPr>
        <p:spPr/>
        <p:txBody>
          <a:bodyPr/>
          <a:lstStyle/>
          <a:p>
            <a:r>
              <a:rPr lang="cs-CZ" dirty="0" smtClean="0"/>
              <a:t>Archiv autora</a:t>
            </a:r>
          </a:p>
          <a:p>
            <a:r>
              <a:rPr lang="cs-CZ" dirty="0" smtClean="0"/>
              <a:t>Ilustrace autora</a:t>
            </a:r>
            <a:endParaRPr lang="cs-CZ" dirty="0"/>
          </a:p>
        </p:txBody>
      </p:sp>
    </p:spTree>
    <p:extLst>
      <p:ext uri="{BB962C8B-B14F-4D97-AF65-F5344CB8AC3E}">
        <p14:creationId xmlns:p14="http://schemas.microsoft.com/office/powerpoint/2010/main" val="3684780684"/>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786</TotalTime>
  <Words>371</Words>
  <Application>Microsoft Office PowerPoint</Application>
  <PresentationFormat>Předvádění na obrazovce (4:3)</PresentationFormat>
  <Paragraphs>49</Paragraphs>
  <Slides>8</Slides>
  <Notes>0</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Motiv systému Office</vt:lpstr>
      <vt:lpstr>Ruce VY_52_INOVACE_30</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Kata-Repa</dc:creator>
  <cp:lastModifiedBy>uzivatel</cp:lastModifiedBy>
  <cp:revision>30</cp:revision>
  <dcterms:created xsi:type="dcterms:W3CDTF">2011-10-08T17:00:02Z</dcterms:created>
  <dcterms:modified xsi:type="dcterms:W3CDTF">2013-01-16T20:01:50Z</dcterms:modified>
</cp:coreProperties>
</file>