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9D486F4-A03A-4484-8079-39513B5C9AA5}">
          <p14:sldIdLst>
            <p14:sldId id="256"/>
          </p14:sldIdLst>
        </p14:section>
        <p14:section name="Oddíl bez názvu" id="{0FA600FC-1367-4D54-8F4F-B869EBBE8C68}">
          <p14:sldIdLst>
            <p14:sldId id="257"/>
            <p14:sldId id="258"/>
            <p14:sldId id="259"/>
            <p14:sldId id="260"/>
            <p14:sldId id="261"/>
            <p14:sldId id="263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249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7E2905-5908-4D0F-AFC7-021B2982F43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93C514-8FF1-4653-9C93-894601B42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188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B35B0B-DABE-4C0F-BC8D-779AFFBB6B34}" type="datetimeFigureOut">
              <a:rPr lang="cs-CZ" smtClean="0"/>
              <a:t>1.11.2011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A93DA-A482-4DEA-831E-C3EC98BF0B7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microsoft.com/office/2007/relationships/hdphoto" Target="../media/hdphoto1.wdp"/><Relationship Id="rId7" Type="http://schemas.openxmlformats.org/officeDocument/2006/relationships/slide" Target="slide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4" Type="http://schemas.openxmlformats.org/officeDocument/2006/relationships/slide" Target="slide3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indows.microsoft.com/cs-CZ/windows-vista/Using-your-keyboard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slide" Target="slide2.xml"/><Relationship Id="rId7" Type="http://schemas.microsoft.com/office/2007/relationships/hdphoto" Target="../media/hdphoto3.wdp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4.png"/><Relationship Id="rId9" Type="http://schemas.openxmlformats.org/officeDocument/2006/relationships/image" Target="../media/image16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836712"/>
            <a:ext cx="7772400" cy="15121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/>
              <a:t>Základní počítačová sestava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63960" y="2403500"/>
            <a:ext cx="7772400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 sz="22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16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dirty="0" smtClean="0"/>
              <a:t>Mgr. Barbora Pilárová</a:t>
            </a:r>
            <a:endParaRPr lang="cs-CZ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28" y="4575185"/>
            <a:ext cx="7420744" cy="1810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3261072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/>
              <a:t>Příjemce:</a:t>
            </a:r>
          </a:p>
          <a:p>
            <a:pPr algn="r"/>
            <a:r>
              <a:rPr lang="cs-CZ" sz="1600" dirty="0" smtClean="0"/>
              <a:t>ZŠ Břidličná, okr. Bruntál</a:t>
            </a:r>
          </a:p>
          <a:p>
            <a:pPr algn="r"/>
            <a:r>
              <a:rPr lang="cs-CZ" sz="1600" dirty="0" smtClean="0"/>
              <a:t>Komenského 360</a:t>
            </a:r>
          </a:p>
          <a:p>
            <a:pPr algn="r"/>
            <a:r>
              <a:rPr lang="cs-CZ" sz="1600" dirty="0" smtClean="0"/>
              <a:t>793 51  BŘIDLIČNÁ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262486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Doporučeno pro:</a:t>
            </a:r>
          </a:p>
          <a:p>
            <a:r>
              <a:rPr lang="cs-CZ" sz="1600" dirty="0" smtClean="0"/>
              <a:t>6. ročník</a:t>
            </a:r>
          </a:p>
          <a:p>
            <a:r>
              <a:rPr lang="cs-CZ" sz="1600" b="1" dirty="0" smtClean="0"/>
              <a:t>Předmět:</a:t>
            </a:r>
          </a:p>
          <a:p>
            <a:r>
              <a:rPr lang="cs-CZ" sz="1600" dirty="0" smtClean="0"/>
              <a:t>Informatika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69387" y="621229"/>
            <a:ext cx="5235792" cy="30777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cs-CZ" sz="1400" smtClean="0"/>
              <a:t>VY_32_INOVACE_02_ZÁKLADNÍ </a:t>
            </a:r>
            <a:r>
              <a:rPr lang="cs-CZ" sz="1400" dirty="0" smtClean="0"/>
              <a:t>POČÍTAČOVÁ SESTAVA</a:t>
            </a:r>
          </a:p>
        </p:txBody>
      </p:sp>
    </p:spTree>
    <p:extLst>
      <p:ext uri="{BB962C8B-B14F-4D97-AF65-F5344CB8AC3E}">
        <p14:creationId xmlns:p14="http://schemas.microsoft.com/office/powerpoint/2010/main" val="321504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25113" cy="924475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Základní počítačová sestava se skládá z: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684" b="91751" l="4141" r="96953">
                        <a14:foregroundMark x1="4141" y1="8136" x2="4141" y2="84407"/>
                        <a14:foregroundMark x1="4141" y1="8475" x2="29609" y2="7684"/>
                        <a14:foregroundMark x1="17109" y1="8475" x2="19766" y2="48249"/>
                        <a14:foregroundMark x1="20078" y1="84972" x2="13594" y2="84407"/>
                        <a14:foregroundMark x1="4844" y1="84181" x2="9141" y2="84746"/>
                        <a14:foregroundMark x1="38516" y1="18870" x2="37344" y2="30169"/>
                        <a14:foregroundMark x1="7500" y1="26667" x2="7500" y2="26667"/>
                        <a14:foregroundMark x1="7109" y1="14350" x2="8438" y2="50395"/>
                        <a14:foregroundMark x1="37891" y1="17062" x2="76953" y2="16497"/>
                        <a14:foregroundMark x1="78047" y1="17627" x2="78750" y2="59774"/>
                        <a14:foregroundMark x1="35703" y1="82260" x2="81563" y2="90395"/>
                        <a14:foregroundMark x1="91563" y1="84746" x2="93281" y2="90056"/>
                        <a14:foregroundMark x1="52969" y1="69718" x2="54063" y2="77966"/>
                        <a14:foregroundMark x1="87500" y1="87119" x2="90469" y2="86893"/>
                        <a14:foregroundMark x1="96953" y1="91751" x2="92188" y2="84181"/>
                        <a14:foregroundMark x1="88984" y1="85311" x2="94375" y2="849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098" y="2204864"/>
            <a:ext cx="5861804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861527" y="2159827"/>
            <a:ext cx="1224136" cy="72008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79512" y="169587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hlinkClick r:id="rId4" action="ppaction://hlinksldjump"/>
              </a:rPr>
              <a:t>počítač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300192" y="1984453"/>
            <a:ext cx="504056" cy="89545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993970" y="1519021"/>
            <a:ext cx="18903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hlinkClick r:id="rId5" action="ppaction://hlinksldjump"/>
              </a:rPr>
              <a:t>monitor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79072" y="6304384"/>
            <a:ext cx="24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hlinkClick r:id="rId6" action="ppaction://hlinksldjump"/>
              </a:rPr>
              <a:t>klávesnice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90588" y="4595325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hlinkClick r:id="rId7" action="ppaction://hlinksldjump"/>
              </a:rPr>
              <a:t>myš</a:t>
            </a:r>
            <a:endParaRPr lang="cs-CZ" sz="2800" b="1" dirty="0">
              <a:solidFill>
                <a:schemeClr val="bg1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3419872" y="5920099"/>
            <a:ext cx="1008112" cy="768569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7238829" y="5078796"/>
            <a:ext cx="648073" cy="59174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C:\Users\pilaba\AppData\Local\Microsoft\Windows\Temporary Internet Files\Content.IE5\KLSMHJ6R\MC900432679[1].pn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196717"/>
            <a:ext cx="494785" cy="49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59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467544" y="493222"/>
            <a:ext cx="8208912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Počítač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pilaba\AppData\Local\Microsoft\Windows\Temporary Internet Files\Content.IE5\C3Z6Z0EY\MC90043266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958408"/>
            <a:ext cx="899592" cy="8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402822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Zpracovává data, informace v různých programech.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Je to zařízení, které se skládá ze dvou základních částí – hardware a software.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Typy počítačových skříní:</a:t>
            </a:r>
          </a:p>
          <a:p>
            <a:pPr marL="742950" lvl="1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Desktop</a:t>
            </a:r>
            <a:r>
              <a:rPr lang="cs-CZ" sz="2000" baseline="30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1</a:t>
            </a:r>
          </a:p>
          <a:p>
            <a:pPr marL="742950" lvl="1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Tower</a:t>
            </a:r>
            <a:r>
              <a:rPr lang="cs-CZ" sz="2000" baseline="30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2</a:t>
            </a:r>
          </a:p>
          <a:p>
            <a:pPr marL="1200150" lvl="2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Miditower</a:t>
            </a:r>
            <a:endParaRPr lang="cs-CZ" sz="2000" baseline="30000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1200150" lvl="2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Minitower</a:t>
            </a:r>
            <a:endParaRPr lang="cs-CZ" sz="2000" baseline="30000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1200150" lvl="2" indent="-285750">
              <a:buFontTx/>
              <a:buChar char="-"/>
            </a:pPr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Bigtower</a:t>
            </a:r>
            <a:endParaRPr lang="cs-CZ" sz="2000" baseline="30000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1200150" lvl="2" indent="-285750">
              <a:buFontTx/>
              <a:buChar char="-"/>
            </a:pPr>
            <a:endParaRPr lang="cs-CZ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742950" lvl="1" indent="-285750">
              <a:buFontTx/>
              <a:buChar char="-"/>
            </a:pPr>
            <a:endParaRPr lang="cs-CZ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Tx/>
              <a:buChar char="-"/>
            </a:pPr>
            <a:endParaRPr lang="cs-CZ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3059832" y="3459989"/>
            <a:ext cx="308992" cy="617083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33879" y="35838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liší se výškou skříně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computr1"/>
          <p:cNvSpPr>
            <a:spLocks noEditPoints="1" noChangeArrowheads="1"/>
          </p:cNvSpPr>
          <p:nvPr/>
        </p:nvSpPr>
        <p:spPr bwMode="auto">
          <a:xfrm>
            <a:off x="2295388" y="4379166"/>
            <a:ext cx="1809750" cy="180975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107763" dir="135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7" name="computr4"/>
          <p:cNvSpPr>
            <a:spLocks noEditPoints="1" noChangeArrowheads="1"/>
          </p:cNvSpPr>
          <p:nvPr/>
        </p:nvSpPr>
        <p:spPr bwMode="auto">
          <a:xfrm>
            <a:off x="4947642" y="4406211"/>
            <a:ext cx="1352550" cy="18097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10800 h 21600"/>
              <a:gd name="T4" fmla="*/ 10800 w 21600"/>
              <a:gd name="T5" fmla="*/ 21600 h 21600"/>
              <a:gd name="T6" fmla="*/ 0 w 21600"/>
              <a:gd name="T7" fmla="*/ 10800 h 21600"/>
              <a:gd name="T8" fmla="*/ 3509 w 21600"/>
              <a:gd name="T9" fmla="*/ 2414 h 21600"/>
              <a:gd name="T10" fmla="*/ 18090 w 21600"/>
              <a:gd name="T11" fmla="*/ 11028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00" y="21600"/>
                </a:moveTo>
                <a:lnTo>
                  <a:pt x="19872" y="21600"/>
                </a:lnTo>
                <a:lnTo>
                  <a:pt x="19872" y="19623"/>
                </a:lnTo>
                <a:lnTo>
                  <a:pt x="21600" y="19623"/>
                </a:lnTo>
                <a:lnTo>
                  <a:pt x="21600" y="11104"/>
                </a:lnTo>
                <a:lnTo>
                  <a:pt x="21600" y="1217"/>
                </a:lnTo>
                <a:lnTo>
                  <a:pt x="21600" y="913"/>
                </a:lnTo>
                <a:lnTo>
                  <a:pt x="21384" y="761"/>
                </a:lnTo>
                <a:lnTo>
                  <a:pt x="21168" y="456"/>
                </a:lnTo>
                <a:lnTo>
                  <a:pt x="20952" y="304"/>
                </a:lnTo>
                <a:lnTo>
                  <a:pt x="20736" y="152"/>
                </a:lnTo>
                <a:lnTo>
                  <a:pt x="20520" y="0"/>
                </a:lnTo>
                <a:lnTo>
                  <a:pt x="19872" y="0"/>
                </a:lnTo>
                <a:lnTo>
                  <a:pt x="19440" y="0"/>
                </a:lnTo>
                <a:lnTo>
                  <a:pt x="10800" y="0"/>
                </a:lnTo>
                <a:lnTo>
                  <a:pt x="1944" y="0"/>
                </a:lnTo>
                <a:lnTo>
                  <a:pt x="1512" y="0"/>
                </a:lnTo>
                <a:lnTo>
                  <a:pt x="1080" y="0"/>
                </a:lnTo>
                <a:lnTo>
                  <a:pt x="648" y="152"/>
                </a:lnTo>
                <a:lnTo>
                  <a:pt x="432" y="304"/>
                </a:lnTo>
                <a:lnTo>
                  <a:pt x="216" y="456"/>
                </a:lnTo>
                <a:lnTo>
                  <a:pt x="0" y="761"/>
                </a:lnTo>
                <a:lnTo>
                  <a:pt x="0" y="913"/>
                </a:lnTo>
                <a:lnTo>
                  <a:pt x="0" y="1217"/>
                </a:lnTo>
                <a:lnTo>
                  <a:pt x="0" y="11104"/>
                </a:lnTo>
                <a:lnTo>
                  <a:pt x="0" y="19623"/>
                </a:lnTo>
                <a:lnTo>
                  <a:pt x="1728" y="19623"/>
                </a:lnTo>
                <a:lnTo>
                  <a:pt x="1728" y="21600"/>
                </a:lnTo>
                <a:lnTo>
                  <a:pt x="10800" y="21600"/>
                </a:lnTo>
                <a:close/>
              </a:path>
              <a:path w="21600" h="21600" extrusionOk="0">
                <a:moveTo>
                  <a:pt x="17496" y="11256"/>
                </a:moveTo>
                <a:lnTo>
                  <a:pt x="17712" y="11256"/>
                </a:lnTo>
                <a:lnTo>
                  <a:pt x="17928" y="11256"/>
                </a:lnTo>
                <a:lnTo>
                  <a:pt x="17928" y="11104"/>
                </a:lnTo>
                <a:lnTo>
                  <a:pt x="18144" y="11104"/>
                </a:lnTo>
                <a:lnTo>
                  <a:pt x="18144" y="10952"/>
                </a:lnTo>
                <a:lnTo>
                  <a:pt x="18144" y="10800"/>
                </a:lnTo>
                <a:lnTo>
                  <a:pt x="18144" y="2586"/>
                </a:lnTo>
                <a:lnTo>
                  <a:pt x="18144" y="2434"/>
                </a:lnTo>
                <a:lnTo>
                  <a:pt x="18144" y="2282"/>
                </a:lnTo>
                <a:lnTo>
                  <a:pt x="17928" y="2130"/>
                </a:lnTo>
                <a:lnTo>
                  <a:pt x="17712" y="1977"/>
                </a:lnTo>
                <a:lnTo>
                  <a:pt x="17496" y="1977"/>
                </a:lnTo>
                <a:lnTo>
                  <a:pt x="3888" y="1977"/>
                </a:lnTo>
                <a:lnTo>
                  <a:pt x="3672" y="1977"/>
                </a:lnTo>
                <a:lnTo>
                  <a:pt x="3456" y="1977"/>
                </a:lnTo>
                <a:lnTo>
                  <a:pt x="3456" y="2130"/>
                </a:lnTo>
                <a:lnTo>
                  <a:pt x="3240" y="2130"/>
                </a:lnTo>
                <a:lnTo>
                  <a:pt x="3240" y="2282"/>
                </a:lnTo>
                <a:lnTo>
                  <a:pt x="3024" y="2282"/>
                </a:lnTo>
                <a:lnTo>
                  <a:pt x="3024" y="2434"/>
                </a:lnTo>
                <a:lnTo>
                  <a:pt x="3024" y="2586"/>
                </a:lnTo>
                <a:lnTo>
                  <a:pt x="3024" y="10800"/>
                </a:lnTo>
                <a:lnTo>
                  <a:pt x="3024" y="10952"/>
                </a:lnTo>
                <a:lnTo>
                  <a:pt x="3240" y="11104"/>
                </a:lnTo>
                <a:lnTo>
                  <a:pt x="3456" y="11256"/>
                </a:lnTo>
                <a:lnTo>
                  <a:pt x="3672" y="11256"/>
                </a:lnTo>
                <a:lnTo>
                  <a:pt x="3888" y="11256"/>
                </a:lnTo>
                <a:lnTo>
                  <a:pt x="17496" y="11256"/>
                </a:lnTo>
                <a:moveTo>
                  <a:pt x="2808" y="19623"/>
                </a:moveTo>
                <a:lnTo>
                  <a:pt x="2808" y="19927"/>
                </a:lnTo>
                <a:lnTo>
                  <a:pt x="2808" y="21144"/>
                </a:lnTo>
                <a:lnTo>
                  <a:pt x="2808" y="21600"/>
                </a:lnTo>
                <a:lnTo>
                  <a:pt x="2808" y="19623"/>
                </a:lnTo>
                <a:moveTo>
                  <a:pt x="4104" y="19623"/>
                </a:moveTo>
                <a:lnTo>
                  <a:pt x="4104" y="19927"/>
                </a:lnTo>
                <a:lnTo>
                  <a:pt x="4104" y="21144"/>
                </a:lnTo>
                <a:lnTo>
                  <a:pt x="4104" y="21600"/>
                </a:lnTo>
                <a:lnTo>
                  <a:pt x="4104" y="19623"/>
                </a:lnTo>
                <a:moveTo>
                  <a:pt x="5184" y="19623"/>
                </a:moveTo>
                <a:lnTo>
                  <a:pt x="5184" y="19927"/>
                </a:lnTo>
                <a:lnTo>
                  <a:pt x="5184" y="21144"/>
                </a:lnTo>
                <a:lnTo>
                  <a:pt x="5184" y="21600"/>
                </a:lnTo>
                <a:lnTo>
                  <a:pt x="5184" y="19623"/>
                </a:lnTo>
                <a:moveTo>
                  <a:pt x="6480" y="19623"/>
                </a:moveTo>
                <a:lnTo>
                  <a:pt x="6480" y="19927"/>
                </a:lnTo>
                <a:lnTo>
                  <a:pt x="6480" y="21144"/>
                </a:lnTo>
                <a:lnTo>
                  <a:pt x="6480" y="21600"/>
                </a:lnTo>
                <a:lnTo>
                  <a:pt x="6480" y="19623"/>
                </a:lnTo>
                <a:moveTo>
                  <a:pt x="7560" y="19623"/>
                </a:moveTo>
                <a:lnTo>
                  <a:pt x="7560" y="19927"/>
                </a:lnTo>
                <a:lnTo>
                  <a:pt x="7560" y="21144"/>
                </a:lnTo>
                <a:lnTo>
                  <a:pt x="7560" y="21600"/>
                </a:lnTo>
                <a:lnTo>
                  <a:pt x="7560" y="19623"/>
                </a:lnTo>
                <a:moveTo>
                  <a:pt x="8856" y="19623"/>
                </a:moveTo>
                <a:lnTo>
                  <a:pt x="8856" y="19927"/>
                </a:lnTo>
                <a:lnTo>
                  <a:pt x="8856" y="21144"/>
                </a:lnTo>
                <a:lnTo>
                  <a:pt x="8856" y="21600"/>
                </a:lnTo>
                <a:lnTo>
                  <a:pt x="8856" y="19623"/>
                </a:lnTo>
                <a:moveTo>
                  <a:pt x="10152" y="19623"/>
                </a:moveTo>
                <a:lnTo>
                  <a:pt x="10152" y="19927"/>
                </a:lnTo>
                <a:lnTo>
                  <a:pt x="10152" y="21144"/>
                </a:lnTo>
                <a:lnTo>
                  <a:pt x="10152" y="21600"/>
                </a:lnTo>
                <a:lnTo>
                  <a:pt x="10152" y="19623"/>
                </a:lnTo>
                <a:moveTo>
                  <a:pt x="11232" y="19623"/>
                </a:moveTo>
                <a:lnTo>
                  <a:pt x="11232" y="19927"/>
                </a:lnTo>
                <a:lnTo>
                  <a:pt x="11232" y="21144"/>
                </a:lnTo>
                <a:lnTo>
                  <a:pt x="11232" y="21600"/>
                </a:lnTo>
                <a:lnTo>
                  <a:pt x="11232" y="19623"/>
                </a:lnTo>
                <a:moveTo>
                  <a:pt x="12528" y="19623"/>
                </a:moveTo>
                <a:lnTo>
                  <a:pt x="12528" y="19927"/>
                </a:lnTo>
                <a:lnTo>
                  <a:pt x="12528" y="21144"/>
                </a:lnTo>
                <a:lnTo>
                  <a:pt x="12528" y="21600"/>
                </a:lnTo>
                <a:lnTo>
                  <a:pt x="12528" y="19623"/>
                </a:lnTo>
                <a:moveTo>
                  <a:pt x="13608" y="19623"/>
                </a:moveTo>
                <a:lnTo>
                  <a:pt x="13608" y="19927"/>
                </a:lnTo>
                <a:lnTo>
                  <a:pt x="13608" y="21144"/>
                </a:lnTo>
                <a:lnTo>
                  <a:pt x="13608" y="21600"/>
                </a:lnTo>
                <a:lnTo>
                  <a:pt x="13608" y="19623"/>
                </a:lnTo>
                <a:moveTo>
                  <a:pt x="14904" y="19623"/>
                </a:moveTo>
                <a:lnTo>
                  <a:pt x="14904" y="19927"/>
                </a:lnTo>
                <a:lnTo>
                  <a:pt x="14904" y="21144"/>
                </a:lnTo>
                <a:lnTo>
                  <a:pt x="14904" y="21600"/>
                </a:lnTo>
                <a:lnTo>
                  <a:pt x="14904" y="19623"/>
                </a:lnTo>
                <a:moveTo>
                  <a:pt x="16200" y="19623"/>
                </a:moveTo>
                <a:lnTo>
                  <a:pt x="16200" y="19927"/>
                </a:lnTo>
                <a:lnTo>
                  <a:pt x="16200" y="21144"/>
                </a:lnTo>
                <a:lnTo>
                  <a:pt x="16200" y="21600"/>
                </a:lnTo>
                <a:lnTo>
                  <a:pt x="16200" y="19623"/>
                </a:lnTo>
                <a:moveTo>
                  <a:pt x="17280" y="19623"/>
                </a:moveTo>
                <a:lnTo>
                  <a:pt x="17280" y="19927"/>
                </a:lnTo>
                <a:lnTo>
                  <a:pt x="17280" y="21144"/>
                </a:lnTo>
                <a:lnTo>
                  <a:pt x="17280" y="21600"/>
                </a:lnTo>
                <a:lnTo>
                  <a:pt x="17280" y="19623"/>
                </a:lnTo>
                <a:moveTo>
                  <a:pt x="18576" y="19623"/>
                </a:moveTo>
                <a:lnTo>
                  <a:pt x="18576" y="19927"/>
                </a:lnTo>
                <a:lnTo>
                  <a:pt x="18576" y="21144"/>
                </a:lnTo>
                <a:lnTo>
                  <a:pt x="18576" y="21600"/>
                </a:lnTo>
                <a:lnTo>
                  <a:pt x="18576" y="19623"/>
                </a:lnTo>
                <a:moveTo>
                  <a:pt x="19872" y="19623"/>
                </a:moveTo>
                <a:lnTo>
                  <a:pt x="16848" y="19623"/>
                </a:lnTo>
                <a:lnTo>
                  <a:pt x="5400" y="19623"/>
                </a:lnTo>
                <a:lnTo>
                  <a:pt x="1728" y="19623"/>
                </a:lnTo>
                <a:lnTo>
                  <a:pt x="19872" y="19623"/>
                </a:lnTo>
                <a:moveTo>
                  <a:pt x="12096" y="14146"/>
                </a:moveTo>
                <a:lnTo>
                  <a:pt x="12096" y="13386"/>
                </a:lnTo>
                <a:lnTo>
                  <a:pt x="19224" y="13386"/>
                </a:lnTo>
                <a:lnTo>
                  <a:pt x="19224" y="14146"/>
                </a:lnTo>
                <a:lnTo>
                  <a:pt x="12096" y="141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3246" y="4797152"/>
            <a:ext cx="714035" cy="2462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0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1</a:t>
            </a:r>
            <a:endParaRPr lang="cs-CZ" sz="10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66899" y="4826441"/>
            <a:ext cx="714035" cy="2462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0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2</a:t>
            </a:r>
            <a:endParaRPr lang="cs-CZ" sz="10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16" name="Picture 3" descr="C:\Users\pilaba\AppData\Local\Microsoft\Windows\Temporary Internet Files\Content.IE5\X2UWDZCC\MC90043492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123" y="5907003"/>
            <a:ext cx="834365" cy="83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44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467544" y="493222"/>
            <a:ext cx="8208912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Monitor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Picture 2" descr="C:\Users\pilaba\AppData\Local\Microsoft\Windows\Temporary Internet Files\Content.IE5\C3Z6Z0EY\MC90043266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958408"/>
            <a:ext cx="899592" cy="8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893" y="1402821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Je zařízení, které slouží ke zobrazování informací zpracovávaných počítačem.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Druhy monitorů: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CRT – dnes již málo používané,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LCD – malá spotřeba energie, lehčí než CRT,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Plazmové – mají pouze větší uhlopříčky, 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LED – nejnovější technologie.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3" descr="C:\Users\pilaba\AppData\Local\Microsoft\Windows\Temporary Internet Files\Content.IE5\X2UWDZCC\MC90043492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123" y="5907003"/>
            <a:ext cx="834365" cy="83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14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467544" y="487933"/>
            <a:ext cx="8208912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Klávesnice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Picture 2" descr="C:\Users\pilaba\AppData\Local\Microsoft\Windows\Temporary Internet Files\Content.IE5\C3Z6Z0EY\MC90043266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958408"/>
            <a:ext cx="899592" cy="8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893" y="1402821"/>
            <a:ext cx="82089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Je zařízení, které slouží k ovládání programů v počítači a k psaní textu.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Klávesnice má několik částí: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Alfanumerická část,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Numerická část,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Funkční klávesy,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Kurzorové (navigační) klávesy,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Pomocné (příkazové) klávesy. </a:t>
            </a:r>
          </a:p>
          <a:p>
            <a:pPr marL="742950" lvl="1" indent="-285750">
              <a:buFontTx/>
              <a:buChar char="-"/>
            </a:pPr>
            <a:endParaRPr lang="cs-CZ" dirty="0">
              <a:solidFill>
                <a:schemeClr val="bg1"/>
              </a:solidFill>
            </a:endParaRPr>
          </a:p>
          <a:p>
            <a:pPr lvl="1"/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1029" name="Picture 5" descr="C:\Users\pilaba\AppData\Local\Microsoft\Windows\Temporary Internet Files\Content.IE5\X2UWDZCC\MP900289582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36912"/>
            <a:ext cx="29016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2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467544" y="493222"/>
            <a:ext cx="8208912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Myš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Picture 2" descr="C:\Users\pilaba\AppData\Local\Microsoft\Windows\Temporary Internet Files\Content.IE5\C3Z6Z0EY\MC90043266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958408"/>
            <a:ext cx="899592" cy="8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893" y="1402821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Je zařízení, které slouží k přenosu informací o pohybu. 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Typy myší: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Mechanická – s kuličkou,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Optická – s led diodou.</a:t>
            </a:r>
            <a:endParaRPr lang="cs-CZ" dirty="0">
              <a:solidFill>
                <a:schemeClr val="bg1"/>
              </a:solidFill>
            </a:endParaRPr>
          </a:p>
          <a:p>
            <a:pPr marL="742950" lvl="1" indent="-285750">
              <a:buFontTx/>
              <a:buChar char="-"/>
            </a:pPr>
            <a:endParaRPr lang="cs-CZ" dirty="0" smtClean="0">
              <a:solidFill>
                <a:schemeClr val="bg1"/>
              </a:solidFill>
            </a:endParaRPr>
          </a:p>
          <a:p>
            <a:pPr lvl="1"/>
            <a:endParaRPr lang="cs-CZ" dirty="0">
              <a:solidFill>
                <a:schemeClr val="bg1"/>
              </a:solidFill>
            </a:endParaRPr>
          </a:p>
          <a:p>
            <a:pPr lvl="1"/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 descr="C:\Users\pilaba\AppData\Local\Microsoft\Windows\Temporary Internet Files\Content.IE5\0O31276Z\MP9004309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7422" y1="40445" x2="42109" y2="60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19" y="3140968"/>
            <a:ext cx="2627024" cy="175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ilaba\AppData\Local\Microsoft\Windows\Temporary Internet Files\Content.IE5\MGM685R0\MC90043156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045" y="2182238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ilaba\AppData\Local\Microsoft\Windows\Temporary Internet Files\Content.IE5\0O31276Z\MC90043387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015" y="34290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ilaba\AppData\Local\Microsoft\Windows\Temporary Internet Files\Content.IE5\C3Z6Z0EY\MC9003000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97152"/>
            <a:ext cx="1802282" cy="145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183" y="5045675"/>
            <a:ext cx="2420729" cy="1362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913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C:\Users\pilaba\AppData\Local\Microsoft\Windows\Temporary Internet Files\Content.IE5\6AY8QG12\MC900349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58047"/>
            <a:ext cx="1963935" cy="228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ilaba\AppData\Local\Microsoft\Windows\Temporary Internet Files\Content.IE5\C3Z6Z0EY\MC90043266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958408"/>
            <a:ext cx="899592" cy="8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ilaba\AppData\Local\Microsoft\Windows\Temporary Internet Files\Content.IE5\0O31276Z\MC90043484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77" y="3645024"/>
            <a:ext cx="1646913" cy="164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ilaba\AppData\Local\Microsoft\Windows\Temporary Internet Files\Content.IE5\ZJVXG473\MP9004021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333" b="91667" l="9798" r="89736">
                        <a14:foregroundMark x1="41680" y1="19889" x2="66719" y2="69111"/>
                        <a14:foregroundMark x1="54588" y1="8444" x2="56299" y2="9667"/>
                        <a14:foregroundMark x1="44635" y1="91667" x2="46034" y2="9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785" y="618584"/>
            <a:ext cx="1748141" cy="244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ilaba\AppData\Local\Microsoft\Windows\Temporary Internet Files\Content.IE5\SPUQ2RCF\MC900230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86733"/>
            <a:ext cx="991962" cy="231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6434" y="642565"/>
            <a:ext cx="2229382" cy="2570411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Úkol č. 1:</a:t>
            </a:r>
          </a:p>
          <a:p>
            <a:pPr algn="ctr"/>
            <a:r>
              <a:rPr lang="cs-CZ" sz="2600" dirty="0" smtClean="0">
                <a:solidFill>
                  <a:schemeClr val="bg1"/>
                </a:solidFill>
              </a:rPr>
              <a:t>- Najdi ve vyhledávači </a:t>
            </a:r>
            <a:r>
              <a:rPr lang="cs-CZ" sz="2600" b="1" u="sng" dirty="0" smtClean="0">
                <a:solidFill>
                  <a:schemeClr val="bg1"/>
                </a:solidFill>
              </a:rPr>
              <a:t>fotografie</a:t>
            </a:r>
            <a:r>
              <a:rPr lang="cs-CZ" sz="2600" dirty="0" smtClean="0">
                <a:solidFill>
                  <a:schemeClr val="bg1"/>
                </a:solidFill>
              </a:rPr>
              <a:t> jednotlivých počítačových skříní.</a:t>
            </a:r>
          </a:p>
          <a:p>
            <a:pPr algn="just"/>
            <a:endParaRPr lang="cs-CZ" sz="2000" dirty="0" smtClean="0">
              <a:solidFill>
                <a:schemeClr val="bg1"/>
              </a:solidFill>
            </a:endParaRPr>
          </a:p>
          <a:p>
            <a:pPr algn="just"/>
            <a:endParaRPr lang="cs-CZ" sz="2000" dirty="0">
              <a:solidFill>
                <a:schemeClr val="bg1"/>
              </a:solidFill>
            </a:endParaRPr>
          </a:p>
          <a:p>
            <a:pPr algn="just"/>
            <a:endParaRPr lang="cs-CZ" sz="2000" dirty="0" smtClean="0">
              <a:solidFill>
                <a:schemeClr val="bg1"/>
              </a:solidFill>
            </a:endParaRPr>
          </a:p>
          <a:p>
            <a:pPr algn="just"/>
            <a:endParaRPr lang="cs-CZ" sz="2000" dirty="0">
              <a:solidFill>
                <a:schemeClr val="bg1"/>
              </a:solidFill>
            </a:endParaRPr>
          </a:p>
          <a:p>
            <a:pPr algn="just"/>
            <a:endParaRPr lang="cs-CZ" sz="2000" dirty="0">
              <a:solidFill>
                <a:schemeClr val="bg1"/>
              </a:solidFill>
            </a:endParaRPr>
          </a:p>
          <a:p>
            <a:pPr algn="just"/>
            <a:endParaRPr lang="cs-CZ" sz="2000" dirty="0" smtClean="0">
              <a:solidFill>
                <a:schemeClr val="bg1"/>
              </a:solidFill>
            </a:endParaRPr>
          </a:p>
          <a:p>
            <a:pPr algn="just"/>
            <a:endParaRPr lang="cs-CZ" sz="2000" dirty="0">
              <a:solidFill>
                <a:schemeClr val="bg1"/>
              </a:solidFill>
            </a:endParaRPr>
          </a:p>
          <a:p>
            <a:pPr algn="just"/>
            <a:endParaRPr lang="cs-CZ" sz="2000" dirty="0" smtClean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824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343477" y="3356992"/>
            <a:ext cx="806489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958184" y="3900136"/>
            <a:ext cx="36921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Úkol č. 2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- Najdi </a:t>
            </a:r>
            <a:r>
              <a:rPr lang="cs-CZ" sz="2400" dirty="0">
                <a:solidFill>
                  <a:schemeClr val="bg1"/>
                </a:solidFill>
              </a:rPr>
              <a:t>ve vyhledávači </a:t>
            </a:r>
            <a:r>
              <a:rPr lang="cs-CZ" sz="2400" b="1" u="sng" dirty="0">
                <a:solidFill>
                  <a:schemeClr val="bg1"/>
                </a:solidFill>
              </a:rPr>
              <a:t>fotografie</a:t>
            </a:r>
            <a:r>
              <a:rPr lang="cs-CZ" sz="2400" dirty="0">
                <a:solidFill>
                  <a:schemeClr val="bg1"/>
                </a:solidFill>
              </a:rPr>
              <a:t> jednotlivých monitorů.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- Posuď </a:t>
            </a:r>
            <a:r>
              <a:rPr lang="cs-CZ" sz="2400" dirty="0">
                <a:solidFill>
                  <a:schemeClr val="bg1"/>
                </a:solidFill>
              </a:rPr>
              <a:t>klady a zápory jednotlivých monitorů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13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5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3373835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/>
              <a:t>Použité zdroje:</a:t>
            </a:r>
          </a:p>
          <a:p>
            <a:pPr marL="0" indent="0">
              <a:buNone/>
            </a:pP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[cit. 2011-10-27]</a:t>
            </a:r>
          </a:p>
          <a:p>
            <a:pPr marL="45720" indent="0">
              <a:buNone/>
            </a:pP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Všechny obrázky v této prezentaci jsou staženy z webu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944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209</TotalTime>
  <Words>247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Základní počítačová sestava se skládá z: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Pilárová</dc:creator>
  <cp:lastModifiedBy>Barbora Pilárová</cp:lastModifiedBy>
  <cp:revision>22</cp:revision>
  <dcterms:created xsi:type="dcterms:W3CDTF">2011-10-25T18:43:27Z</dcterms:created>
  <dcterms:modified xsi:type="dcterms:W3CDTF">2011-11-01T19:33:48Z</dcterms:modified>
</cp:coreProperties>
</file>