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3"/>
    <p:sldMasterId id="2147483660" r:id="rId4"/>
  </p:sldMasterIdLst>
  <p:sldIdLst>
    <p:sldId id="256" r:id="rId5"/>
    <p:sldId id="263" r:id="rId6"/>
    <p:sldId id="260" r:id="rId7"/>
    <p:sldId id="258" r:id="rId8"/>
    <p:sldId id="257" r:id="rId9"/>
    <p:sldId id="264" r:id="rId10"/>
    <p:sldId id="265" r:id="rId11"/>
    <p:sldId id="262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7C80"/>
    <a:srgbClr val="CCECFF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63" autoAdjust="0"/>
    <p:restoredTop sz="94660"/>
  </p:normalViewPr>
  <p:slideViewPr>
    <p:cSldViewPr>
      <p:cViewPr varScale="1">
        <p:scale>
          <a:sx n="65" d="100"/>
          <a:sy n="65" d="100"/>
        </p:scale>
        <p:origin x="-145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2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_rels/slideLayout24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2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2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1FE27-F60E-46D1-A4E2-AF857F4CC657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6E561-F6D2-4789-998B-16B72CC14E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03396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1FE27-F60E-46D1-A4E2-AF857F4CC657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6E561-F6D2-4789-998B-16B72CC14E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450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1FE27-F60E-46D1-A4E2-AF857F4CC657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6E561-F6D2-4789-998B-16B72CC14E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7900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1FE27-F60E-46D1-A4E2-AF857F4CC657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6E561-F6D2-4789-998B-16B72CC14E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484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1FE27-F60E-46D1-A4E2-AF857F4CC657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6E561-F6D2-4789-998B-16B72CC14E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97121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1FE27-F60E-46D1-A4E2-AF857F4CC657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6E561-F6D2-4789-998B-16B72CC14E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63436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1FE27-F60E-46D1-A4E2-AF857F4CC657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6E561-F6D2-4789-998B-16B72CC14E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68331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1FE27-F60E-46D1-A4E2-AF857F4CC657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6E561-F6D2-4789-998B-16B72CC14E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01808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1FE27-F60E-46D1-A4E2-AF857F4CC657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6E561-F6D2-4789-998B-16B72CC14E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4493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1FE27-F60E-46D1-A4E2-AF857F4CC657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6E561-F6D2-4789-998B-16B72CC14E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07652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1FE27-F60E-46D1-A4E2-AF857F4CC657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6E561-F6D2-4789-998B-16B72CC14E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92542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111111111111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83045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111111111111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90260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111111111111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25932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111111111111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30188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111111111111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03426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111111111111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33014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111111111111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13016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111111111111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83368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111111111111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153744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111111111111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05669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111111111111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582053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4855156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6893704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A1FE27-F60E-46D1-A4E2-AF857F4CC657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76E561-F6D2-4789-998B-16B72CC14E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9587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111111111111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1619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5.png"/><Relationship Id="rId7" Type="http://schemas.openxmlformats.org/officeDocument/2006/relationships/image" Target="../media/image18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3712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Znaky podzimu – sklizeň ovoce a zeleniny</a:t>
            </a:r>
            <a:br>
              <a:rPr lang="cs-CZ" dirty="0" smtClean="0"/>
            </a:br>
            <a:r>
              <a:rPr lang="cs-CZ" sz="3900" dirty="0" smtClean="0"/>
              <a:t>VY_52_INOVACE_31</a:t>
            </a:r>
            <a:endParaRPr lang="cs-CZ" sz="3900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Sada 2</a:t>
            </a:r>
          </a:p>
          <a:p>
            <a:r>
              <a:rPr lang="cs-CZ" dirty="0" smtClean="0"/>
              <a:t>Člověk a jeho svět</a:t>
            </a:r>
          </a:p>
          <a:p>
            <a:r>
              <a:rPr lang="cs-CZ" dirty="0" smtClean="0"/>
              <a:t>MŠ, ZŠ a </a:t>
            </a:r>
            <a:r>
              <a:rPr lang="cs-CZ" dirty="0" err="1" smtClean="0"/>
              <a:t>PrŠ</a:t>
            </a:r>
            <a:r>
              <a:rPr lang="cs-CZ" dirty="0" smtClean="0"/>
              <a:t> Trhové Sviny</a:t>
            </a:r>
          </a:p>
          <a:p>
            <a:endParaRPr lang="cs-CZ" dirty="0"/>
          </a:p>
        </p:txBody>
      </p:sp>
      <p:sp>
        <p:nvSpPr>
          <p:cNvPr id="7" name="Zástupný symbol pro zápatí 3"/>
          <p:cNvSpPr>
            <a:spLocks noGrp="1"/>
          </p:cNvSpPr>
          <p:nvPr/>
        </p:nvSpPr>
        <p:spPr>
          <a:xfrm>
            <a:off x="3059832" y="6021288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Inovace a zkvalitnění výuky v oblasti přírodních věd, V/2  Sada 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5046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6408493"/>
              </p:ext>
            </p:extLst>
          </p:nvPr>
        </p:nvGraphicFramePr>
        <p:xfrm>
          <a:off x="251376" y="467803"/>
          <a:ext cx="8641103" cy="57462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15805"/>
                <a:gridCol w="6525298"/>
              </a:tblGrid>
              <a:tr h="2690484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Anotace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V tomto učebním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</a:rPr>
                        <a:t> materiálu si žáci prohlubují své znalosti z tematických oblastí Ovoce a Zelenina a rozšiřují svou slovní zásobu. První snímek podává žákům informaci o tom, že  na podzim lidé sklízejí ze zahrad, polí a sadů různé druhy ovoce a zeleniny. Na druhém snímku se žáci seznamují prostřednictvím obrázků s vybranými druhy ovoce, které se v našich zeměpisných šířkách na podzim sklízí. Třetí snímek je pojatý obdobně jako druhý a týká se vybraných druhů zeleniny.  Na dalším snímku již mají žáci za úkol samostatně poznat a pojmenovat jednotlivé plody, se kterými se předtím seznámili. Své tipy si mohou ověřit kliknutím na každý z obrázků. Po vykonání této aktivační události se obrázek ztratí a objeví se příslušný název. Na dalším snímku mají žáci rozhodnout, zda vyobrazené plody řadíme k ovoci či k zelenině, a pomocí skrytého pera spojit to, co k sobě náleží. Poslední snímek obsahuje aktivitu, při níž je zapotřebí vypnout prezentaci a vrátit se do pracovního prostředí. Úkolem žáků je roztřídit a správně umístit hrušky a dýně a vytvořit tak dva odlišné kompoty.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609277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Autor</a:t>
                      </a:r>
                      <a:r>
                        <a:rPr lang="cs-CZ" sz="1300" baseline="0" dirty="0" smtClean="0"/>
                        <a:t> </a:t>
                      </a:r>
                    </a:p>
                    <a:p>
                      <a:r>
                        <a:rPr lang="cs-CZ" sz="1300" baseline="0" dirty="0" smtClean="0"/>
                        <a:t>Období </a:t>
                      </a:r>
                      <a:r>
                        <a:rPr lang="cs-CZ" sz="1300" baseline="0" smtClean="0"/>
                        <a:t>vytvoření </a:t>
                      </a:r>
                      <a:r>
                        <a:rPr lang="cs-CZ" sz="1300" baseline="0" smtClean="0"/>
                        <a:t>materiálu</a:t>
                      </a:r>
                      <a:endParaRPr lang="cs-CZ" sz="1300" dirty="0" smtClean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Mgr.</a:t>
                      </a:r>
                      <a:r>
                        <a:rPr lang="cs-CZ" sz="1300" baseline="0" dirty="0" smtClean="0"/>
                        <a:t> E. </a:t>
                      </a:r>
                      <a:r>
                        <a:rPr lang="cs-CZ" sz="1300" baseline="0" dirty="0" err="1" smtClean="0"/>
                        <a:t>Libánská</a:t>
                      </a:r>
                      <a:endParaRPr lang="cs-CZ" sz="1300" baseline="0" dirty="0" smtClean="0"/>
                    </a:p>
                    <a:p>
                      <a:r>
                        <a:rPr lang="cs-CZ" sz="1300" baseline="0" dirty="0" smtClean="0"/>
                        <a:t>Listopad  2011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72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Speciální</a:t>
                      </a:r>
                      <a:r>
                        <a:rPr lang="cs-CZ" sz="1300" baseline="0" dirty="0" smtClean="0"/>
                        <a:t> vzdělávací potřeby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smtClean="0"/>
                        <a:t>Mentální retardace,</a:t>
                      </a:r>
                      <a:r>
                        <a:rPr lang="cs-CZ" sz="1300" baseline="0" smtClean="0"/>
                        <a:t> </a:t>
                      </a:r>
                      <a:r>
                        <a:rPr lang="cs-CZ" sz="1300" baseline="0" dirty="0" smtClean="0"/>
                        <a:t>Poruchy </a:t>
                      </a:r>
                      <a:r>
                        <a:rPr lang="cs-CZ" sz="1300" baseline="0" smtClean="0"/>
                        <a:t>autistického spektra,  </a:t>
                      </a:r>
                      <a:r>
                        <a:rPr lang="cs-CZ" sz="1300" baseline="0" dirty="0" smtClean="0"/>
                        <a:t>ADHD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61754">
                <a:tc>
                  <a:txBody>
                    <a:bodyPr/>
                    <a:lstStyle/>
                    <a:p>
                      <a:r>
                        <a:rPr lang="cs-CZ" sz="1300" baseline="0" dirty="0" smtClean="0"/>
                        <a:t>Vzdělávací </a:t>
                      </a:r>
                      <a:r>
                        <a:rPr lang="cs-CZ" sz="1300" baseline="0" dirty="0" smtClean="0"/>
                        <a:t>obor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Člověk a jeho </a:t>
                      </a:r>
                      <a:r>
                        <a:rPr lang="cs-CZ" sz="1300" dirty="0" smtClean="0"/>
                        <a:t>svět</a:t>
                      </a:r>
                      <a:endParaRPr lang="cs-CZ" sz="1300" dirty="0" smtClean="0"/>
                    </a:p>
                  </a:txBody>
                  <a:tcPr marL="82296" marR="82296" marT="41148" marB="41148"/>
                </a:tc>
              </a:tr>
              <a:tr h="326304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Druh</a:t>
                      </a:r>
                      <a:r>
                        <a:rPr lang="cs-CZ" sz="1300" baseline="0" dirty="0" smtClean="0"/>
                        <a:t> učebního materiálu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Interaktivní</a:t>
                      </a:r>
                      <a:r>
                        <a:rPr lang="cs-CZ" sz="1300" baseline="0" dirty="0" smtClean="0"/>
                        <a:t> DUM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2626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Inovace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Díky novému</a:t>
                      </a:r>
                      <a:r>
                        <a:rPr lang="cs-CZ" sz="1300" baseline="0" dirty="0" smtClean="0"/>
                        <a:t> softwaru je možné využívat rozšířených funkcí prezentace.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25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Cílová</a:t>
                      </a:r>
                      <a:r>
                        <a:rPr lang="cs-CZ" sz="1300" baseline="0" dirty="0" smtClean="0"/>
                        <a:t>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Žák</a:t>
                      </a:r>
                      <a:r>
                        <a:rPr lang="cs-CZ" sz="1300" baseline="0" dirty="0" smtClean="0"/>
                        <a:t> – se středně  těžkým mentálním postižením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0749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Stupeň a typ vzdělávání</a:t>
                      </a:r>
                      <a:r>
                        <a:rPr lang="cs-CZ" sz="1300" baseline="0" dirty="0" smtClean="0"/>
                        <a:t>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Základní škola speciální – 1. stupeň,</a:t>
                      </a:r>
                      <a:r>
                        <a:rPr lang="cs-CZ" sz="1300" baseline="0" dirty="0" smtClean="0"/>
                        <a:t> 1. období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33063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Typická</a:t>
                      </a:r>
                      <a:r>
                        <a:rPr lang="cs-CZ" sz="1300" baseline="0" dirty="0" smtClean="0"/>
                        <a:t> věková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1.</a:t>
                      </a:r>
                      <a:r>
                        <a:rPr lang="cs-CZ" sz="1300" baseline="0" dirty="0" smtClean="0"/>
                        <a:t> – 3. ročník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8056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3163" y="1628800"/>
            <a:ext cx="8004371" cy="20473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dirty="0" smtClean="0"/>
              <a:t>PŘÍRODA NÁM NA PODZIM DÁVÁ SVÉ PLODY. </a:t>
            </a:r>
          </a:p>
          <a:p>
            <a:pPr algn="ctr">
              <a:lnSpc>
                <a:spcPct val="150000"/>
              </a:lnSpc>
            </a:pPr>
            <a:r>
              <a:rPr lang="cs-CZ" sz="2800" dirty="0" smtClean="0"/>
              <a:t>LIDÉ SKLÍZEJÍ ZE ZAHRAD, SADŮ A POLÍ RŮZNÉ DRUHY</a:t>
            </a:r>
          </a:p>
          <a:p>
            <a:pPr algn="ctr">
              <a:lnSpc>
                <a:spcPct val="150000"/>
              </a:lnSpc>
            </a:pPr>
            <a:r>
              <a:rPr lang="cs-CZ" sz="2800" dirty="0" smtClean="0">
                <a:solidFill>
                  <a:srgbClr val="00B050"/>
                </a:solidFill>
              </a:rPr>
              <a:t>ZELENINY</a:t>
            </a:r>
            <a:r>
              <a:rPr lang="cs-CZ" sz="2800" dirty="0" smtClean="0"/>
              <a:t> A </a:t>
            </a:r>
            <a:r>
              <a:rPr lang="cs-CZ" sz="2800" dirty="0" smtClean="0">
                <a:solidFill>
                  <a:srgbClr val="C00000"/>
                </a:solidFill>
              </a:rPr>
              <a:t>OVOCE</a:t>
            </a:r>
            <a:r>
              <a:rPr lang="cs-CZ" sz="2800" dirty="0" smtClean="0"/>
              <a:t>.</a:t>
            </a:r>
            <a:r>
              <a:rPr lang="cs-CZ" sz="3200" dirty="0" smtClean="0"/>
              <a:t>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01229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901166"/>
            <a:ext cx="1512168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726977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0022" y="1808311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941" y="3626643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26485" y="188640"/>
            <a:ext cx="7579062" cy="52322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NEJBĚŽNĚJŠÍ DRUHY OVOCE SKLÍZENÉ NA PODZIM </a:t>
            </a:r>
            <a:endParaRPr lang="cs-CZ" sz="2800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4716016" y="4332693"/>
            <a:ext cx="1101007" cy="461665"/>
            <a:chOff x="2699792" y="2204864"/>
            <a:chExt cx="1101007" cy="461665"/>
          </a:xfrm>
        </p:grpSpPr>
        <p:sp>
          <p:nvSpPr>
            <p:cNvPr id="11" name="Obdélník 10"/>
            <p:cNvSpPr/>
            <p:nvPr/>
          </p:nvSpPr>
          <p:spPr>
            <a:xfrm>
              <a:off x="2699792" y="2219673"/>
              <a:ext cx="1101007" cy="446856"/>
            </a:xfrm>
            <a:prstGeom prst="rect">
              <a:avLst/>
            </a:prstGeom>
            <a:solidFill>
              <a:srgbClr val="FFFF66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2699792" y="2204864"/>
              <a:ext cx="110100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JABLKO</a:t>
              </a:r>
              <a:endParaRPr lang="cs-CZ" sz="2400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7092280" y="1556792"/>
            <a:ext cx="1220206" cy="482352"/>
            <a:chOff x="827584" y="2400201"/>
            <a:chExt cx="1220206" cy="482352"/>
          </a:xfrm>
        </p:grpSpPr>
        <p:sp>
          <p:nvSpPr>
            <p:cNvPr id="12" name="Obdélník 11"/>
            <p:cNvSpPr/>
            <p:nvPr/>
          </p:nvSpPr>
          <p:spPr>
            <a:xfrm>
              <a:off x="827584" y="2400201"/>
              <a:ext cx="1220206" cy="482352"/>
            </a:xfrm>
            <a:prstGeom prst="rect">
              <a:avLst/>
            </a:prstGeom>
            <a:solidFill>
              <a:srgbClr val="FFFF66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827584" y="2420888"/>
              <a:ext cx="122020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HRUŠKA</a:t>
              </a:r>
              <a:endParaRPr lang="cs-CZ" sz="2400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831822" y="1528591"/>
            <a:ext cx="1273875" cy="494566"/>
            <a:chOff x="2123728" y="6204411"/>
            <a:chExt cx="1273875" cy="494566"/>
          </a:xfrm>
        </p:grpSpPr>
        <p:sp>
          <p:nvSpPr>
            <p:cNvPr id="13" name="Obdélník 12"/>
            <p:cNvSpPr/>
            <p:nvPr/>
          </p:nvSpPr>
          <p:spPr>
            <a:xfrm>
              <a:off x="2123728" y="6204411"/>
              <a:ext cx="1273875" cy="468400"/>
            </a:xfrm>
            <a:prstGeom prst="rect">
              <a:avLst/>
            </a:prstGeom>
            <a:solidFill>
              <a:srgbClr val="FFFF66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123728" y="6237312"/>
              <a:ext cx="127387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ŠVESTKA</a:t>
              </a:r>
              <a:endParaRPr lang="cs-CZ" sz="2400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504766" y="5700731"/>
            <a:ext cx="2646878" cy="492089"/>
            <a:chOff x="5865163" y="5702666"/>
            <a:chExt cx="2646878" cy="492089"/>
          </a:xfrm>
        </p:grpSpPr>
        <p:sp>
          <p:nvSpPr>
            <p:cNvPr id="10" name="Obdélník 9"/>
            <p:cNvSpPr/>
            <p:nvPr/>
          </p:nvSpPr>
          <p:spPr>
            <a:xfrm>
              <a:off x="5865163" y="5726356"/>
              <a:ext cx="2646878" cy="468399"/>
            </a:xfrm>
            <a:prstGeom prst="rect">
              <a:avLst/>
            </a:prstGeom>
            <a:solidFill>
              <a:srgbClr val="FFFF66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5865163" y="5702666"/>
              <a:ext cx="264687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VÍNO / VINNÁ RÉVA</a:t>
              </a:r>
              <a:endParaRPr lang="cs-CZ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val="3902812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0713" y="486916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659575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0893" y="2065423"/>
            <a:ext cx="1440160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291343"/>
            <a:ext cx="7942431" cy="52322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NEJBĚŽNĚJŠÍ DRUHY ZELENINY SKLÍZENÉ NA PODZIM </a:t>
            </a:r>
            <a:endParaRPr lang="cs-CZ" sz="28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7372298" y="1869041"/>
            <a:ext cx="884149" cy="461665"/>
            <a:chOff x="4051918" y="3284984"/>
            <a:chExt cx="884149" cy="461665"/>
          </a:xfrm>
        </p:grpSpPr>
        <p:sp>
          <p:nvSpPr>
            <p:cNvPr id="8" name="Obdélník 7"/>
            <p:cNvSpPr/>
            <p:nvPr/>
          </p:nvSpPr>
          <p:spPr>
            <a:xfrm>
              <a:off x="4051918" y="3284984"/>
              <a:ext cx="868123" cy="461665"/>
            </a:xfrm>
            <a:prstGeom prst="rect">
              <a:avLst/>
            </a:prstGeom>
            <a:solidFill>
              <a:srgbClr val="FFFF66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067944" y="3284984"/>
              <a:ext cx="86812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DÝNĚ</a:t>
              </a:r>
              <a:endParaRPr lang="cs-CZ" sz="2400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746208" y="4606664"/>
            <a:ext cx="1642116" cy="524992"/>
            <a:chOff x="6330630" y="4311440"/>
            <a:chExt cx="1642116" cy="524992"/>
          </a:xfrm>
        </p:grpSpPr>
        <p:grpSp>
          <p:nvGrpSpPr>
            <p:cNvPr id="11" name="Skupina 10"/>
            <p:cNvGrpSpPr/>
            <p:nvPr/>
          </p:nvGrpSpPr>
          <p:grpSpPr>
            <a:xfrm>
              <a:off x="6330630" y="4311440"/>
              <a:ext cx="1597239" cy="524992"/>
              <a:chOff x="3622833" y="5508551"/>
              <a:chExt cx="1597239" cy="524992"/>
            </a:xfrm>
          </p:grpSpPr>
          <p:sp>
            <p:nvSpPr>
              <p:cNvPr id="10" name="Obdélník 9"/>
              <p:cNvSpPr/>
              <p:nvPr/>
            </p:nvSpPr>
            <p:spPr>
              <a:xfrm>
                <a:off x="3635896" y="5508551"/>
                <a:ext cx="1584176" cy="524992"/>
              </a:xfrm>
              <a:prstGeom prst="rect">
                <a:avLst/>
              </a:prstGeom>
              <a:solidFill>
                <a:srgbClr val="FFFF66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" name="TextovéPole 2"/>
              <p:cNvSpPr txBox="1"/>
              <p:nvPr/>
            </p:nvSpPr>
            <p:spPr>
              <a:xfrm>
                <a:off x="3622833" y="5540214"/>
                <a:ext cx="184731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2400" dirty="0"/>
              </a:p>
            </p:txBody>
          </p:sp>
        </p:grpSp>
        <p:sp>
          <p:nvSpPr>
            <p:cNvPr id="12" name="Obdélník 11"/>
            <p:cNvSpPr/>
            <p:nvPr/>
          </p:nvSpPr>
          <p:spPr>
            <a:xfrm>
              <a:off x="6330630" y="4342755"/>
              <a:ext cx="1642116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dirty="0">
                  <a:solidFill>
                    <a:prstClr val="black"/>
                  </a:solidFill>
                </a:rPr>
                <a:t>BRAMBORY</a:t>
              </a: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436496" y="2428743"/>
            <a:ext cx="2048123" cy="461666"/>
            <a:chOff x="683121" y="5445223"/>
            <a:chExt cx="2048123" cy="461666"/>
          </a:xfrm>
        </p:grpSpPr>
        <p:sp>
          <p:nvSpPr>
            <p:cNvPr id="14" name="Obdélník 13"/>
            <p:cNvSpPr/>
            <p:nvPr/>
          </p:nvSpPr>
          <p:spPr>
            <a:xfrm>
              <a:off x="683121" y="5445223"/>
              <a:ext cx="2047676" cy="461665"/>
            </a:xfrm>
            <a:prstGeom prst="rect">
              <a:avLst/>
            </a:prstGeom>
            <a:solidFill>
              <a:srgbClr val="FFFF66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683568" y="5445224"/>
              <a:ext cx="204767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ČERVENÁ</a:t>
              </a:r>
              <a:r>
                <a:rPr lang="cs-CZ" dirty="0" smtClean="0"/>
                <a:t> </a:t>
              </a:r>
              <a:r>
                <a:rPr lang="cs-CZ" sz="2400" dirty="0" smtClean="0"/>
                <a:t>ŘEPA</a:t>
              </a:r>
              <a:endParaRPr lang="cs-CZ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val="928958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075656"/>
            <a:ext cx="1246623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ŠVESTKY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9274" y="2262062"/>
            <a:ext cx="1101007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JABLKO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48808" y="2492895"/>
            <a:ext cx="838691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VÍNO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13414" y="3730700"/>
            <a:ext cx="164211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BRAMBORY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235914" y="5166040"/>
            <a:ext cx="868123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DÝNĚ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10527" y="4875933"/>
            <a:ext cx="1363450" cy="83099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ČERVENÁ</a:t>
            </a:r>
          </a:p>
          <a:p>
            <a:pPr algn="ctr"/>
            <a:r>
              <a:rPr lang="cs-CZ" sz="2400" dirty="0" smtClean="0"/>
              <a:t>ŘEPA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216557" y="5394787"/>
            <a:ext cx="122020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HRUŠKA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835696" y="332656"/>
            <a:ext cx="5513112" cy="52322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POJMENUJ, CO VIDÍŠ NA OBRÁZCÍCH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27809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8872" y="458112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600200"/>
            <a:ext cx="2044824" cy="20448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9678" y="1420099"/>
            <a:ext cx="1800200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7021" y="4335043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113" y="4365104"/>
            <a:ext cx="1749726" cy="17420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047133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1835696" y="332656"/>
            <a:ext cx="5513112" cy="52322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52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4892" y="1908339"/>
            <a:ext cx="1212522" cy="12125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001805"/>
            <a:ext cx="1212522" cy="12125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0499" y="2167263"/>
            <a:ext cx="957808" cy="953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2370" y="1936008"/>
            <a:ext cx="1212522" cy="12125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2034" y="2005144"/>
            <a:ext cx="1212522" cy="12125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2124211"/>
            <a:ext cx="1002015" cy="10020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908339"/>
            <a:ext cx="1212522" cy="12125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20634" y="5110952"/>
            <a:ext cx="2640466" cy="830997"/>
          </a:xfrm>
          <a:prstGeom prst="rect">
            <a:avLst/>
          </a:prstGeom>
          <a:solidFill>
            <a:srgbClr val="92D050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800" dirty="0" smtClean="0"/>
              <a:t>ZELENINA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91152" y="5110951"/>
            <a:ext cx="1962781" cy="830997"/>
          </a:xfrm>
          <a:prstGeom prst="rect">
            <a:avLst/>
          </a:prstGeom>
          <a:solidFill>
            <a:srgbClr val="FF7C80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800" dirty="0" smtClean="0"/>
              <a:t>OVOCE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5773" y="260648"/>
            <a:ext cx="7637860" cy="769441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200" dirty="0" smtClean="0"/>
              <a:t>ROZHODNI, KTERÝ PLOD ŘADÍME K ZELENINĚ, A KTERÝ K OVOCI – </a:t>
            </a:r>
          </a:p>
          <a:p>
            <a:pPr algn="ctr"/>
            <a:r>
              <a:rPr lang="cs-CZ" sz="2200" dirty="0" smtClean="0"/>
              <a:t>SPOJ ČAROU, CO K SOBĚ NÁLEŽÍ. </a:t>
            </a:r>
          </a:p>
        </p:txBody>
      </p:sp>
    </p:spTree>
    <p:extLst>
      <p:ext uri="{BB962C8B-B14F-4D97-AF65-F5344CB8AC3E}">
        <p14:creationId xmlns:p14="http://schemas.microsoft.com/office/powerpoint/2010/main" val="3236816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echovka 1"/>
          <p:cNvSpPr/>
          <p:nvPr/>
        </p:nvSpPr>
        <p:spPr>
          <a:xfrm>
            <a:off x="899592" y="980728"/>
            <a:ext cx="2880320" cy="4176464"/>
          </a:xfrm>
          <a:prstGeom prst="can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026259"/>
            <a:ext cx="2901950" cy="4200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83296" y="179242"/>
            <a:ext cx="9111533" cy="363339"/>
            <a:chOff x="55459" y="188638"/>
            <a:chExt cx="9111533" cy="363339"/>
          </a:xfrm>
        </p:grpSpPr>
        <p:sp>
          <p:nvSpPr>
            <p:cNvPr id="4" name="Obdélník 3"/>
            <p:cNvSpPr/>
            <p:nvPr/>
          </p:nvSpPr>
          <p:spPr>
            <a:xfrm>
              <a:off x="83296" y="198034"/>
              <a:ext cx="8909029" cy="353943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55459" y="188638"/>
              <a:ext cx="9111533" cy="3539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700" dirty="0" smtClean="0"/>
                <a:t>VYTVOŘ HRUŠKOVÝ A DÝŇOVÝ KOMPOT – VLOŽ VŠECHNY HRUŠKY A DÝNĚ DO SPRÁVNÝCH SKLENIC.  </a:t>
              </a:r>
              <a:endParaRPr lang="cs-CZ" sz="1700" dirty="0"/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1734938" y="1026259"/>
            <a:ext cx="12096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HRUŠKOVÝ</a:t>
            </a:r>
          </a:p>
          <a:p>
            <a:pPr algn="ctr"/>
            <a:r>
              <a:rPr lang="cs-CZ" dirty="0" smtClean="0"/>
              <a:t>KOMPOT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04923" y="1052246"/>
            <a:ext cx="10202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DÝŇOVÝ</a:t>
            </a:r>
          </a:p>
          <a:p>
            <a:pPr algn="ctr"/>
            <a:r>
              <a:rPr lang="cs-CZ" dirty="0" smtClean="0"/>
              <a:t>KOMPOT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4533" y="5973047"/>
            <a:ext cx="703988" cy="7008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2397" y="5907527"/>
            <a:ext cx="759174" cy="7591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7822" y="5976267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9273" y="5994563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8077" y="5949279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3623" y="5067369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540" y="5928888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883" y="5976267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487" y="5994563"/>
            <a:ext cx="7016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74" y="5994563"/>
            <a:ext cx="7016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3727" y="6025770"/>
            <a:ext cx="7016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6984" y="5121344"/>
            <a:ext cx="7016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7" name="Picture 1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6025769"/>
            <a:ext cx="7016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8" name="Picture 1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913" y="5976267"/>
            <a:ext cx="7016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4623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Microsoft Office 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3793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MultipleChoice</Type>
  <ChoicesCount>4</ChoicesCount>
  <Orientation>Left</Orientation>
</Layout>
</file>

<file path=customXml/itemProps1.xml><?xml version="1.0" encoding="utf-8"?>
<ds:datastoreItem xmlns:ds="http://schemas.openxmlformats.org/officeDocument/2006/customXml" ds:itemID="{C34ECDF6-2101-44DC-B1E5-9EB6568EFD04}">
  <ds:schemaRefs/>
</ds:datastoreItem>
</file>

<file path=customXml/itemProps2.xml><?xml version="1.0" encoding="utf-8"?>
<ds:datastoreItem xmlns:ds="http://schemas.openxmlformats.org/officeDocument/2006/customXml" ds:itemID="{E1106E3F-8C6C-4C91-A1C6-1009F798F58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2678</TotalTime>
  <Words>410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1_Motiv systému Office</vt:lpstr>
      <vt:lpstr>Znaky podzimu – sklizeň ovoce a zeleniny VY_52_INOVACE_31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Znaky podzimu v sadu a na poli VY_52_INOVACE-33</dc:title>
  <dc:creator>Kata-Repa</dc:creator>
  <cp:lastModifiedBy>uzivatel</cp:lastModifiedBy>
  <cp:revision>36</cp:revision>
  <dcterms:created xsi:type="dcterms:W3CDTF">2011-11-09T00:22:30Z</dcterms:created>
  <dcterms:modified xsi:type="dcterms:W3CDTF">2013-01-16T20:02:12Z</dcterms:modified>
</cp:coreProperties>
</file>