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3" r:id="rId3"/>
    <p:sldId id="266" r:id="rId4"/>
    <p:sldId id="267" r:id="rId5"/>
    <p:sldId id="268" r:id="rId6"/>
    <p:sldId id="269" r:id="rId7"/>
    <p:sldId id="272" r:id="rId8"/>
    <p:sldId id="274" r:id="rId9"/>
  </p:sldIdLst>
  <p:sldSz cx="9144000" cy="6858000" type="screen4x3"/>
  <p:notesSz cx="6858000" cy="9144000"/>
  <p:photoAlbum layout="2pic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99FF33"/>
    <a:srgbClr val="FF8453"/>
    <a:srgbClr val="F6CC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36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952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174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324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561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045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953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890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13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310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740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1F61C-3D91-41C8-B4F5-343E7644DCD8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F68504-7889-40BD-86E4-E3019541C0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371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383" y="476672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Celé a půlené ovoce</a:t>
            </a:r>
            <a:br>
              <a:rPr lang="cs-CZ" sz="4000" dirty="0" smtClean="0"/>
            </a:br>
            <a:r>
              <a:rPr lang="cs-CZ" sz="3900" dirty="0" smtClean="0"/>
              <a:t>VY_52_INOVACE_32</a:t>
            </a:r>
            <a:endParaRPr lang="cs-CZ" sz="3900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MŠ, ZŠ a </a:t>
            </a:r>
            <a:r>
              <a:rPr lang="cs-CZ" dirty="0" err="1" smtClean="0"/>
              <a:t>PrŠ</a:t>
            </a:r>
            <a:r>
              <a:rPr lang="cs-CZ" dirty="0" smtClean="0"/>
              <a:t> Trhové Sviny</a:t>
            </a:r>
          </a:p>
          <a:p>
            <a:endParaRPr lang="cs-CZ" dirty="0"/>
          </a:p>
        </p:txBody>
      </p:sp>
      <p:sp>
        <p:nvSpPr>
          <p:cNvPr id="7" name="Zástupný symbol pro zápatí 3"/>
          <p:cNvSpPr>
            <a:spLocks noGrp="1"/>
          </p:cNvSpPr>
          <p:nvPr/>
        </p:nvSpPr>
        <p:spPr>
          <a:xfrm>
            <a:off x="3136144" y="6093296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Inovace a zkvalitnění výuky v oblasti přírodních věd, V/2  Sada 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459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6620198"/>
              </p:ext>
            </p:extLst>
          </p:nvPr>
        </p:nvGraphicFramePr>
        <p:xfrm>
          <a:off x="251376" y="467803"/>
          <a:ext cx="8641103" cy="58449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69048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Tento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 učební materiál je věnován vybraným druhům ovoce v celistvé a půlené podobě. Žáci si skrze prezentaci a skutečné aktivity prohloubí své znalosti z tematické oblasti ovoce, rozvinou smyslové vnímání zrakové, chuťové a čichové a procvičí jemnou motoriku. První čtyři snímky žákům demonstrují rozdíly mezi vybranými druhy celého a půleného ovoce (švestka, pomeranč, jablko, hruška). Při promítání každého snímku učitel žákům demonstruje rozdíl mezi celým a rozpůleným druhem ovoce také ve skutečnosti. Žáci si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</a:rPr>
                        <a:t>ovoce prohlédnou,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přivoní si k němu a ochutnají jej. Na závěrečném snímku je úkolem žáků spojit pomocí skrytého pera obrázky k sobě patřící. K tomuto učebnímu materiálu náleží příloha vytvořená v aplikaci Microsoft Office Word, jež obsahuje obrázky a názvy ovoce použité v prezentaci. Tyto obrázky jsou určeny k vytištění, rozstříhání a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</a:rPr>
                        <a:t>zalaminování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. S obrázky si žáci zahrají pexeso , budou si také procvičovat přiřazování obrázků k sobě náležících a přiřazování názvů k příslušným obrázkům ovoce.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</a:t>
                      </a:r>
                      <a:r>
                        <a:rPr lang="cs-CZ" sz="1300" baseline="0" smtClean="0"/>
                        <a:t>vytvoření </a:t>
                      </a:r>
                      <a:r>
                        <a:rPr lang="cs-CZ" sz="1300" baseline="0" smtClean="0"/>
                        <a:t>materiálu</a:t>
                      </a:r>
                      <a:endParaRPr lang="cs-CZ" sz="13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E.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Říjen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61754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</a:t>
                      </a:r>
                      <a:r>
                        <a:rPr lang="cs-CZ" sz="1300" baseline="0" dirty="0" smtClean="0"/>
                        <a:t>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a jeho </a:t>
                      </a:r>
                      <a:r>
                        <a:rPr lang="cs-CZ" sz="1300" dirty="0" smtClean="0"/>
                        <a:t>svět</a:t>
                      </a:r>
                      <a:endParaRPr lang="cs-CZ" sz="1300" dirty="0" smtClean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stupeň,</a:t>
                      </a:r>
                      <a:r>
                        <a:rPr lang="cs-CZ" sz="1300" baseline="0" dirty="0" smtClean="0"/>
                        <a:t> 1. období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3.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29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DC11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32" y="1052736"/>
            <a:ext cx="4114800" cy="548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SDC11040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1054014"/>
            <a:ext cx="4114800" cy="54864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328416" y="1052736"/>
            <a:ext cx="4114800" cy="55515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86300" y="1073608"/>
            <a:ext cx="4114800" cy="55515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3635896" y="188640"/>
            <a:ext cx="1816972" cy="652985"/>
            <a:chOff x="2483768" y="51638"/>
            <a:chExt cx="1816972" cy="652985"/>
          </a:xfrm>
        </p:grpSpPr>
        <p:sp>
          <p:nvSpPr>
            <p:cNvPr id="7" name="Obdélník 6"/>
            <p:cNvSpPr/>
            <p:nvPr/>
          </p:nvSpPr>
          <p:spPr>
            <a:xfrm>
              <a:off x="2483768" y="51638"/>
              <a:ext cx="1816972" cy="646331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483768" y="58292"/>
              <a:ext cx="181697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ŠVESTKA</a:t>
              </a:r>
              <a:endParaRPr lang="cs-CZ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4988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DC110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" y="1885950"/>
            <a:ext cx="4114800" cy="3086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SDC11041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1885950"/>
            <a:ext cx="4114800" cy="30861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342900" y="1885950"/>
            <a:ext cx="4114800" cy="30861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86300" y="1885950"/>
            <a:ext cx="4114800" cy="30861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3347864" y="476672"/>
            <a:ext cx="2412840" cy="646331"/>
            <a:chOff x="3904727" y="620688"/>
            <a:chExt cx="2412840" cy="646331"/>
          </a:xfrm>
        </p:grpSpPr>
        <p:sp>
          <p:nvSpPr>
            <p:cNvPr id="7" name="Obdélník 6"/>
            <p:cNvSpPr/>
            <p:nvPr/>
          </p:nvSpPr>
          <p:spPr>
            <a:xfrm>
              <a:off x="3904727" y="620688"/>
              <a:ext cx="2412840" cy="646331"/>
            </a:xfrm>
            <a:prstGeom prst="rect">
              <a:avLst/>
            </a:prstGeom>
            <a:solidFill>
              <a:srgbClr val="F6CC3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904727" y="620688"/>
              <a:ext cx="241284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POMERANČ</a:t>
              </a:r>
              <a:endParaRPr lang="cs-CZ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317482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DC110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1869804"/>
            <a:ext cx="4114800" cy="3086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SDC11043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69804"/>
            <a:ext cx="4114800" cy="30861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251520" y="1869804"/>
            <a:ext cx="4114800" cy="30861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86300" y="1885950"/>
            <a:ext cx="4114800" cy="30861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3779912" y="692696"/>
            <a:ext cx="1592575" cy="646333"/>
            <a:chOff x="4336096" y="1124742"/>
            <a:chExt cx="1592575" cy="646333"/>
          </a:xfrm>
        </p:grpSpPr>
        <p:sp>
          <p:nvSpPr>
            <p:cNvPr id="7" name="Obdélník 6"/>
            <p:cNvSpPr/>
            <p:nvPr/>
          </p:nvSpPr>
          <p:spPr>
            <a:xfrm>
              <a:off x="4336096" y="1124742"/>
              <a:ext cx="1562351" cy="646331"/>
            </a:xfrm>
            <a:prstGeom prst="rect">
              <a:avLst/>
            </a:prstGeom>
            <a:solidFill>
              <a:srgbClr val="FF845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366320" y="1124744"/>
              <a:ext cx="156235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JABLKO</a:t>
              </a:r>
              <a:endParaRPr lang="cs-CZ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0288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DC110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058" y="1124744"/>
            <a:ext cx="4114800" cy="548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SDC11045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1124744"/>
            <a:ext cx="4114800" cy="54864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337058" y="1124744"/>
            <a:ext cx="4114800" cy="5486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86300" y="1124744"/>
            <a:ext cx="4206180" cy="5486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3707904" y="188640"/>
            <a:ext cx="1737976" cy="646332"/>
            <a:chOff x="3851920" y="332655"/>
            <a:chExt cx="1737976" cy="646332"/>
          </a:xfrm>
        </p:grpSpPr>
        <p:sp>
          <p:nvSpPr>
            <p:cNvPr id="7" name="Obdélník 6"/>
            <p:cNvSpPr/>
            <p:nvPr/>
          </p:nvSpPr>
          <p:spPr>
            <a:xfrm>
              <a:off x="3851920" y="332655"/>
              <a:ext cx="1737976" cy="646331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851920" y="332656"/>
              <a:ext cx="173797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HRUŠKA</a:t>
              </a:r>
              <a:endParaRPr lang="cs-CZ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335847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878" y="5119217"/>
            <a:ext cx="1154221" cy="1538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520" y="2204864"/>
            <a:ext cx="1152128" cy="1536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26289"/>
            <a:ext cx="1579990" cy="1184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816" y="3991110"/>
            <a:ext cx="1598605" cy="119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678" y="2060848"/>
            <a:ext cx="1568110" cy="1177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480281"/>
            <a:ext cx="1568110" cy="1177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911" y="3488328"/>
            <a:ext cx="108012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350" y="509207"/>
            <a:ext cx="108012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617350" y="509207"/>
            <a:ext cx="1080120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05911" y="3469585"/>
            <a:ext cx="1080120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5878" y="5119217"/>
            <a:ext cx="1154221" cy="153896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88303" y="2204864"/>
            <a:ext cx="1152128" cy="153617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5976" y="526289"/>
            <a:ext cx="1579990" cy="118438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65064" y="4005064"/>
            <a:ext cx="1568110" cy="119896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43678" y="2060848"/>
            <a:ext cx="1568110" cy="11778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80312" y="5480281"/>
            <a:ext cx="1568110" cy="11778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251520" y="509078"/>
            <a:ext cx="3358439" cy="480139"/>
            <a:chOff x="467544" y="709133"/>
            <a:chExt cx="3358439" cy="480139"/>
          </a:xfrm>
        </p:grpSpPr>
        <p:sp>
          <p:nvSpPr>
            <p:cNvPr id="12" name="Obdélník 11"/>
            <p:cNvSpPr/>
            <p:nvPr/>
          </p:nvSpPr>
          <p:spPr>
            <a:xfrm>
              <a:off x="473142" y="709133"/>
              <a:ext cx="3352841" cy="480139"/>
            </a:xfrm>
            <a:prstGeom prst="rect">
              <a:avLst/>
            </a:prstGeom>
            <a:solidFill>
              <a:srgbClr val="99FF9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67544" y="749148"/>
              <a:ext cx="335284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SPOJ ČAROU, CO K SOBĚ PATŘÍ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81397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989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290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Celé a půlené ovoce VY_52_INOVACE_32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Fotoalbum</dc:title>
  <dc:creator>Kata-Repa</dc:creator>
  <cp:lastModifiedBy>uzivatel</cp:lastModifiedBy>
  <cp:revision>28</cp:revision>
  <dcterms:created xsi:type="dcterms:W3CDTF">2011-10-08T16:01:44Z</dcterms:created>
  <dcterms:modified xsi:type="dcterms:W3CDTF">2013-01-16T20:02:29Z</dcterms:modified>
</cp:coreProperties>
</file>