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  <p:sldMasterId id="2147483660" r:id="rId4"/>
  </p:sldMasterIdLst>
  <p:sldIdLst>
    <p:sldId id="256" r:id="rId5"/>
    <p:sldId id="266" r:id="rId6"/>
    <p:sldId id="263" r:id="rId7"/>
    <p:sldId id="264" r:id="rId8"/>
    <p:sldId id="258" r:id="rId9"/>
    <p:sldId id="265" r:id="rId10"/>
    <p:sldId id="267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24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2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88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784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168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255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291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099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380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659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801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91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0619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6490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744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1751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8484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0008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2832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9938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4303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8564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8757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7437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78348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726256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F34A41-3CDB-4A06-B157-4FD8C3A8A37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498536-8D04-40AB-8E59-5E10A7B1D2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159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044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3" Type="http://schemas.openxmlformats.org/officeDocument/2006/relationships/image" Target="../media/image13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17" Type="http://schemas.openxmlformats.org/officeDocument/2006/relationships/image" Target="../media/image28.png"/><Relationship Id="rId2" Type="http://schemas.openxmlformats.org/officeDocument/2006/relationships/image" Target="../media/image11.png"/><Relationship Id="rId16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jpeg"/><Relationship Id="rId15" Type="http://schemas.openxmlformats.org/officeDocument/2006/relationships/image" Target="../media/image26.jpe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913" y="332656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dirty="0" smtClean="0"/>
              <a:t>Základní druhy zeleniny</a:t>
            </a:r>
            <a:br>
              <a:rPr lang="cs-CZ" sz="6600" dirty="0" smtClean="0"/>
            </a:br>
            <a:r>
              <a:rPr lang="cs-CZ" sz="3900" dirty="0" smtClean="0"/>
              <a:t>VY_52_INOVACE_34</a:t>
            </a:r>
            <a:endParaRPr lang="cs-CZ" sz="3900" dirty="0"/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MŠ, ZŠ a </a:t>
            </a:r>
            <a:r>
              <a:rPr lang="cs-CZ" dirty="0" err="1" smtClean="0"/>
              <a:t>PrŠ</a:t>
            </a:r>
            <a:r>
              <a:rPr lang="cs-CZ" dirty="0" smtClean="0"/>
              <a:t> Trhové Sviny</a:t>
            </a:r>
          </a:p>
          <a:p>
            <a:endParaRPr lang="cs-CZ" dirty="0"/>
          </a:p>
        </p:txBody>
      </p:sp>
      <p:sp>
        <p:nvSpPr>
          <p:cNvPr id="9" name="Zástupný symbol pro zápatí 3"/>
          <p:cNvSpPr>
            <a:spLocks noGrp="1"/>
          </p:cNvSpPr>
          <p:nvPr/>
        </p:nvSpPr>
        <p:spPr>
          <a:xfrm>
            <a:off x="3123406" y="6165303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Inovace a zkvalitnění výuky v oblasti přírodních věd, V/2  Sada 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9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1882126"/>
              </p:ext>
            </p:extLst>
          </p:nvPr>
        </p:nvGraphicFramePr>
        <p:xfrm>
          <a:off x="251376" y="467803"/>
          <a:ext cx="8641103" cy="585935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269048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Předmětem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 tohoto učebního materiálu jsou vybrané druhy zeleniny (česnek, cibule, mrkev, brambory, ředkvička, paprika, okurka a rajče). Na prvním snímku jsou vyjmenované druhy zeleniny vyobrazené i s jejich názvy. Žáci zeleninu poznávají, pojmenovávají. Na snímku druhém mají žáci za úkol spojit pomocí skrytého pera shodné druhy zeleniny (obrázek – fotografie). Na dalším snímku je úkolem žáků samostatně poznat a pojmenovat zobrazené druhy zeleniny. Své tipy si mohou ověřit kliknutím na každý z nich. Tato aktivační událost způsobí, že obrázek se rozplyne a zobrazí se příslušný název. Následující snímek obsahuje aktivitu, při které mají žáci ze souboru různých potravin a pochutin vybrat a pomocí skrytého pera zakroužkovat jen ty, které řadíme k zelenině. Na závěrečném snímku si žáci zahrají jednoduché domino. Jejich úkolem je skládat obdélníky do řady dle principu domina a zároveň přitom pojmenovávat zeleninu v jednotlivých políčkách.  Pro tuto aktivitu je zapotřebí vypnout prezentaci a vrátit se do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</a:rPr>
                        <a:t>pracovního prostředí.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70798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</a:t>
                      </a:r>
                      <a:r>
                        <a:rPr lang="cs-CZ" sz="1300" baseline="0" dirty="0" smtClean="0"/>
                        <a:t>materiálu</a:t>
                      </a:r>
                      <a:endParaRPr lang="cs-CZ" sz="1300" dirty="0" smtClean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E.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Listopad 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76145">
                <a:tc>
                  <a:txBody>
                    <a:bodyPr/>
                    <a:lstStyle/>
                    <a:p>
                      <a:r>
                        <a:rPr lang="cs-CZ" sz="1300" baseline="0" smtClean="0"/>
                        <a:t>Vzdělávací </a:t>
                      </a:r>
                      <a:r>
                        <a:rPr lang="cs-CZ" sz="1300" baseline="0" dirty="0" smtClean="0"/>
                        <a:t>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Člověk a jeho </a:t>
                      </a:r>
                      <a:r>
                        <a:rPr lang="cs-CZ" sz="1300" dirty="0" smtClean="0"/>
                        <a:t>svět</a:t>
                      </a:r>
                      <a:endParaRPr lang="cs-CZ" sz="1300" dirty="0" smtClean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 – 1. stupeň,</a:t>
                      </a:r>
                      <a:r>
                        <a:rPr lang="cs-CZ" sz="1300" baseline="0" dirty="0" smtClean="0"/>
                        <a:t> 1. období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3.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985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40" y="52275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7160"/>
            <a:ext cx="2563688" cy="2563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878" y="63549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00" y="244810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440" y="46171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242" y="377735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840" y="23488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951303" y="3859647"/>
            <a:ext cx="2376264" cy="3210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57078" y="4155467"/>
            <a:ext cx="106952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CIBULE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49536" y="2186365"/>
            <a:ext cx="123918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PAPRIKA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80220" y="404663"/>
            <a:ext cx="164211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BRAMBORY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3927" y="2339105"/>
            <a:ext cx="94474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RAJČE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46311" y="3300034"/>
            <a:ext cx="114666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ČESNEK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15621" y="213344"/>
            <a:ext cx="109998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MRKEV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4976" y="404661"/>
            <a:ext cx="160492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ŘEDKVIČKA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92952" y="4386299"/>
            <a:ext cx="124630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OKURKA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62947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053" y="855796"/>
            <a:ext cx="1141196" cy="1141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708" y="700848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5" y="740910"/>
            <a:ext cx="1113628" cy="1533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4562" y="778686"/>
            <a:ext cx="1082274" cy="1399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440" y="700848"/>
            <a:ext cx="1106935" cy="1554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4906" y="671167"/>
            <a:ext cx="1169094" cy="1706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692" y="658288"/>
            <a:ext cx="1085199" cy="1464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6019" y="700848"/>
            <a:ext cx="1438323" cy="1353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639" y="5190291"/>
            <a:ext cx="1172692" cy="1634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8" name="Picture 18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735" y="5204775"/>
            <a:ext cx="1398248" cy="1605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1" name="Picture 2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713" y="5052094"/>
            <a:ext cx="1217744" cy="1805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3" name="Picture 2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242" y="5311252"/>
            <a:ext cx="1347414" cy="1495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5" name="Picture 25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0498" y="5217382"/>
            <a:ext cx="1023309" cy="167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7" name="Picture 27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397" y="5387874"/>
            <a:ext cx="1082765" cy="1417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9" name="Picture 29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3891" y="5250147"/>
            <a:ext cx="1064082" cy="157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1" name="Picture 31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954" y="5311252"/>
            <a:ext cx="1231308" cy="1570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06411" y="116632"/>
            <a:ext cx="7373750" cy="40011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SPOJ ČAROU STEJNÝ DRUH ZELENINY NA OBRÁZKU A NA FOTOGRAFII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51370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51707" y="2053951"/>
            <a:ext cx="109998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MRKEV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6732" y="1866366"/>
            <a:ext cx="106952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CIBULE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9278" y="2053950"/>
            <a:ext cx="123918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PAPRIKA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20" y="3457620"/>
            <a:ext cx="124630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OKURKA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85499" y="3667926"/>
            <a:ext cx="160492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ŘEDKVIČKA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7812" y="5195242"/>
            <a:ext cx="164211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BRAMBORY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33606" y="5289289"/>
            <a:ext cx="114666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ČESNEK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7884" y="5299546"/>
            <a:ext cx="94474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RAJČE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71" y="1151222"/>
            <a:ext cx="2169651" cy="2169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443" y="122634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3407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71" y="4873727"/>
            <a:ext cx="1313304" cy="1313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36" y="433940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1167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319" y="274003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162" y="291370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0875" y="177874"/>
            <a:ext cx="6135847" cy="40011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POJMENUJ JEDNOTLIVÉ DRUHY ZELENINY NA OBRÁZCÍCH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28808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643994" cy="40011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ZAKROUŽKUJ ZELENINU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290" y="3059803"/>
            <a:ext cx="1329108" cy="1329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042" y="1225722"/>
            <a:ext cx="957604" cy="957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438" y="5132202"/>
            <a:ext cx="1329108" cy="1329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395" y="3140968"/>
            <a:ext cx="1329108" cy="1329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4970" y="968418"/>
            <a:ext cx="1490464" cy="149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3444" y="495534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709" y="887284"/>
            <a:ext cx="1634480" cy="1634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24071"/>
            <a:ext cx="1545370" cy="1545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189" y="2881695"/>
            <a:ext cx="1415606" cy="1415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67929"/>
            <a:ext cx="1291442" cy="1291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92" y="4907147"/>
            <a:ext cx="1103313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77368">
            <a:off x="393307" y="2975826"/>
            <a:ext cx="1497064" cy="1497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696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Skupina 52"/>
          <p:cNvGrpSpPr/>
          <p:nvPr/>
        </p:nvGrpSpPr>
        <p:grpSpPr>
          <a:xfrm>
            <a:off x="2419724" y="4385335"/>
            <a:ext cx="1828800" cy="914400"/>
            <a:chOff x="6451698" y="5117973"/>
            <a:chExt cx="1828800" cy="914400"/>
          </a:xfrm>
        </p:grpSpPr>
        <p:grpSp>
          <p:nvGrpSpPr>
            <p:cNvPr id="5" name="Skupina 4"/>
            <p:cNvGrpSpPr/>
            <p:nvPr/>
          </p:nvGrpSpPr>
          <p:grpSpPr>
            <a:xfrm>
              <a:off x="6451698" y="5117973"/>
              <a:ext cx="1828800" cy="914400"/>
              <a:chOff x="3275856" y="4653136"/>
              <a:chExt cx="1828800" cy="914400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32758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délník 22"/>
              <p:cNvSpPr/>
              <p:nvPr/>
            </p:nvSpPr>
            <p:spPr>
              <a:xfrm>
                <a:off x="41902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27254" y="5202754"/>
              <a:ext cx="792087" cy="792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2854" y="5226043"/>
              <a:ext cx="792087" cy="792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652081" y="1148676"/>
            <a:ext cx="1828800" cy="914400"/>
            <a:chOff x="531553" y="4195936"/>
            <a:chExt cx="1828800" cy="914400"/>
          </a:xfrm>
        </p:grpSpPr>
        <p:grpSp>
          <p:nvGrpSpPr>
            <p:cNvPr id="43" name="Skupina 42"/>
            <p:cNvGrpSpPr/>
            <p:nvPr/>
          </p:nvGrpSpPr>
          <p:grpSpPr>
            <a:xfrm>
              <a:off x="531553" y="4195936"/>
              <a:ext cx="1828800" cy="914400"/>
              <a:chOff x="3275856" y="4653136"/>
              <a:chExt cx="1828800" cy="914400"/>
            </a:xfrm>
          </p:grpSpPr>
          <p:sp>
            <p:nvSpPr>
              <p:cNvPr id="44" name="Obdélník 43"/>
              <p:cNvSpPr/>
              <p:nvPr/>
            </p:nvSpPr>
            <p:spPr>
              <a:xfrm>
                <a:off x="32758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41902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07109" y="4257092"/>
              <a:ext cx="792087" cy="792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5972" y="4367792"/>
              <a:ext cx="570688" cy="5706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2366265" y="5599530"/>
            <a:ext cx="1828800" cy="914400"/>
            <a:chOff x="2209056" y="3467914"/>
            <a:chExt cx="1828800" cy="914400"/>
          </a:xfrm>
        </p:grpSpPr>
        <p:grpSp>
          <p:nvGrpSpPr>
            <p:cNvPr id="40" name="Skupina 39"/>
            <p:cNvGrpSpPr/>
            <p:nvPr/>
          </p:nvGrpSpPr>
          <p:grpSpPr>
            <a:xfrm>
              <a:off x="2209056" y="3467914"/>
              <a:ext cx="1828800" cy="914400"/>
              <a:chOff x="3275856" y="4653136"/>
              <a:chExt cx="1828800" cy="914400"/>
            </a:xfrm>
          </p:grpSpPr>
          <p:sp>
            <p:nvSpPr>
              <p:cNvPr id="41" name="Obdélník 40"/>
              <p:cNvSpPr/>
              <p:nvPr/>
            </p:nvSpPr>
            <p:spPr>
              <a:xfrm>
                <a:off x="32758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41902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3" name="Picture 2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7210" y="3562213"/>
              <a:ext cx="648246" cy="6482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7" name="Picture 7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0212" y="3529821"/>
              <a:ext cx="792087" cy="792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265659" y="5599530"/>
            <a:ext cx="1828800" cy="914400"/>
            <a:chOff x="4152501" y="3461110"/>
            <a:chExt cx="1828800" cy="914400"/>
          </a:xfrm>
        </p:grpSpPr>
        <p:grpSp>
          <p:nvGrpSpPr>
            <p:cNvPr id="37" name="Skupina 36"/>
            <p:cNvGrpSpPr/>
            <p:nvPr/>
          </p:nvGrpSpPr>
          <p:grpSpPr>
            <a:xfrm>
              <a:off x="4152501" y="3461110"/>
              <a:ext cx="1828800" cy="914400"/>
              <a:chOff x="3275856" y="4653136"/>
              <a:chExt cx="1828800" cy="91440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2758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41902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5578" y="3594187"/>
              <a:ext cx="648246" cy="6482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8" name="Picture 6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33257" y="3552291"/>
              <a:ext cx="792087" cy="792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4498996" y="4446493"/>
            <a:ext cx="1828800" cy="914400"/>
            <a:chOff x="6153835" y="3429136"/>
            <a:chExt cx="1828800" cy="914400"/>
          </a:xfrm>
        </p:grpSpPr>
        <p:grpSp>
          <p:nvGrpSpPr>
            <p:cNvPr id="34" name="Skupina 33"/>
            <p:cNvGrpSpPr/>
            <p:nvPr/>
          </p:nvGrpSpPr>
          <p:grpSpPr>
            <a:xfrm>
              <a:off x="6153835" y="3429136"/>
              <a:ext cx="1828800" cy="914400"/>
              <a:chOff x="3275856" y="4653136"/>
              <a:chExt cx="1828800" cy="914400"/>
            </a:xfrm>
          </p:grpSpPr>
          <p:sp>
            <p:nvSpPr>
              <p:cNvPr id="35" name="Obdélník 34"/>
              <p:cNvSpPr/>
              <p:nvPr/>
            </p:nvSpPr>
            <p:spPr>
              <a:xfrm>
                <a:off x="32758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41902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29391" y="3490291"/>
              <a:ext cx="792087" cy="792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5" name="Picture 6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4991" y="3490292"/>
              <a:ext cx="792087" cy="792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4" name="Skupina 23"/>
          <p:cNvGrpSpPr/>
          <p:nvPr/>
        </p:nvGrpSpPr>
        <p:grpSpPr>
          <a:xfrm>
            <a:off x="6756690" y="5594824"/>
            <a:ext cx="1828800" cy="914400"/>
            <a:chOff x="2056656" y="5203692"/>
            <a:chExt cx="1828800" cy="914400"/>
          </a:xfrm>
        </p:grpSpPr>
        <p:grpSp>
          <p:nvGrpSpPr>
            <p:cNvPr id="28" name="Skupina 27"/>
            <p:cNvGrpSpPr/>
            <p:nvPr/>
          </p:nvGrpSpPr>
          <p:grpSpPr>
            <a:xfrm>
              <a:off x="2056656" y="5203692"/>
              <a:ext cx="1828800" cy="914400"/>
              <a:chOff x="3275856" y="4653136"/>
              <a:chExt cx="1828800" cy="914400"/>
            </a:xfrm>
          </p:grpSpPr>
          <p:sp>
            <p:nvSpPr>
              <p:cNvPr id="29" name="Obdélník 28"/>
              <p:cNvSpPr/>
              <p:nvPr/>
            </p:nvSpPr>
            <p:spPr>
              <a:xfrm>
                <a:off x="32758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41902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032" name="Picture 8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52977" y="5246246"/>
              <a:ext cx="792087" cy="792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0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98599" y="5356945"/>
              <a:ext cx="570688" cy="5706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6" name="Skupina 45"/>
          <p:cNvGrpSpPr/>
          <p:nvPr/>
        </p:nvGrpSpPr>
        <p:grpSpPr>
          <a:xfrm>
            <a:off x="4560153" y="5560752"/>
            <a:ext cx="1828800" cy="914400"/>
            <a:chOff x="4009798" y="5204752"/>
            <a:chExt cx="1828800" cy="914400"/>
          </a:xfrm>
        </p:grpSpPr>
        <p:grpSp>
          <p:nvGrpSpPr>
            <p:cNvPr id="25" name="Skupina 24"/>
            <p:cNvGrpSpPr/>
            <p:nvPr/>
          </p:nvGrpSpPr>
          <p:grpSpPr>
            <a:xfrm>
              <a:off x="4009798" y="5204752"/>
              <a:ext cx="1828800" cy="914400"/>
              <a:chOff x="3275856" y="4653136"/>
              <a:chExt cx="1828800" cy="914400"/>
            </a:xfrm>
          </p:grpSpPr>
          <p:sp>
            <p:nvSpPr>
              <p:cNvPr id="26" name="Obdélník 25"/>
              <p:cNvSpPr/>
              <p:nvPr/>
            </p:nvSpPr>
            <p:spPr>
              <a:xfrm>
                <a:off x="32758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41902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0388" y="5376608"/>
              <a:ext cx="570688" cy="5706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2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5354" y="5268142"/>
              <a:ext cx="792087" cy="792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0" name="Skupina 49"/>
          <p:cNvGrpSpPr/>
          <p:nvPr/>
        </p:nvGrpSpPr>
        <p:grpSpPr>
          <a:xfrm>
            <a:off x="672350" y="2652410"/>
            <a:ext cx="1828800" cy="914400"/>
            <a:chOff x="169482" y="5164888"/>
            <a:chExt cx="1828800" cy="914400"/>
          </a:xfrm>
        </p:grpSpPr>
        <p:grpSp>
          <p:nvGrpSpPr>
            <p:cNvPr id="31" name="Skupina 30"/>
            <p:cNvGrpSpPr/>
            <p:nvPr/>
          </p:nvGrpSpPr>
          <p:grpSpPr>
            <a:xfrm>
              <a:off x="169482" y="5164888"/>
              <a:ext cx="1828800" cy="914400"/>
              <a:chOff x="3275856" y="4653136"/>
              <a:chExt cx="1828800" cy="914400"/>
            </a:xfrm>
          </p:grpSpPr>
          <p:sp>
            <p:nvSpPr>
              <p:cNvPr id="32" name="Obdélník 31"/>
              <p:cNvSpPr/>
              <p:nvPr/>
            </p:nvSpPr>
            <p:spPr>
              <a:xfrm>
                <a:off x="32758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4190256" y="4653136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58" name="Picture 8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5038" y="5246246"/>
              <a:ext cx="792087" cy="792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9" name="Picture 4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2031" y="5263911"/>
              <a:ext cx="792087" cy="7920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54" name="TextovéPole 53"/>
          <p:cNvSpPr txBox="1"/>
          <p:nvPr/>
        </p:nvSpPr>
        <p:spPr>
          <a:xfrm>
            <a:off x="112727" y="167137"/>
            <a:ext cx="7016664" cy="369332"/>
          </a:xfrm>
          <a:prstGeom prst="rect">
            <a:avLst/>
          </a:prstGeom>
          <a:solidFill>
            <a:srgbClr val="FFC000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SKLÁDEJ DO ŘADY DOMINOVÉ DÍLY A POJMENUJ ZELENINU V POLÍČKÁCH</a:t>
            </a:r>
            <a:endParaRPr lang="cs-CZ" dirty="0"/>
          </a:p>
        </p:txBody>
      </p:sp>
      <p:cxnSp>
        <p:nvCxnSpPr>
          <p:cNvPr id="57" name="Přímá spojnice 56"/>
          <p:cNvCxnSpPr/>
          <p:nvPr/>
        </p:nvCxnSpPr>
        <p:spPr>
          <a:xfrm>
            <a:off x="11765" y="908720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0" y="2348880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0" y="3855490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0" y="4007890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112727" y="1434115"/>
            <a:ext cx="359394" cy="3693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112727" y="2924944"/>
            <a:ext cx="359394" cy="3693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8402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7798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F320D3EA-1895-4BAC-912D-1E7BC59117F3}">
  <ds:schemaRefs/>
</ds:datastoreItem>
</file>

<file path=customXml/itemProps2.xml><?xml version="1.0" encoding="utf-8"?>
<ds:datastoreItem xmlns:ds="http://schemas.openxmlformats.org/officeDocument/2006/customXml" ds:itemID="{9BBBCCED-5680-4B96-ADCF-34DD7F449A32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222303</TotalTime>
  <Words>334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Základní druhy zeleniny VY_52_INOVACE_34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uzivatel</cp:lastModifiedBy>
  <cp:revision>46</cp:revision>
  <dcterms:created xsi:type="dcterms:W3CDTF">2011-11-02T21:36:56Z</dcterms:created>
  <dcterms:modified xsi:type="dcterms:W3CDTF">2013-01-16T20:03:25Z</dcterms:modified>
</cp:coreProperties>
</file>