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6C9D93E-1640-44F4-A786-686DFF4CEC32}"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6C9D93E-1640-44F4-A786-686DFF4CEC32}"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6C9D93E-1640-44F4-A786-686DFF4CEC32}"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6C9D93E-1640-44F4-A786-686DFF4CEC32}"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6C9D93E-1640-44F4-A786-686DFF4CEC32}"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6C9D93E-1640-44F4-A786-686DFF4CEC32}"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FA2E06-84CE-400F-9579-2C82D5C4D85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C9D93E-1640-44F4-A786-686DFF4CEC32}"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FA2E06-84CE-400F-9579-2C82D5C4D85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upload.wikimedia.org/wikipedia/commons/7/7f/Otakarek2.jp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f/ff/%C4%8Cesk%C3%A9_Bud%C4%9Bjovice_-_n%C3%A1m%C4%9Bst%C3%AD_z_%C4%8Cern%C3%A9_ve%C5%BEe.jp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b/be/Josef_Mathauser_-_P%C5%99emysl_Otakar_II._padl_u_Such%C3%BDch_Krut_v_den_sv._Rufa_1278.jp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s.wikipedia.org/wiki/Soubor:Otakarek2.jpg" TargetMode="External"/><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 Id="rId5" Type="http://schemas.openxmlformats.org/officeDocument/2006/relationships/hyperlink" Target="http://cs.wikipedia.org/wiki/Soubor:Josef_Mathauser_-_P%C5%99emysl_Otakar_II._padl_u_Such%C3%BDch_Krut_v_den_sv._Rufa_1278.jpg" TargetMode="External"/><Relationship Id="rId4" Type="http://schemas.openxmlformats.org/officeDocument/2006/relationships/hyperlink" Target="http://cs.wikipedia.org/wiki/Soubor:%C4%8Cesk%C3%A9_Bud%C4%9Bjovice_-_n%C3%A1m%C4%9Bst%C3%AD_z_%C4%8Cern%C3%A9_ve%C5%BE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Přemysl Otakar II.</a:t>
            </a:r>
            <a:r>
              <a:rPr lang="cs-CZ" dirty="0"/>
              <a:t/>
            </a:r>
            <a:br>
              <a:rPr lang="cs-CZ" dirty="0"/>
            </a:br>
            <a:r>
              <a:rPr lang="cs-CZ" dirty="0" smtClean="0"/>
              <a:t>VY_32_INOVACE_2C_06</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3</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065128163"/>
              </p:ext>
            </p:extLst>
          </p:nvPr>
        </p:nvGraphicFramePr>
        <p:xfrm>
          <a:off x="518161" y="836712"/>
          <a:ext cx="8280920" cy="5988956"/>
        </p:xfrm>
        <a:graphic>
          <a:graphicData uri="http://schemas.openxmlformats.org/drawingml/2006/table">
            <a:tbl>
              <a:tblPr firstRow="1" firstCol="1" bandRow="1">
                <a:tableStyleId>{5940675A-B579-460E-94D1-54222C63F5DA}</a:tableStyleId>
              </a:tblPr>
              <a:tblGrid>
                <a:gridCol w="2304256"/>
                <a:gridCol w="5976664"/>
              </a:tblGrid>
              <a:tr h="1909356">
                <a:tc>
                  <a:txBody>
                    <a:bodyPr/>
                    <a:lstStyle/>
                    <a:p>
                      <a:pPr>
                        <a:lnSpc>
                          <a:spcPct val="115000"/>
                        </a:lnSpc>
                        <a:spcAft>
                          <a:spcPts val="0"/>
                        </a:spcAft>
                      </a:pPr>
                      <a:r>
                        <a:rPr lang="cs-CZ" sz="1400" dirty="0" smtClean="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100" b="0" dirty="0" smtClean="0">
                          <a:solidFill>
                            <a:schemeClr val="tx1"/>
                          </a:solidFill>
                          <a:effectLst/>
                          <a:latin typeface="Times New Roman" pitchFamily="18" charset="0"/>
                          <a:ea typeface="Calibri"/>
                          <a:cs typeface="Times New Roman" pitchFamily="18" charset="0"/>
                        </a:rPr>
                        <a:t>Žáci získávají informace</a:t>
                      </a:r>
                      <a:r>
                        <a:rPr lang="cs-CZ" sz="1100" b="0" baseline="0" dirty="0" smtClean="0">
                          <a:solidFill>
                            <a:schemeClr val="tx1"/>
                          </a:solidFill>
                          <a:effectLst/>
                          <a:latin typeface="Times New Roman" pitchFamily="18" charset="0"/>
                          <a:ea typeface="Calibri"/>
                          <a:cs typeface="Times New Roman" pitchFamily="18" charset="0"/>
                        </a:rPr>
                        <a:t> o králi Přemyslu Otakaru II. (jeho rodičích, přízvisku, vládě, smrti). Prostřednictvím interaktivního cvičení žáci zjišťují, jak přesně znělo přízvisko Přemysla Otakara II.(slunce se správnou odpovědí doletí do vyhrazeného prostoru, ostatní zmizí). Správné odpovědi žáci zapisují do vyhrazeného prostoru skrytým perem. Prostřednictvím interaktivního cvičení žáci zjišťují, po které bitvě se Přemyslovi dostalo přízvisko železný (obdélník se správnou odpovědí doletí za zvuku bubnů do vyhrazeného prostoru). Skrytým perem žáci spojují křestní jména a příjmení Přemyslových manželek. Na obrázku poznávají českobudějovické náměstí a zapisují jeho název a odpovědi na doplňující otázky skrytým perem. Na základě obrázku popisují smrt Přemysla Otakara II. Prostřednictvím interaktivního cvičení  se dovídají, ve kterém roce zemřel (obrazec se správnou odpovědí doletí do vyhrazeného prostoru, ostatní zmizí).</a:t>
                      </a:r>
                      <a:endParaRPr lang="cs-CZ" sz="11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smtClean="0">
                          <a:effectLst/>
                          <a:latin typeface="Times New Roman" pitchFamily="18" charset="0"/>
                          <a:cs typeface="Times New Roman" pitchFamily="18" charset="0"/>
                        </a:rPr>
                        <a:t>Autor</a:t>
                      </a:r>
                      <a:endParaRPr lang="cs-CZ" sz="1400" dirty="0">
                        <a:effectLst/>
                        <a:latin typeface="Times New Roman" pitchFamily="18" charset="0"/>
                        <a:cs typeface="Times New Roman" pitchFamily="18" charset="0"/>
                      </a:endParaRP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Červenec </a:t>
                      </a:r>
                      <a:r>
                        <a:rPr lang="cs-CZ" sz="1400" dirty="0">
                          <a:effectLst/>
                          <a:latin typeface="Times New Roman" pitchFamily="18" charset="0"/>
                          <a:cs typeface="Times New Roman" pitchFamily="18" charset="0"/>
                        </a:rPr>
                        <a:t>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a:t>
                      </a:r>
                      <a:endParaRPr lang="cs-CZ" sz="1400" dirty="0">
                        <a:effectLst/>
                        <a:latin typeface="Times New Roman" pitchFamily="18" charset="0"/>
                        <a:cs typeface="Times New Roman" pitchFamily="18" charset="0"/>
                      </a:endParaRPr>
                    </a:p>
                  </a:txBody>
                  <a:tcPr marL="8466" marR="8466" marT="8466" marB="8466" anchor="ctr"/>
                </a:tc>
              </a:tr>
              <a:tr h="70609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Dějepis</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300048"/>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smtClean="0">
                <a:latin typeface="Times New Roman" pitchFamily="18" charset="0"/>
                <a:cs typeface="Times New Roman" pitchFamily="18" charset="0"/>
              </a:rPr>
              <a:t>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06</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Autofit/>
          </a:bodyPr>
          <a:lstStyle/>
          <a:p>
            <a:r>
              <a:rPr lang="cs-CZ" sz="8000" b="1" dirty="0" smtClean="0">
                <a:effectLst>
                  <a:outerShdw blurRad="38100" dist="38100" dir="2700000" algn="tl">
                    <a:srgbClr val="000000">
                      <a:alpha val="43137"/>
                    </a:srgbClr>
                  </a:outerShdw>
                </a:effectLst>
              </a:rPr>
              <a:t>Přemysl Otakar II. </a:t>
            </a:r>
            <a:endParaRPr lang="cs-CZ" sz="80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Přemysl Otakar II.</a:t>
            </a:r>
            <a:endParaRPr lang="cs-CZ" b="1" dirty="0"/>
          </a:p>
        </p:txBody>
      </p:sp>
      <p:sp>
        <p:nvSpPr>
          <p:cNvPr id="3" name="Zástupný symbol pro obsah 2"/>
          <p:cNvSpPr>
            <a:spLocks noGrp="1"/>
          </p:cNvSpPr>
          <p:nvPr>
            <p:ph idx="1"/>
          </p:nvPr>
        </p:nvSpPr>
        <p:spPr>
          <a:effectLst>
            <a:glow rad="228600">
              <a:schemeClr val="accent5">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dirty="0" smtClean="0"/>
              <a:t>Přemysl Otakar II. byl</a:t>
            </a:r>
          </a:p>
          <a:p>
            <a:pPr>
              <a:buNone/>
            </a:pPr>
            <a:r>
              <a:rPr lang="cs-CZ" dirty="0" smtClean="0"/>
              <a:t>	druhorozený syn Václava I.</a:t>
            </a:r>
          </a:p>
          <a:p>
            <a:pPr>
              <a:buNone/>
            </a:pPr>
            <a:r>
              <a:rPr lang="cs-CZ" dirty="0" smtClean="0"/>
              <a:t>	a Kunhuty </a:t>
            </a:r>
            <a:r>
              <a:rPr lang="cs-CZ" dirty="0" err="1" smtClean="0"/>
              <a:t>Štaufské</a:t>
            </a:r>
            <a:r>
              <a:rPr lang="cs-CZ" dirty="0" smtClean="0"/>
              <a:t>.</a:t>
            </a:r>
          </a:p>
          <a:p>
            <a:endParaRPr lang="cs-CZ" dirty="0"/>
          </a:p>
        </p:txBody>
      </p:sp>
      <p:pic>
        <p:nvPicPr>
          <p:cNvPr id="4" name="Picture 2" descr="Soubor:Otakarek2.jpg">
            <a:hlinkClick r:id="rId2"/>
          </p:cNvPr>
          <p:cNvPicPr>
            <a:picLocks noChangeAspect="1" noChangeArrowheads="1"/>
          </p:cNvPicPr>
          <p:nvPr/>
        </p:nvPicPr>
        <p:blipFill>
          <a:blip r:embed="rId3" cstate="print"/>
          <a:srcRect/>
          <a:stretch>
            <a:fillRect/>
          </a:stretch>
        </p:blipFill>
        <p:spPr bwMode="auto">
          <a:xfrm>
            <a:off x="6948264" y="1628800"/>
            <a:ext cx="1735778" cy="4454916"/>
          </a:xfrm>
          <a:prstGeom prst="rect">
            <a:avLst/>
          </a:prstGeom>
          <a:noFill/>
        </p:spPr>
      </p:pic>
      <p:sp>
        <p:nvSpPr>
          <p:cNvPr id="6" name="Rectangle 6"/>
          <p:cNvSpPr>
            <a:spLocks noChangeArrowheads="1"/>
          </p:cNvSpPr>
          <p:nvPr/>
        </p:nvSpPr>
        <p:spPr bwMode="auto">
          <a:xfrm>
            <a:off x="6948264" y="1628800"/>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Přezdívka</a:t>
            </a:r>
            <a:endParaRPr lang="cs-CZ" b="1" dirty="0"/>
          </a:p>
        </p:txBody>
      </p:sp>
      <p:sp>
        <p:nvSpPr>
          <p:cNvPr id="3" name="Zástupný symbol pro obsah 2"/>
          <p:cNvSpPr>
            <a:spLocks noGrp="1"/>
          </p:cNvSpPr>
          <p:nvPr>
            <p:ph idx="1"/>
          </p:nvPr>
        </p:nvSpPr>
        <p:spPr>
          <a:xfrm>
            <a:off x="467544" y="1556792"/>
            <a:ext cx="8229600" cy="4925144"/>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endParaRPr lang="cs-CZ" sz="1400" dirty="0" smtClean="0"/>
          </a:p>
          <a:p>
            <a:pPr algn="r">
              <a:buNone/>
            </a:pPr>
            <a:r>
              <a:rPr lang="cs-CZ" sz="1400" dirty="0" smtClean="0"/>
              <a:t>	Slunce se správnou odpovědí</a:t>
            </a:r>
          </a:p>
          <a:p>
            <a:pPr algn="r">
              <a:buNone/>
            </a:pPr>
            <a:r>
              <a:rPr lang="cs-CZ" sz="1400" dirty="0" smtClean="0"/>
              <a:t>doletí po kliknutí myší</a:t>
            </a:r>
          </a:p>
          <a:p>
            <a:pPr algn="r">
              <a:buNone/>
            </a:pPr>
            <a:r>
              <a:rPr lang="cs-CZ" sz="1400" dirty="0" smtClean="0"/>
              <a:t>do vyhrazeného prostoru.</a:t>
            </a:r>
          </a:p>
          <a:p>
            <a:pPr algn="r">
              <a:buNone/>
            </a:pPr>
            <a:endParaRPr lang="cs-CZ" sz="1400" dirty="0" smtClean="0"/>
          </a:p>
        </p:txBody>
      </p:sp>
      <p:sp>
        <p:nvSpPr>
          <p:cNvPr id="4" name="Rámeček 3"/>
          <p:cNvSpPr/>
          <p:nvPr/>
        </p:nvSpPr>
        <p:spPr>
          <a:xfrm>
            <a:off x="539552" y="1628800"/>
            <a:ext cx="3672408" cy="4824536"/>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 name="Slunce 4"/>
          <p:cNvSpPr/>
          <p:nvPr/>
        </p:nvSpPr>
        <p:spPr>
          <a:xfrm>
            <a:off x="4644008" y="1628800"/>
            <a:ext cx="1944216" cy="1656184"/>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že-</a:t>
            </a:r>
          </a:p>
          <a:p>
            <a:pPr algn="ctr"/>
            <a:r>
              <a:rPr lang="cs-CZ" b="1" dirty="0" smtClean="0">
                <a:solidFill>
                  <a:schemeClr val="tx1"/>
                </a:solidFill>
              </a:rPr>
              <a:t>lezný</a:t>
            </a:r>
            <a:endParaRPr lang="cs-CZ" b="1" dirty="0">
              <a:solidFill>
                <a:schemeClr val="tx1"/>
              </a:solidFill>
            </a:endParaRPr>
          </a:p>
        </p:txBody>
      </p:sp>
      <p:sp>
        <p:nvSpPr>
          <p:cNvPr id="6" name="Slunce 5"/>
          <p:cNvSpPr/>
          <p:nvPr/>
        </p:nvSpPr>
        <p:spPr>
          <a:xfrm>
            <a:off x="6300192" y="2636912"/>
            <a:ext cx="1800200"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zlatý</a:t>
            </a:r>
            <a:endParaRPr lang="cs-CZ" b="1" dirty="0">
              <a:solidFill>
                <a:schemeClr val="tx1"/>
              </a:solidFill>
            </a:endParaRPr>
          </a:p>
        </p:txBody>
      </p:sp>
      <p:sp>
        <p:nvSpPr>
          <p:cNvPr id="7" name="Slunce 6"/>
          <p:cNvSpPr/>
          <p:nvPr/>
        </p:nvSpPr>
        <p:spPr>
          <a:xfrm>
            <a:off x="4716016" y="4005064"/>
            <a:ext cx="2160240"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oce-</a:t>
            </a:r>
            <a:r>
              <a:rPr lang="cs-CZ" b="1" dirty="0" err="1" smtClean="0">
                <a:solidFill>
                  <a:schemeClr val="tx1"/>
                </a:solidFill>
              </a:rPr>
              <a:t>lový</a:t>
            </a:r>
            <a:endParaRPr lang="cs-CZ"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77778E-6 8.67362E-19 C -0.00573 0.01273 -0.00538 0.01482 -0.01285 0.02176 C -0.02066 0.03796 -0.03194 0.04977 -0.04184 0.06366 C -0.05399 0.08056 -0.0625 0.10556 -0.07326 0.12408 C -0.07951 0.13496 -0.08837 0.14028 -0.09653 0.14722 C -0.10747 0.15648 -0.11823 0.17037 -0.13021 0.17662 C -0.14097 0.19097 -0.15538 0.19167 -0.16858 0.2 C -0.19306 0.19746 -0.21528 0.18611 -0.23837 0.17523 C -0.24913 0.17014 -0.26042 0.16667 -0.27101 0.16134 C -0.27674 0.15509 -0.28403 0.15023 -0.2908 0.14584 C -0.29809 0.13588 -0.30642 0.12801 -0.3151 0.12084 C -0.32292 0.11435 -0.32969 0.10486 -0.33837 0.1007 C -0.34826 0.08843 -0.34844 0.09144 -0.36632 0.09144 " pathEditMode="relative" ptsTypes="ffffffffffffA">
                                      <p:cBhvr>
                                        <p:cTn id="6" dur="2000" fill="hold"/>
                                        <p:tgtEl>
                                          <p:spTgt spid="5"/>
                                        </p:tgtEl>
                                        <p:attrNameLst>
                                          <p:attrName>ppt_x</p:attrName>
                                          <p:attrName>ppt_y</p:attrName>
                                        </p:attrNameLst>
                                      </p:cBhvr>
                                    </p:animMotion>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0" presetClass="exit" presetSubtype="0" fill="hold" grpId="0" nodeType="clickEffect">
                                  <p:stCondLst>
                                    <p:cond delay="0"/>
                                  </p:stCondLst>
                                  <p:childTnLst>
                                    <p:animEffect transition="out" filter="wedge">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0" presetClass="path" presetSubtype="0" accel="50000" decel="50000" fill="hold" grpId="0" nodeType="clickEffect">
                                  <p:stCondLst>
                                    <p:cond delay="0"/>
                                  </p:stCondLst>
                                  <p:childTnLst>
                                    <p:animMotion origin="layout" path="M 0.00052 -0.03148 C -0.00833 -0.02246 -0.01788 -0.02176 -0.02847 -0.0176 C -0.0375 -0.01412 -0.04601 -0.00764 -0.05521 -0.0051 C -0.08403 0.01111 -0.11441 0.02222 -0.14358 0.03356 C -0.16424 0.04143 -0.15747 0.04236 -0.17969 0.05231 C -0.19149 0.05764 -0.20434 0.06041 -0.21562 0.0662 C -0.24566 0.08102 -0.27622 0.09398 -0.30642 0.1081 C -0.31181 0.11064 -0.31753 0.11134 -0.32274 0.11435 C -0.33194 0.11944 -0.34115 0.12291 -0.35052 0.12662 C -0.36458 0.13217 -0.37795 0.14074 -0.39236 0.14514 C -0.42656 0.17546 -0.4934 0.16342 -0.52153 0.16389 C -0.53854 0.16875 -0.51701 0.16203 -0.53194 0.16852 C -0.54392 0.17384 -0.55694 0.17592 -0.56927 0.17939 C -0.57101 0.1868 -0.57101 0.18194 -0.56684 0.18865 C -0.56059 0.19884 -0.55816 0.19907 -0.54948 0.20254 C -0.54653 0.21389 -0.54809 0.20879 -0.54479 0.21805 C -0.54444 0.22685 -0.54462 0.23564 -0.54358 0.24444 C -0.5434 0.24606 -0.54271 0.24143 -0.54236 0.23981 C -0.54132 0.23541 -0.54045 0.23148 -0.53889 0.22731 " pathEditMode="relative" rAng="0" ptsTypes="ffffffffffffffffffA">
                                      <p:cBhvr>
                                        <p:cTn id="17" dur="2000" fill="hold"/>
                                        <p:tgtEl>
                                          <p:spTgt spid="6"/>
                                        </p:tgtEl>
                                        <p:attrNameLst>
                                          <p:attrName>ppt_x</p:attrName>
                                          <p:attrName>ppt_y</p:attrName>
                                        </p:attrNameLst>
                                      </p:cBhvr>
                                      <p:rCtr x="-28600" y="13900"/>
                                    </p:animMotion>
                                  </p:childTnLst>
                                  <p:subTnLst>
                                    <p:audio>
                                      <p:cMediaNode>
                                        <p:cTn display="0" masterRel="sameClick">
                                          <p:stCondLst>
                                            <p:cond evt="begin" delay="0">
                                              <p:tn val="16"/>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6"/>
                  </p:tgtEl>
                </p:cond>
              </p:nextCondLst>
            </p:seq>
          </p:childTnLst>
        </p:cTn>
      </p:par>
    </p:tnLst>
    <p:bldLst>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Královo přízvisko </a:t>
            </a:r>
            <a:endParaRPr lang="cs-CZ" b="1" dirty="0"/>
          </a:p>
        </p:txBody>
      </p:sp>
      <p:sp>
        <p:nvSpPr>
          <p:cNvPr id="3" name="Zástupný symbol pro obsah 2"/>
          <p:cNvSpPr>
            <a:spLocks noGrp="1"/>
          </p:cNvSpPr>
          <p:nvPr>
            <p:ph idx="1"/>
          </p:nvPr>
        </p:nvSpPr>
        <p:spPr>
          <a:xfrm>
            <a:off x="457200" y="1600200"/>
            <a:ext cx="8229600" cy="506916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endParaRPr lang="cs-CZ" dirty="0" smtClean="0"/>
          </a:p>
          <a:p>
            <a:r>
              <a:rPr lang="cs-CZ" sz="4800" dirty="0" smtClean="0"/>
              <a:t>Přemysl Otakar II., král __________ a ____________</a:t>
            </a:r>
          </a:p>
          <a:p>
            <a:endParaRPr lang="cs-CZ" dirty="0" smtClean="0"/>
          </a:p>
          <a:p>
            <a:endParaRPr lang="cs-CZ" dirty="0" smtClean="0"/>
          </a:p>
          <a:p>
            <a:pPr>
              <a:buNone/>
            </a:pPr>
            <a:r>
              <a:rPr lang="cs-CZ" sz="2400" dirty="0" smtClean="0"/>
              <a:t>(Správnou odpověď zapiš skrytým perem.)</a:t>
            </a:r>
          </a:p>
          <a:p>
            <a:endParaRPr lang="cs-CZ" dirty="0"/>
          </a:p>
        </p:txBody>
      </p:sp>
      <p:pic>
        <p:nvPicPr>
          <p:cNvPr id="7170" name="Picture 2" descr="C:\Temp\Dočasné soubory Internetu\Content.IE5\OU1G3C6J\MC900436368[1].png"/>
          <p:cNvPicPr>
            <a:picLocks noChangeAspect="1" noChangeArrowheads="1"/>
          </p:cNvPicPr>
          <p:nvPr/>
        </p:nvPicPr>
        <p:blipFill>
          <a:blip r:embed="rId2" cstate="print"/>
          <a:srcRect/>
          <a:stretch>
            <a:fillRect/>
          </a:stretch>
        </p:blipFill>
        <p:spPr bwMode="auto">
          <a:xfrm>
            <a:off x="6372200" y="3936504"/>
            <a:ext cx="1872208" cy="1872208"/>
          </a:xfrm>
          <a:prstGeom prst="rect">
            <a:avLst/>
          </a:prstGeom>
          <a:noFill/>
        </p:spPr>
      </p:pic>
      <p:sp>
        <p:nvSpPr>
          <p:cNvPr id="7" name="Šipka doleva 6"/>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Král železný</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endParaRPr lang="cs-CZ" dirty="0" smtClean="0"/>
          </a:p>
          <a:p>
            <a:r>
              <a:rPr lang="cs-CZ" sz="4000" dirty="0" smtClean="0"/>
              <a:t>Přízvisko „železný“ dostal Přemysl Otakar II. po bitvě u ____________ .</a:t>
            </a:r>
          </a:p>
          <a:p>
            <a:endParaRPr lang="cs-CZ" sz="4000" dirty="0" smtClean="0"/>
          </a:p>
          <a:p>
            <a:endParaRPr lang="cs-CZ" sz="4000" dirty="0" smtClean="0"/>
          </a:p>
          <a:p>
            <a:endParaRPr lang="cs-CZ" sz="2400" dirty="0" smtClean="0"/>
          </a:p>
          <a:p>
            <a:pPr>
              <a:buNone/>
            </a:pPr>
            <a:r>
              <a:rPr lang="cs-CZ" sz="1800" dirty="0" smtClean="0"/>
              <a:t>Obdélník se správnou odpovědí doletí po kliknutí myší na vyhrazené místo.</a:t>
            </a:r>
            <a:endParaRPr lang="cs-CZ" sz="1800" dirty="0"/>
          </a:p>
        </p:txBody>
      </p:sp>
      <p:sp>
        <p:nvSpPr>
          <p:cNvPr id="4" name="Zaoblený obdélník 3"/>
          <p:cNvSpPr/>
          <p:nvPr/>
        </p:nvSpPr>
        <p:spPr>
          <a:xfrm>
            <a:off x="539552" y="4293096"/>
            <a:ext cx="2448272" cy="792088"/>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err="1" smtClean="0">
                <a:solidFill>
                  <a:schemeClr val="tx1"/>
                </a:solidFill>
              </a:rPr>
              <a:t>Kressenbrunnu</a:t>
            </a:r>
            <a:endParaRPr lang="cs-CZ" sz="2400" b="1" dirty="0">
              <a:solidFill>
                <a:schemeClr val="tx1"/>
              </a:solidFill>
            </a:endParaRPr>
          </a:p>
        </p:txBody>
      </p:sp>
      <p:sp>
        <p:nvSpPr>
          <p:cNvPr id="5" name="Zaoblený obdélník 4"/>
          <p:cNvSpPr/>
          <p:nvPr/>
        </p:nvSpPr>
        <p:spPr>
          <a:xfrm>
            <a:off x="3203848" y="4293096"/>
            <a:ext cx="2448272" cy="792088"/>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Prahy</a:t>
            </a:r>
            <a:endParaRPr lang="cs-CZ" sz="2400" b="1" dirty="0">
              <a:solidFill>
                <a:schemeClr val="tx1"/>
              </a:solidFill>
            </a:endParaRPr>
          </a:p>
        </p:txBody>
      </p:sp>
      <p:sp>
        <p:nvSpPr>
          <p:cNvPr id="6" name="Zaoblený obdélník 5"/>
          <p:cNvSpPr/>
          <p:nvPr/>
        </p:nvSpPr>
        <p:spPr>
          <a:xfrm>
            <a:off x="5796136" y="4293096"/>
            <a:ext cx="2448272" cy="792088"/>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Brna</a:t>
            </a:r>
            <a:endParaRPr lang="cs-CZ" sz="2400"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8.33333E-7 8.88889E-6 C 0.00295 -0.0155 -0.00416 -0.03055 -0.00816 -0.0449 C -0.01007 -0.05208 -0.01111 -0.05948 -0.01267 -0.06666 C -0.01232 -0.07453 -0.01267 -0.0824 -0.01163 -0.09004 C -0.01146 -0.09143 -0.00607 -0.09583 -0.00573 -0.09606 C 0.00087 -0.10115 0.00799 -0.1037 0.01511 -0.10694 C 0.02674 -0.11203 0.01788 -0.10856 0.02674 -0.11157 C 0.02986 -0.11273 0.03611 -0.11481 0.03611 -0.11481 C 0.07257 -0.11435 0.10903 -0.11458 0.14549 -0.11319 C 0.14983 -0.11296 0.15816 -0.11018 0.15816 -0.11018 C 0.16493 -0.10393 0.17466 -0.10277 0.18264 -0.10092 C 0.18889 -0.09745 0.19445 -0.09606 0.20122 -0.09467 C 0.29514 -0.04305 0.40434 -0.09305 0.50591 -0.09467 C 0.51615 -0.09999 0.52327 -0.09976 0.5349 -0.10092 C 0.54028 -0.10555 0.54636 -0.10648 0.55243 -0.10856 C 0.55816 -0.11342 0.55365 -0.11018 0.56059 -0.11319 C 0.56285 -0.11411 0.56754 -0.11643 0.56754 -0.11643 C 0.5691 -0.11805 0.57066 -0.11967 0.57223 -0.12106 C 0.57448 -0.12314 0.57917 -0.12708 0.57917 -0.12708 C 0.57986 -0.13055 0.58264 -0.1331 0.58264 -0.13657 C 0.58264 -0.14583 0.5816 -0.15532 0.58021 -0.16435 C 0.57934 -0.16967 0.57101 -0.17661 0.56858 -0.17823 C 0.55018 -0.19143 0.53559 -0.18819 0.51285 -0.18911 C 0.51163 -0.18958 0.50938 -0.18911 0.50938 -0.19073 C 0.50938 -0.19236 0.51163 -0.19189 0.51285 -0.19236 C 0.51407 -0.19282 0.51511 -0.19328 0.51632 -0.19374 C 0.51858 -0.19467 0.52101 -0.19583 0.52327 -0.19698 C 0.52552 -0.19791 0.52327 -0.20323 0.52327 -0.20624 " pathEditMode="relative" ptsTypes="fffffffffffffffffffffffffffA">
                                      <p:cBhvr>
                                        <p:cTn id="6" dur="2000" fill="hold"/>
                                        <p:tgtEl>
                                          <p:spTgt spid="4"/>
                                        </p:tgtEl>
                                        <p:attrNameLst>
                                          <p:attrName>ppt_x</p:attrName>
                                          <p:attrName>ppt_y</p:attrName>
                                        </p:attrNameLst>
                                      </p:cBhvr>
                                    </p:animMotion>
                                  </p:childTnLst>
                                  <p:subTnLst>
                                    <p:audio>
                                      <p:cMediaNode>
                                        <p:cTn display="0" masterRel="sameClick">
                                          <p:stCondLst>
                                            <p:cond evt="begin" delay="0">
                                              <p:tn val="5"/>
                                            </p:cond>
                                          </p:stCondLst>
                                          <p:endCondLst>
                                            <p:cond evt="onStopAudio" delay="0">
                                              <p:tgtEl>
                                                <p:sldTgt/>
                                              </p:tgtEl>
                                            </p:cond>
                                          </p:endCondLst>
                                        </p:cTn>
                                        <p:tgtEl>
                                          <p:sndTgt r:embed="rId2" name="drumroll.wav"/>
                                        </p:tgtEl>
                                      </p:cMediaNode>
                                    </p:audio>
                                  </p:sub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5" presetClass="exit" presetSubtype="10" fill="hold" grpId="0" nodeType="clickEffect">
                                  <p:stCondLst>
                                    <p:cond delay="0"/>
                                  </p:stCondLst>
                                  <p:childTnLst>
                                    <p:animEffect transition="out" filter="checkerboard(across)">
                                      <p:cBhvr>
                                        <p:cTn id="17" dur="500"/>
                                        <p:tgtEl>
                                          <p:spTgt spid="6"/>
                                        </p:tgtEl>
                                      </p:cBhvr>
                                    </p:animEffect>
                                    <p:set>
                                      <p:cBhvr>
                                        <p:cTn id="18"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4" grpId="0" animBg="1"/>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Manželky Přemysla Otakara II.</a:t>
            </a:r>
            <a:endParaRPr lang="cs-CZ" b="1" dirty="0"/>
          </a:p>
        </p:txBody>
      </p:sp>
      <p:sp>
        <p:nvSpPr>
          <p:cNvPr id="3" name="Zástupný symbol pro obsah 2"/>
          <p:cNvSpPr>
            <a:spLocks noGrp="1"/>
          </p:cNvSpPr>
          <p:nvPr>
            <p:ph idx="1"/>
          </p:nvPr>
        </p:nvSpPr>
        <p:spPr>
          <a:xfrm>
            <a:off x="457200" y="1600200"/>
            <a:ext cx="8229600" cy="5141168"/>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r>
              <a:rPr lang="cs-CZ" dirty="0" smtClean="0"/>
              <a:t>Spoj křestní jména příjmení:</a:t>
            </a:r>
          </a:p>
          <a:p>
            <a:endParaRPr lang="cs-CZ" dirty="0" smtClean="0"/>
          </a:p>
          <a:p>
            <a:r>
              <a:rPr lang="cs-CZ" sz="4800" dirty="0" smtClean="0"/>
              <a:t>Markéta		Uherská</a:t>
            </a:r>
          </a:p>
          <a:p>
            <a:pPr>
              <a:buNone/>
            </a:pPr>
            <a:r>
              <a:rPr lang="cs-CZ" sz="4800" dirty="0" smtClean="0"/>
              <a:t>	</a:t>
            </a:r>
          </a:p>
          <a:p>
            <a:r>
              <a:rPr lang="cs-CZ" sz="4800" dirty="0" smtClean="0"/>
              <a:t>Kunhuta		Babenberská</a:t>
            </a:r>
          </a:p>
          <a:p>
            <a:endParaRPr lang="cs-CZ" dirty="0" smtClean="0"/>
          </a:p>
          <a:p>
            <a:endParaRPr lang="cs-CZ" dirty="0" smtClean="0"/>
          </a:p>
          <a:p>
            <a:pPr>
              <a:buNone/>
            </a:pPr>
            <a:r>
              <a:rPr lang="cs-CZ" sz="2400" dirty="0" smtClean="0"/>
              <a:t>		</a:t>
            </a:r>
          </a:p>
          <a:p>
            <a:endParaRPr lang="cs-CZ" dirty="0"/>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České Budějovice</a:t>
            </a:r>
            <a:endParaRPr lang="cs-CZ" b="1" dirty="0"/>
          </a:p>
        </p:txBody>
      </p:sp>
      <p:sp>
        <p:nvSpPr>
          <p:cNvPr id="3" name="Zástupný symbol pro obsah 2"/>
          <p:cNvSpPr>
            <a:spLocks noGrp="1"/>
          </p:cNvSpPr>
          <p:nvPr>
            <p:ph idx="1"/>
          </p:nvPr>
        </p:nvSpPr>
        <p:spPr>
          <a:xfrm>
            <a:off x="457200" y="1600200"/>
            <a:ext cx="8229600" cy="5141168"/>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fontScale="55000" lnSpcReduction="20000"/>
          </a:bodyPr>
          <a:lstStyle/>
          <a:p>
            <a:r>
              <a:rPr lang="cs-CZ" sz="7700" dirty="0" smtClean="0"/>
              <a:t>Náměstí v Českých Budějovicích nechal založit Přemysl Otakar II.</a:t>
            </a:r>
          </a:p>
          <a:p>
            <a:endParaRPr lang="cs-CZ" sz="4800" dirty="0" smtClean="0"/>
          </a:p>
          <a:p>
            <a:endParaRPr lang="cs-CZ" sz="4800" dirty="0" smtClean="0"/>
          </a:p>
          <a:p>
            <a:r>
              <a:rPr lang="cs-CZ" sz="8000" dirty="0" smtClean="0"/>
              <a:t>Náměstí se jmenuje: ___________________</a:t>
            </a:r>
          </a:p>
          <a:p>
            <a:endParaRPr lang="cs-CZ" dirty="0" smtClean="0"/>
          </a:p>
          <a:p>
            <a:endParaRPr lang="cs-CZ" dirty="0" smtClean="0"/>
          </a:p>
          <a:p>
            <a:pPr>
              <a:buNone/>
            </a:pPr>
            <a:endParaRPr lang="cs-CZ" sz="2400" dirty="0" smtClean="0"/>
          </a:p>
          <a:p>
            <a:pPr>
              <a:buNone/>
            </a:pPr>
            <a:endParaRPr lang="cs-CZ" sz="2400" dirty="0" smtClean="0"/>
          </a:p>
          <a:p>
            <a:pPr>
              <a:buNone/>
            </a:pPr>
            <a:r>
              <a:rPr lang="cs-CZ" sz="4400" dirty="0" smtClean="0"/>
              <a:t>(Správnou odpověď zapiš skrytým perem.)</a:t>
            </a:r>
          </a:p>
          <a:p>
            <a:pPr>
              <a:buNone/>
            </a:pPr>
            <a:endParaRPr lang="cs-CZ" sz="4400" dirty="0" smtClean="0"/>
          </a:p>
          <a:p>
            <a:endParaRPr lang="cs-CZ" dirty="0"/>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76672"/>
            <a:ext cx="8229600" cy="864096"/>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b="1" dirty="0" smtClean="0"/>
              <a:t>Náměstí v Českých Budějovicích</a:t>
            </a:r>
            <a:endParaRPr lang="cs-CZ" sz="2700" b="1" dirty="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pic>
        <p:nvPicPr>
          <p:cNvPr id="26626" name="Picture 2" descr="Soubor:České Budějovice - náměstí z Černé veže.jpg">
            <a:hlinkClick r:id="rId2"/>
          </p:cNvPr>
          <p:cNvPicPr>
            <a:picLocks noGrp="1" noChangeAspect="1" noChangeArrowheads="1"/>
          </p:cNvPicPr>
          <p:nvPr>
            <p:ph idx="1"/>
          </p:nvPr>
        </p:nvPicPr>
        <p:blipFill>
          <a:blip r:embed="rId3" cstate="print"/>
          <a:srcRect/>
          <a:stretch>
            <a:fillRect/>
          </a:stretch>
        </p:blipFill>
        <p:spPr bwMode="auto">
          <a:xfrm>
            <a:off x="1259632" y="1484784"/>
            <a:ext cx="6710312" cy="5032734"/>
          </a:xfrm>
          <a:prstGeom prst="rect">
            <a:avLst/>
          </a:prstGeom>
          <a:noFill/>
        </p:spPr>
      </p:pic>
      <p:sp>
        <p:nvSpPr>
          <p:cNvPr id="8" name="Rectangle 6"/>
          <p:cNvSpPr>
            <a:spLocks noChangeArrowheads="1"/>
          </p:cNvSpPr>
          <p:nvPr/>
        </p:nvSpPr>
        <p:spPr bwMode="auto">
          <a:xfrm>
            <a:off x="1259632" y="1484784"/>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2</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Doplňující otázky</a:t>
            </a:r>
            <a:endParaRPr lang="cs-CZ" b="1" dirty="0"/>
          </a:p>
        </p:txBody>
      </p:sp>
      <p:sp>
        <p:nvSpPr>
          <p:cNvPr id="3" name="Zástupný symbol pro obsah 2"/>
          <p:cNvSpPr>
            <a:spLocks noGrp="1"/>
          </p:cNvSpPr>
          <p:nvPr>
            <p:ph idx="1"/>
          </p:nvPr>
        </p:nvSpPr>
        <p:spPr>
          <a:xfrm>
            <a:off x="457200" y="1600200"/>
            <a:ext cx="8229600" cy="5141168"/>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smtClean="0"/>
              <a:t>Jak se nazývá stavba, která stojí uprostřed českobudějovického náměstí?</a:t>
            </a:r>
          </a:p>
          <a:p>
            <a:pPr>
              <a:buNone/>
            </a:pPr>
            <a:r>
              <a:rPr lang="cs-CZ" dirty="0" smtClean="0"/>
              <a:t>________________________________</a:t>
            </a:r>
          </a:p>
          <a:p>
            <a:r>
              <a:rPr lang="cs-CZ" dirty="0" smtClean="0"/>
              <a:t>Jak se nazývá fialová budova s věžemi?</a:t>
            </a:r>
          </a:p>
          <a:p>
            <a:pPr>
              <a:buNone/>
            </a:pPr>
            <a:r>
              <a:rPr lang="cs-CZ" dirty="0" smtClean="0"/>
              <a:t>_________________________________</a:t>
            </a:r>
          </a:p>
          <a:p>
            <a:r>
              <a:rPr lang="cs-CZ" dirty="0" smtClean="0"/>
              <a:t>Jaká je plocha českobudějovického náměstí?</a:t>
            </a:r>
          </a:p>
          <a:p>
            <a:pPr>
              <a:buNone/>
            </a:pPr>
            <a:r>
              <a:rPr lang="cs-CZ" dirty="0" smtClean="0"/>
              <a:t>_______________________________</a:t>
            </a:r>
          </a:p>
          <a:p>
            <a:pPr>
              <a:buNone/>
            </a:pPr>
            <a:endParaRPr lang="cs-CZ" sz="5800" dirty="0" smtClean="0"/>
          </a:p>
          <a:p>
            <a:endParaRPr lang="cs-CZ" sz="4800" dirty="0" smtClean="0"/>
          </a:p>
          <a:p>
            <a:endParaRPr lang="cs-CZ" sz="4800" dirty="0" smtClean="0"/>
          </a:p>
          <a:p>
            <a:endParaRPr lang="cs-CZ" dirty="0" smtClean="0"/>
          </a:p>
          <a:p>
            <a:endParaRPr lang="cs-CZ" dirty="0" smtClean="0"/>
          </a:p>
          <a:p>
            <a:pPr>
              <a:buNone/>
            </a:pPr>
            <a:endParaRPr lang="cs-CZ" sz="2400" dirty="0" smtClean="0"/>
          </a:p>
          <a:p>
            <a:pPr>
              <a:buNone/>
            </a:pPr>
            <a:endParaRPr lang="cs-CZ" sz="2400" dirty="0" smtClean="0"/>
          </a:p>
          <a:p>
            <a:pPr>
              <a:buNone/>
            </a:pPr>
            <a:endParaRPr lang="cs-CZ" sz="4400" dirty="0" smtClean="0"/>
          </a:p>
          <a:p>
            <a:pPr>
              <a:buNone/>
            </a:pPr>
            <a:endParaRPr lang="cs-CZ" sz="4400" dirty="0" smtClean="0"/>
          </a:p>
          <a:p>
            <a:endParaRPr lang="cs-CZ" dirty="0"/>
          </a:p>
        </p:txBody>
      </p: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Bitva na Moravském poli</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sz="2400" dirty="0" smtClean="0"/>
              <a:t>Popiš obrázek, na kterém je vyobrazena bitva na Moravském poli.</a:t>
            </a:r>
            <a:endParaRPr lang="cs-CZ" dirty="0" smtClean="0"/>
          </a:p>
        </p:txBody>
      </p:sp>
      <p:pic>
        <p:nvPicPr>
          <p:cNvPr id="5" name="Picture 4" descr="Soubor:Josef Mathauser - Přemysl Otakar II. padl u Suchých Krut v den sv. Rufa 1278.jpg">
            <a:hlinkClick r:id="rId2"/>
          </p:cNvPr>
          <p:cNvPicPr>
            <a:picLocks noChangeAspect="1" noChangeArrowheads="1"/>
          </p:cNvPicPr>
          <p:nvPr/>
        </p:nvPicPr>
        <p:blipFill>
          <a:blip r:embed="rId3" cstate="print"/>
          <a:srcRect/>
          <a:stretch>
            <a:fillRect/>
          </a:stretch>
        </p:blipFill>
        <p:spPr bwMode="auto">
          <a:xfrm>
            <a:off x="2483768" y="2132856"/>
            <a:ext cx="6160910" cy="3987155"/>
          </a:xfrm>
          <a:prstGeom prst="rect">
            <a:avLst/>
          </a:prstGeom>
          <a:noFill/>
        </p:spPr>
      </p:pic>
      <p:sp>
        <p:nvSpPr>
          <p:cNvPr id="7" name="Rectangle 6"/>
          <p:cNvSpPr>
            <a:spLocks noChangeArrowheads="1"/>
          </p:cNvSpPr>
          <p:nvPr/>
        </p:nvSpPr>
        <p:spPr bwMode="auto">
          <a:xfrm>
            <a:off x="2483768" y="2132856"/>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3</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274638"/>
            <a:ext cx="8856984" cy="114300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Smrt Přemysla Otakara II.</a:t>
            </a:r>
            <a:endParaRPr lang="cs-CZ" b="1" dirty="0"/>
          </a:p>
        </p:txBody>
      </p:sp>
      <p:sp>
        <p:nvSpPr>
          <p:cNvPr id="3" name="Zástupný symbol pro obsah 2"/>
          <p:cNvSpPr>
            <a:spLocks noGrp="1"/>
          </p:cNvSpPr>
          <p:nvPr>
            <p:ph idx="1"/>
          </p:nvPr>
        </p:nvSpPr>
        <p:spPr>
          <a:xfrm>
            <a:off x="107504" y="1600200"/>
            <a:ext cx="9036496" cy="525780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sz="4000" dirty="0" smtClean="0"/>
              <a:t>Přemysl Otakar II. padl v bitvě na Moravské poli v roce ________.</a:t>
            </a:r>
            <a:endParaRPr lang="cs-CZ" sz="4800" dirty="0" smtClean="0"/>
          </a:p>
          <a:p>
            <a:endParaRPr lang="cs-CZ" dirty="0" smtClean="0"/>
          </a:p>
          <a:p>
            <a:endParaRPr lang="cs-CZ" dirty="0" smtClean="0"/>
          </a:p>
          <a:p>
            <a:pPr>
              <a:buNone/>
            </a:pPr>
            <a:endParaRPr lang="cs-CZ" sz="2400" dirty="0" smtClean="0"/>
          </a:p>
          <a:p>
            <a:pPr>
              <a:buNone/>
            </a:pPr>
            <a:endParaRPr lang="cs-CZ" sz="2400" dirty="0" smtClean="0"/>
          </a:p>
          <a:p>
            <a:pPr>
              <a:buNone/>
            </a:pPr>
            <a:r>
              <a:rPr lang="cs-CZ" sz="2400" dirty="0" smtClean="0"/>
              <a:t>Nápověda: součet čísel letopočtu se rovná číslu 18.</a:t>
            </a:r>
          </a:p>
          <a:p>
            <a:pPr>
              <a:buNone/>
            </a:pPr>
            <a:endParaRPr lang="cs-CZ" sz="2400" dirty="0" smtClean="0"/>
          </a:p>
          <a:p>
            <a:pPr>
              <a:buNone/>
            </a:pPr>
            <a:endParaRPr lang="cs-CZ" sz="2400" dirty="0" smtClean="0"/>
          </a:p>
          <a:p>
            <a:endParaRPr lang="cs-CZ" dirty="0"/>
          </a:p>
        </p:txBody>
      </p:sp>
      <p:sp>
        <p:nvSpPr>
          <p:cNvPr id="5" name="Vývojový diagram: spojka 4"/>
          <p:cNvSpPr/>
          <p:nvPr/>
        </p:nvSpPr>
        <p:spPr>
          <a:xfrm>
            <a:off x="971600" y="3573016"/>
            <a:ext cx="1152128" cy="1033264"/>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1378</a:t>
            </a:r>
            <a:endParaRPr lang="cs-CZ" sz="2400" b="1" dirty="0">
              <a:solidFill>
                <a:schemeClr val="tx1"/>
              </a:solidFill>
            </a:endParaRPr>
          </a:p>
        </p:txBody>
      </p:sp>
      <p:sp>
        <p:nvSpPr>
          <p:cNvPr id="6" name="Vývojový diagram: spojka 5"/>
          <p:cNvSpPr/>
          <p:nvPr/>
        </p:nvSpPr>
        <p:spPr>
          <a:xfrm>
            <a:off x="3635896" y="3573016"/>
            <a:ext cx="1152128" cy="1033264"/>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1178</a:t>
            </a:r>
            <a:endParaRPr lang="cs-CZ" sz="2400" b="1" dirty="0">
              <a:solidFill>
                <a:schemeClr val="tx1"/>
              </a:solidFill>
            </a:endParaRPr>
          </a:p>
        </p:txBody>
      </p:sp>
      <p:sp>
        <p:nvSpPr>
          <p:cNvPr id="7" name="Vývojový diagram: spojka 6"/>
          <p:cNvSpPr/>
          <p:nvPr/>
        </p:nvSpPr>
        <p:spPr>
          <a:xfrm>
            <a:off x="6444208" y="3501008"/>
            <a:ext cx="1152128" cy="1033264"/>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1278</a:t>
            </a:r>
            <a:endParaRPr lang="cs-CZ" sz="2400" b="1" dirty="0">
              <a:solidFill>
                <a:schemeClr val="tx1"/>
              </a:solidFill>
            </a:endParaRPr>
          </a:p>
        </p:txBody>
      </p:sp>
      <p:sp>
        <p:nvSpPr>
          <p:cNvPr id="10" name="Šipka doleva 9"/>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38" presetClass="path" presetSubtype="0" accel="50000" decel="50000" fill="hold" grpId="0" nodeType="clickEffect">
                                  <p:stCondLst>
                                    <p:cond delay="0"/>
                                  </p:stCondLst>
                                  <p:childTnLst>
                                    <p:animMotion origin="layout" path="M 0 0  L 0.016 0.132  L 0.031 0  L 0.047 0.132  L 0.063 0  L 0.078 0.132  L 0.094 0  L 0.109 0.132  L 0.125 0  L 0.141 0.132  L 0.156 0  L 0.172 0.132  L 0.187 0  L 0.203 0.132  L 0.219 0  L 0.234 0.132  L 0.25 0  E" pathEditMode="relative" ptsTypes="">
                                      <p:cBhvr>
                                        <p:cTn id="6"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5" presetClass="path" presetSubtype="0" accel="50000" decel="50000" fill="hold" grpId="0" nodeType="clickEffect">
                                  <p:stCondLst>
                                    <p:cond delay="0"/>
                                  </p:stCondLst>
                                  <p:childTnLst>
                                    <p:animMotion origin="layout" path="M 0 0  L 0.029 0.12133  L 0.125 0.12133  L 0.048 0.196  L 0.077 0.31733  L 0 0.24267  L -0.077 0.31733  L -0.048 0.196  L -0.125 0.12133  L -0.029 0.12133  L 0 0  Z" pathEditMode="relative" ptsTypes="">
                                      <p:cBhvr>
                                        <p:cTn id="11"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0.00885 0.00509 C 0.00781 -0.00486 0.00781 -0.01505 0.00521 -0.02454 C 0.00087 -0.04028 -0.00903 -0.06204 -0.02031 -0.07084 C -0.02292 -0.07292 -0.02604 -0.07361 -0.02847 -0.0757 C -0.03143 -0.07824 -0.03368 -0.08241 -0.03663 -0.08496 C -0.04601 -0.09329 -0.05695 -0.09746 -0.06788 -0.10046 C -0.07448 -0.10417 -0.07726 -0.10625 -0.0842 -0.1081 C -0.08958 -0.10949 -0.10052 -0.11134 -0.10052 -0.11111 C -0.10938 -0.11019 -0.1184 -0.10949 -0.12726 -0.1081 C -0.13524 -0.10695 -0.1441 -0.0882 -0.14827 -0.08033 C -0.14965 -0.07246 -0.15104 -0.06459 -0.15278 -0.05695 C -0.15226 -0.03611 -0.15382 -0.00834 -0.14479 0.01134 C -0.14184 0.03032 -0.13559 0.04676 -0.12952 0.06389 C -0.12518 0.07616 -0.12708 0.07754 -0.12153 0.08565 C -0.09965 0.11759 -0.06806 0.13518 -0.03768 0.14768 C -0.01806 0.15579 1.66667E-6 0.16319 0.02048 0.1662 C 0.05347 0.16412 0.08646 0.16342 0.11927 0.15995 C 0.13889 0.15787 0.13715 0.12315 0.14722 0.11041 C 0.15087 0.09537 0.15399 0.07986 0.15885 0.06551 C 0.1592 0.06134 0.1592 0.05717 0.15989 0.05301 C 0.16111 0.04467 0.16458 0.02824 0.16458 0.02847 C 0.16389 -0.00116 0.16458 -0.03079 0.16232 -0.06019 C 0.1618 -0.06597 0.15781 -0.07014 0.15642 -0.0757 C 0.15173 -0.09375 0.15712 -0.08889 0.15069 -0.10671 C 0.13055 -0.16296 0.09375 -0.19005 0.05069 -0.20741 C 0.03489 -0.21366 0.01614 -0.225 -0.00052 -0.22917 C -0.0342 -0.23773 -0.04149 -0.23542 -0.07952 -0.23681 C -0.14149 -0.23519 -0.20365 -0.23565 -0.26563 -0.23218 C -0.26771 -0.23195 -0.28768 -0.22084 -0.29011 -0.21968 C -0.3375 -0.19746 -0.37674 -0.15787 -0.39011 -0.08959 C -0.38958 -0.07408 -0.39132 -0.05926 -0.38768 -0.04468 C -0.38455 -0.03241 -0.37899 -0.02384 -0.37379 -0.01366 C -0.35764 0.01852 -0.35156 0.02268 -0.32847 0.04699 C -0.325 0.05069 -0.32274 0.05602 -0.3191 0.05926 C -0.30087 0.07639 -0.28038 0.09074 -0.26094 0.10579 C -0.2474 0.1162 -0.24757 0.11134 -0.2342 0.11967 C -0.22431 0.12592 -0.21493 0.1331 -0.20521 0.13981 C -0.18958 0.15069 -0.16858 0.15416 -0.15174 0.16157 C -0.12257 0.17454 -0.09549 0.18796 -0.06441 0.19097 C -0.0349 0.19004 -0.00556 0.18981 0.02396 0.18796 C 0.04965 0.18634 0.07361 0.14791 0.08212 0.11829 C 0.08906 0.09398 0.09201 0.06991 0.09826 0.04537 C 0.10035 -0.00648 0.10156 -0.01459 0.09601 -0.08634 C 0.09514 -0.09699 0.08298 -0.13866 0.07969 -0.15 C 0.07118 -0.17871 0.05052 -0.22917 0.0309 -0.2507 C -0.0191 -0.30556 -0.08038 -0.32894 -0.14115 -0.35301 C -0.16875 -0.36389 -0.19393 -0.37477 -0.22257 -0.3794 C -0.26979 -0.37847 -0.31719 -0.37963 -0.36441 -0.37639 C -0.38403 -0.375 -0.40174 -0.36019 -0.42031 -0.35162 C -0.43247 -0.34584 -0.44549 -0.34352 -0.45747 -0.3375 C -0.49115 -0.3206 -0.52708 -0.30278 -0.56215 -0.29121 C -0.58577 -0.27431 -0.5724 -0.28426 -0.60174 -0.26019 C -0.60504 -0.25741 -0.60886 -0.25671 -0.61215 -0.25394 C -0.61511 -0.25139 -0.61736 -0.24722 -0.62031 -0.24468 C -0.63004 -0.23611 -0.64063 -0.22917 -0.64931 -0.21829 C -0.65833 -0.20718 -0.66424 -0.19514 -0.67257 -0.18403 C -0.67448 -0.17408 -0.67639 -0.16875 -0.67726 -0.15787 C -0.67656 -0.14537 -0.67656 -0.13287 -0.675 -0.1206 C -0.67396 -0.11273 -0.66563 -0.10417 -0.66215 -0.09884 C -0.64879 -0.07894 -0.63299 -0.06597 -0.61563 -0.05232 C -0.61094 -0.04861 -0.60729 -0.04259 -0.60278 -0.03843 C -0.59445 -0.03079 -0.58663 -0.02176 -0.57726 -0.01667 C -0.57257 -0.01412 -0.56771 -0.01227 -0.56337 -0.00903 C -0.5559 -0.00324 -0.54983 0.00555 -0.54236 0.01134 C -0.52639 0.02361 -0.50643 0.03032 -0.48889 0.0375 C -0.46198 0.04838 -0.43577 0.06088 -0.40747 0.06389 C -0.38177 0.06111 -0.36493 0.06504 -0.34479 0.04838 C -0.33663 0.04166 -0.33455 0.03889 -0.32604 0.02986 C -0.32361 0.02731 -0.3191 0.02199 -0.3191 0.02222 C -0.31129 0.00486 -0.30573 -0.00834 -0.30174 -0.02755 C -0.30243 -0.04607 -0.30226 -0.06482 -0.30399 -0.08334 C -0.30434 -0.0875 -0.31354 -0.11574 -0.31441 -0.11898 C -0.32188 -0.14537 -0.33143 -0.17084 -0.34583 -0.1919 C -0.37136 -0.2294 -0.41702 -0.25116 -0.45399 -0.25695 C -0.46285 -0.25648 -0.47188 -0.25671 -0.48073 -0.25533 C -0.50104 -0.25209 -0.52327 -0.23056 -0.53889 -0.21667 C -0.58247 -0.17824 -0.61059 -0.13195 -0.62153 -0.0632 C -0.62118 -0.04468 -0.62136 -0.02593 -0.62031 -0.00741 C -0.61927 0.01088 -0.60695 0.02454 -0.60052 0.03912 C -0.59132 0.05995 -0.57552 0.07245 -0.56094 0.08565 C -0.52917 0.11435 -0.50156 0.12083 -0.46563 0.13842 C -0.44549 0.14838 -0.42587 0.15555 -0.40521 0.16319 C -0.39011 0.16875 -0.37656 0.175 -0.36094 0.17708 C -0.32674 0.18773 -0.3375 0.18565 -0.27031 0.1787 C -0.26563 0.17824 -0.26181 0.17291 -0.25747 0.17083 C -0.23837 0.16157 -0.21597 0.15694 -0.19827 0.14305 C -0.17674 0.12616 -0.15625 0.10231 -0.13316 0.09028 C -0.12622 0.08287 -0.11875 0.075 -0.11337 0.06551 C -0.11111 0.06134 -0.10886 0.05717 -0.10643 0.05301 C -0.10521 0.05092 -0.10278 0.04699 -0.10278 0.04722 C -0.09844 0.03194 -0.09549 0.01597 -0.09236 0.00046 C -0.09306 -0.03171 -0.09045 -0.06366 -0.10174 -0.09259 C -0.10347 -0.10834 -0.10434 -0.12546 -0.10052 -0.14074 C -0.09896 -0.14746 -0.09497 -0.15533 -0.09479 -0.1625 C -0.09445 -0.17431 -0.09479 -0.18634 -0.09479 -0.19815 " pathEditMode="relative" rAng="0" ptsTypes="ffffffffffffffffffffffffffffffffffffffffffffffffffffffffffffffffffffffffffffffffffffffffffffffA">
                                      <p:cBhvr>
                                        <p:cTn id="16" dur="2000" fill="hold"/>
                                        <p:tgtEl>
                                          <p:spTgt spid="7"/>
                                        </p:tgtEl>
                                        <p:attrNameLst>
                                          <p:attrName>ppt_x</p:attrName>
                                          <p:attrName>ppt_y</p:attrName>
                                        </p:attrNameLst>
                                      </p:cBhvr>
                                      <p:rCtr x="-26500" y="-10000"/>
                                    </p:animMotion>
                                  </p:childTnLst>
                                </p:cTn>
                              </p:par>
                            </p:childTnLst>
                          </p:cTn>
                        </p:par>
                      </p:childTnLst>
                    </p:cTn>
                  </p:par>
                </p:childTnLst>
              </p:cTn>
              <p:nextCondLst>
                <p:cond evt="onClick" delay="0">
                  <p:tgtEl>
                    <p:spTgt spid="7"/>
                  </p:tgtEl>
                </p:cond>
              </p:nextCondLst>
            </p:seq>
          </p:childTnLst>
        </p:cTn>
      </p:par>
    </p:tnLst>
    <p:bldLst>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8679299"/>
          </a:xfrm>
          <a:prstGeom prst="rect">
            <a:avLst/>
          </a:prstGeom>
          <a:noFill/>
        </p:spPr>
        <p:txBody>
          <a:bodyPr wrap="square" rtlCol="0">
            <a:spAutoFit/>
          </a:bodyPr>
          <a:lstStyle/>
          <a:p>
            <a:r>
              <a:rPr lang="cs-CZ" dirty="0" smtClean="0"/>
              <a:t>Zdroje obrázků:</a:t>
            </a:r>
          </a:p>
          <a:p>
            <a:endParaRPr lang="cs-CZ" dirty="0" smtClean="0">
              <a:hlinkClick r:id="rId2"/>
            </a:endParaRP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r>
              <a:rPr lang="cs-CZ" dirty="0" smtClean="0"/>
              <a:t>1 AUTOR NEZNÁMÝ. </a:t>
            </a:r>
            <a:r>
              <a:rPr lang="cs-CZ" i="1" dirty="0" err="1" smtClean="0"/>
              <a:t>wikipedia.org</a:t>
            </a:r>
            <a:r>
              <a:rPr lang="cs-CZ" dirty="0" smtClean="0"/>
              <a:t> [online]. [cit. 7.7.2011]. Dostupný na WWW: </a:t>
            </a:r>
            <a:r>
              <a:rPr lang="cs-CZ" dirty="0" smtClean="0">
                <a:hlinkClick r:id="rId3"/>
              </a:rPr>
              <a:t>http://cs.wikipedia.org/wiki/Soubor:Otakarek2.jpg</a:t>
            </a:r>
            <a:endParaRPr lang="cs-CZ" dirty="0" smtClean="0"/>
          </a:p>
          <a:p>
            <a:endParaRPr lang="cs-CZ" dirty="0" smtClean="0"/>
          </a:p>
          <a:p>
            <a:r>
              <a:rPr lang="cs-CZ" dirty="0" smtClean="0"/>
              <a:t>2 ERBENOVÁ, Jitka. </a:t>
            </a:r>
            <a:r>
              <a:rPr lang="cs-CZ" i="1" dirty="0" err="1" smtClean="0"/>
              <a:t>wikipedia.org</a:t>
            </a:r>
            <a:r>
              <a:rPr lang="cs-CZ" dirty="0" smtClean="0"/>
              <a:t> [online]. [cit.7.7.2011]. Dostupný na WWW: </a:t>
            </a:r>
            <a:r>
              <a:rPr lang="cs-CZ" dirty="0" smtClean="0">
                <a:hlinkClick r:id="rId4"/>
              </a:rPr>
              <a:t>http://cs.wikipedia.org/wiki/Soubor:%C4%8Cesk%C3%A9_Bud%C4%9Bjovice_-_n%C3%A1m%C4%9Bst%C3%AD_z_%C4%8Cern%C3%A9_ve%C5%BEe.jpg</a:t>
            </a:r>
            <a:endParaRPr lang="cs-CZ" dirty="0" smtClean="0"/>
          </a:p>
          <a:p>
            <a:r>
              <a:rPr lang="cs-CZ" dirty="0" smtClean="0"/>
              <a:t> </a:t>
            </a:r>
          </a:p>
          <a:p>
            <a:r>
              <a:rPr lang="cs-CZ" dirty="0" smtClean="0"/>
              <a:t>3 MATHAUSER, Josef. </a:t>
            </a:r>
            <a:r>
              <a:rPr lang="cs-CZ" i="1" dirty="0" err="1" smtClean="0"/>
              <a:t>wikipedia.org</a:t>
            </a:r>
            <a:r>
              <a:rPr lang="cs-CZ" dirty="0" smtClean="0"/>
              <a:t> [online]. [cit. 7.7.2011]. Dostupný na WWW: </a:t>
            </a:r>
            <a:r>
              <a:rPr lang="cs-CZ" dirty="0" smtClean="0">
                <a:hlinkClick r:id="rId5"/>
              </a:rPr>
              <a:t>http://cs.wikipedia.org/wiki/Soubor:Josef_Mathauser_-_P%C5%99emysl_Otakar_II._padl_u_Such%C3%BDch_Krut_v_den_sv._Rufa_1278.jpg</a:t>
            </a:r>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550</Words>
  <Application>Microsoft Office PowerPoint</Application>
  <PresentationFormat>Předvádění na obrazovce (4:3)</PresentationFormat>
  <Paragraphs>156</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Přemysl Otakar II. VY_32_INOVACE_2C_06 Číslo projektu: CZ.1.07/1.4.00/21.1101</vt:lpstr>
      <vt:lpstr>Prezentace aplikace PowerPoint</vt:lpstr>
      <vt:lpstr>Přemysl Otakar II. </vt:lpstr>
      <vt:lpstr>Přemysl Otakar II.</vt:lpstr>
      <vt:lpstr>Přezdívka</vt:lpstr>
      <vt:lpstr>Královo přízvisko </vt:lpstr>
      <vt:lpstr>Král železný</vt:lpstr>
      <vt:lpstr>Manželky Přemysla Otakara II.</vt:lpstr>
      <vt:lpstr>České Budějovice</vt:lpstr>
      <vt:lpstr>Náměstí v Českých Budějovicích</vt:lpstr>
      <vt:lpstr>Doplňující otázky</vt:lpstr>
      <vt:lpstr>Bitva na Moravském poli</vt:lpstr>
      <vt:lpstr>Smrt Přemysla Otakara II.</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Přemysl Otakar II. VY_32_INOVACE_2C_06 Číslo projektu: CZ.1.07/1.5.00/34.1056</dc:title>
  <dc:creator>Iva</dc:creator>
  <cp:lastModifiedBy>uzivatel</cp:lastModifiedBy>
  <cp:revision>3</cp:revision>
  <dcterms:created xsi:type="dcterms:W3CDTF">2011-07-07T06:36:47Z</dcterms:created>
  <dcterms:modified xsi:type="dcterms:W3CDTF">2013-01-25T12:07:28Z</dcterms:modified>
</cp:coreProperties>
</file>