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7" r:id="rId4"/>
    <p:sldId id="259" r:id="rId5"/>
    <p:sldId id="258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  <p:sldId id="269" r:id="rId15"/>
    <p:sldId id="270" r:id="rId16"/>
    <p:sldId id="271" r:id="rId17"/>
    <p:sldId id="272" r:id="rId18"/>
    <p:sldId id="273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E144C2C-2EBB-463D-A6F4-10564DB830EE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2ED5E3-9FD0-4977-8AFB-5CA77EC7D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8/87/L%C3%ADnea_de_Wallace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Colorado_potato_beetle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Brambor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8/Oncorhynchus_mykiss_mid_res_150dpi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Goldfish3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e/ed/Meleagris_gallopavo_at_Coimbatore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b/b2/Rhea_americana_qtl2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Okapia_johnstoni4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Great-Hornbill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eleagris_gallopavo_at_Coimbatore.jpg" TargetMode="External"/><Relationship Id="rId3" Type="http://schemas.openxmlformats.org/officeDocument/2006/relationships/hyperlink" Target="http://en.wikipedia.org/wiki/File:L%C3%ADnea_de_Wallace.jpg" TargetMode="External"/><Relationship Id="rId7" Type="http://schemas.openxmlformats.org/officeDocument/2006/relationships/hyperlink" Target="http://cs.wikipedia.org/wiki/Soubor:Goldfish3.jpg" TargetMode="External"/><Relationship Id="rId12" Type="http://schemas.openxmlformats.org/officeDocument/2006/relationships/hyperlink" Target="http://cs.wikipedia.org/wiki/Soubor:Philtarsier4.jpg" TargetMode="External"/><Relationship Id="rId2" Type="http://schemas.openxmlformats.org/officeDocument/2006/relationships/hyperlink" Target="http://en.wikipedia.org/wiki/File:Wallace_biogeograph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Oncorhynchus_mykiss_mid_res_150dpi.jpg" TargetMode="External"/><Relationship Id="rId11" Type="http://schemas.openxmlformats.org/officeDocument/2006/relationships/hyperlink" Target="http://cs.wikipedia.org/wiki/Soubor:Great-Hornbill.jpg" TargetMode="External"/><Relationship Id="rId5" Type="http://schemas.openxmlformats.org/officeDocument/2006/relationships/hyperlink" Target="http://cs.wikipedia.org/wiki/Soubor:Potato_beetle_diffusion.jpg" TargetMode="External"/><Relationship Id="rId10" Type="http://schemas.openxmlformats.org/officeDocument/2006/relationships/hyperlink" Target="http://cs.wikipedia.org/wiki/Soubor:Okapia_johnstoni4.jpg" TargetMode="External"/><Relationship Id="rId4" Type="http://schemas.openxmlformats.org/officeDocument/2006/relationships/hyperlink" Target="http://cs.wikipedia.org/wiki/Soubor:Colorado_potato_beetle.jpg" TargetMode="External"/><Relationship Id="rId9" Type="http://schemas.openxmlformats.org/officeDocument/2006/relationships/hyperlink" Target="http://en.wikipedia.org/wiki/File:Rhea_americana_qtl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Rozšíření zvířat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VY_32_INOVACE_05_A_3_Rozšíření zvířat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710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681490"/>
              </p:ext>
            </p:extLst>
          </p:nvPr>
        </p:nvGraphicFramePr>
        <p:xfrm>
          <a:off x="1043608" y="119675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Rozšíření zvířat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Zoogeografická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oblast, areál, migrace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domestikace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427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1736" y="5949280"/>
            <a:ext cx="35652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Zoogeografické oblasti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92697"/>
            <a:ext cx="9116281" cy="42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278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Línea de Wall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476672"/>
            <a:ext cx="8916005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84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 a 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dirty="0" smtClean="0"/>
              <a:t>Areál</a:t>
            </a:r>
            <a:r>
              <a:rPr lang="cs-CZ" dirty="0" smtClean="0"/>
              <a:t> – území,  kde určitý druh žije a množí se</a:t>
            </a:r>
          </a:p>
          <a:p>
            <a:endParaRPr lang="cs-CZ" dirty="0"/>
          </a:p>
          <a:p>
            <a:r>
              <a:rPr lang="cs-CZ" b="1" i="1" dirty="0" smtClean="0"/>
              <a:t>Migrační prostor </a:t>
            </a:r>
            <a:r>
              <a:rPr lang="cs-CZ" dirty="0" smtClean="0"/>
              <a:t>– ostatní prostor občasného či dlouhodobějšího výskytu</a:t>
            </a:r>
          </a:p>
          <a:p>
            <a:endParaRPr lang="cs-CZ" dirty="0"/>
          </a:p>
          <a:p>
            <a:r>
              <a:rPr lang="cs-CZ" b="1" i="1" dirty="0" smtClean="0"/>
              <a:t>Zmenšování areálů </a:t>
            </a:r>
            <a:r>
              <a:rPr lang="cs-CZ" dirty="0" smtClean="0"/>
              <a:t>– změna podmínek hlavně díky člověku – př. Medvěd hnědý vyhuben v Evropě</a:t>
            </a:r>
          </a:p>
          <a:p>
            <a:endParaRPr lang="cs-CZ" b="1" i="1" dirty="0"/>
          </a:p>
          <a:p>
            <a:r>
              <a:rPr lang="cs-CZ" b="1" i="1" dirty="0" smtClean="0"/>
              <a:t>Rozšiřování areálů</a:t>
            </a:r>
            <a:r>
              <a:rPr lang="cs-CZ" dirty="0" smtClean="0"/>
              <a:t> – zavlečení druhů – mandelinka 				bramborová</a:t>
            </a:r>
          </a:p>
          <a:p>
            <a:pPr lvl="8"/>
            <a:r>
              <a:rPr lang="cs-CZ" sz="2800" dirty="0" smtClean="0"/>
              <a:t>- úmyslně vysazené – pstruh americký duhový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9935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mandelinka bramborová">
            <a:hlinkClick r:id="rId2" tooltip="mandelinka bramborová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77686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04024" y="6165304"/>
            <a:ext cx="3864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Mandelinka bramborová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59742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9583283"/>
              </p:ext>
            </p:extLst>
          </p:nvPr>
        </p:nvGraphicFramePr>
        <p:xfrm>
          <a:off x="3131840" y="4509120"/>
          <a:ext cx="3755299" cy="1920240"/>
        </p:xfrm>
        <a:graphic>
          <a:graphicData uri="http://schemas.openxmlformats.org/drawingml/2006/table">
            <a:tbl>
              <a:tblPr/>
              <a:tblGrid>
                <a:gridCol w="285750"/>
                <a:gridCol w="3469549"/>
              </a:tblGrid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- původní rozšíření mandelinky bramborové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8C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- současné rozšíření mandelinky bramborové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2CD3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- původní rozšíření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bramborů</a:t>
                      </a:r>
                      <a:r>
                        <a:rPr lang="cs-CZ" dirty="0" err="1" smtClean="0">
                          <a:hlinkClick r:id="rId2" action="ppaction://hlinkfile" tooltip="Brambor"/>
                        </a:rPr>
                        <a:t>bramboru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http://upload.wikimedia.org/wikipedia/commons/f/f8/Potato_beetle_diffus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396932" cy="393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43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9989" y="4725144"/>
            <a:ext cx="4007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Pstruh duhový (americký)</a:t>
            </a:r>
            <a:endParaRPr lang="cs-CZ" sz="2800" b="1" i="1" dirty="0"/>
          </a:p>
        </p:txBody>
      </p:sp>
      <p:pic>
        <p:nvPicPr>
          <p:cNvPr id="4098" name="Picture 2" descr="Soubor:Oncorhynchus mykiss mid res 150dp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980728"/>
            <a:ext cx="8698953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00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72648"/>
          </a:xfrm>
        </p:spPr>
        <p:txBody>
          <a:bodyPr/>
          <a:lstStyle/>
          <a:p>
            <a:endParaRPr lang="cs-CZ" b="1" i="1" dirty="0" smtClean="0"/>
          </a:p>
          <a:p>
            <a:r>
              <a:rPr lang="cs-CZ" b="1" i="1" dirty="0" smtClean="0"/>
              <a:t>Zavlečené organismy</a:t>
            </a:r>
            <a:r>
              <a:rPr lang="cs-CZ" dirty="0" smtClean="0"/>
              <a:t> – potkani a krysy – všude</a:t>
            </a:r>
          </a:p>
          <a:p>
            <a:endParaRPr lang="cs-CZ" dirty="0" smtClean="0"/>
          </a:p>
          <a:p>
            <a:endParaRPr lang="cs-CZ" b="1" i="1" dirty="0" smtClean="0"/>
          </a:p>
          <a:p>
            <a:r>
              <a:rPr lang="cs-CZ" b="1" i="1" dirty="0" smtClean="0"/>
              <a:t>Úmyslně zavlečené organismy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 králíci v Austrálii</a:t>
            </a:r>
          </a:p>
          <a:p>
            <a:r>
              <a:rPr lang="cs-CZ" dirty="0" smtClean="0"/>
              <a:t>           kočky a lišky – Nový Zéland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sumeček</a:t>
            </a:r>
            <a:r>
              <a:rPr lang="cs-CZ" dirty="0" smtClean="0"/>
              <a:t> americký – Evropa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amur</a:t>
            </a:r>
            <a:r>
              <a:rPr lang="cs-CZ" dirty="0" smtClean="0"/>
              <a:t> a </a:t>
            </a:r>
            <a:r>
              <a:rPr lang="cs-CZ" dirty="0" err="1" smtClean="0"/>
              <a:t>tolstolobik</a:t>
            </a:r>
            <a:r>
              <a:rPr lang="cs-CZ" dirty="0" smtClean="0"/>
              <a:t> – k nám z Asie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92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Domestikace - zdomácnění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Závislost na člověku </a:t>
            </a:r>
            <a:r>
              <a:rPr lang="cs-CZ" dirty="0" smtClean="0"/>
              <a:t>– ubytování, výživa, rozmnožování – selekce – min 30 let nebo 30 generací</a:t>
            </a:r>
          </a:p>
          <a:p>
            <a:endParaRPr lang="cs-CZ" dirty="0"/>
          </a:p>
          <a:p>
            <a:r>
              <a:rPr lang="cs-CZ" b="1" i="1" dirty="0" smtClean="0"/>
              <a:t>Dělení:</a:t>
            </a:r>
          </a:p>
          <a:p>
            <a:r>
              <a:rPr lang="cs-CZ" i="1" dirty="0"/>
              <a:t>d</a:t>
            </a:r>
            <a:r>
              <a:rPr lang="cs-CZ" i="1" dirty="0" smtClean="0"/>
              <a:t>omácí</a:t>
            </a:r>
            <a:r>
              <a:rPr lang="cs-CZ" dirty="0" smtClean="0"/>
              <a:t> – pes, kočka, závojnatka……</a:t>
            </a:r>
          </a:p>
          <a:p>
            <a:r>
              <a:rPr lang="cs-CZ" i="1" dirty="0"/>
              <a:t>h</a:t>
            </a:r>
            <a:r>
              <a:rPr lang="cs-CZ" i="1" dirty="0" smtClean="0"/>
              <a:t>ospodářská – </a:t>
            </a:r>
            <a:r>
              <a:rPr lang="cs-CZ" dirty="0" smtClean="0"/>
              <a:t>ovce, koza, kůň, prase….</a:t>
            </a:r>
          </a:p>
          <a:p>
            <a:r>
              <a:rPr lang="cs-CZ" i="1" dirty="0" smtClean="0"/>
              <a:t>laboratorní – myš, králík, potkan……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6611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Goldfish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54461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82442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Závojnatka = karas stříbřitý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26817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rozšíření zvířat </a:t>
            </a:r>
            <a:br>
              <a:rPr lang="cs-CZ" dirty="0" smtClean="0"/>
            </a:br>
            <a:r>
              <a:rPr lang="cs-CZ" dirty="0" smtClean="0"/>
              <a:t>v oblastech: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/>
              <a:t>Palearktická  – </a:t>
            </a:r>
            <a:r>
              <a:rPr lang="cs-CZ" dirty="0" smtClean="0"/>
              <a:t>los, panda velká, pižmoň, tetřívek</a:t>
            </a:r>
          </a:p>
          <a:p>
            <a:endParaRPr lang="cs-CZ" dirty="0" smtClean="0"/>
          </a:p>
          <a:p>
            <a:r>
              <a:rPr lang="cs-CZ" b="1" i="1" dirty="0" smtClean="0"/>
              <a:t>Nearktická –</a:t>
            </a:r>
            <a:r>
              <a:rPr lang="cs-CZ" dirty="0" smtClean="0"/>
              <a:t> bizon, aligátor, krocan divoký</a:t>
            </a:r>
          </a:p>
          <a:p>
            <a:r>
              <a:rPr lang="cs-CZ" b="1" i="1" dirty="0" smtClean="0"/>
              <a:t>Neotropická </a:t>
            </a:r>
            <a:r>
              <a:rPr lang="cs-CZ" dirty="0" smtClean="0"/>
              <a:t>– jaguár, kapybara, nandu pampový,  	 	                      mravenečník,  anakonda</a:t>
            </a:r>
          </a:p>
          <a:p>
            <a:r>
              <a:rPr lang="cs-CZ" b="1" i="1" dirty="0" smtClean="0"/>
              <a:t>Etiopská </a:t>
            </a:r>
            <a:r>
              <a:rPr lang="cs-CZ" dirty="0" smtClean="0"/>
              <a:t>–pštros, žirafa, nosorožec, okapi, zebry</a:t>
            </a:r>
          </a:p>
          <a:p>
            <a:r>
              <a:rPr lang="cs-CZ" b="1" i="1" dirty="0" smtClean="0"/>
              <a:t>Orientální  </a:t>
            </a:r>
            <a:r>
              <a:rPr lang="cs-CZ" dirty="0" smtClean="0"/>
              <a:t>- </a:t>
            </a:r>
            <a:r>
              <a:rPr lang="cs-CZ" dirty="0" err="1" smtClean="0"/>
              <a:t>gibon</a:t>
            </a:r>
            <a:r>
              <a:rPr lang="cs-CZ" dirty="0" smtClean="0"/>
              <a:t>, </a:t>
            </a:r>
            <a:r>
              <a:rPr lang="cs-CZ" dirty="0" err="1" smtClean="0"/>
              <a:t>dvojzoborožec</a:t>
            </a:r>
            <a:r>
              <a:rPr lang="cs-CZ" dirty="0" smtClean="0"/>
              <a:t>, nártoun, kur bankivský</a:t>
            </a:r>
          </a:p>
          <a:p>
            <a:endParaRPr lang="cs-CZ" dirty="0" smtClean="0"/>
          </a:p>
          <a:p>
            <a:r>
              <a:rPr lang="cs-CZ" b="1" i="1" dirty="0" smtClean="0"/>
              <a:t>Australská </a:t>
            </a:r>
            <a:r>
              <a:rPr lang="cs-CZ" dirty="0" smtClean="0"/>
              <a:t>– kiwi, klokan, ptakopysk, ježura, </a:t>
            </a:r>
            <a:r>
              <a:rPr lang="cs-CZ" dirty="0" err="1" smtClean="0"/>
              <a:t>kasuár</a:t>
            </a:r>
            <a:r>
              <a:rPr lang="cs-CZ" dirty="0" smtClean="0"/>
              <a:t>, emu,  	                   koala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31640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4252" y="6165304"/>
            <a:ext cx="2277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Krocan divoký</a:t>
            </a:r>
            <a:endParaRPr lang="cs-CZ" sz="2800" b="1" i="1" dirty="0"/>
          </a:p>
        </p:txBody>
      </p:sp>
      <p:pic>
        <p:nvPicPr>
          <p:cNvPr id="5122" name="Picture 2" descr="Soubor:Meleagris gallopavo at Coimbato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9046"/>
            <a:ext cx="54959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88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96911" y="6021288"/>
            <a:ext cx="2646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Nandu pampový</a:t>
            </a:r>
            <a:endParaRPr lang="cs-CZ" sz="2800" b="1" i="1" dirty="0"/>
          </a:p>
        </p:txBody>
      </p:sp>
      <p:pic>
        <p:nvPicPr>
          <p:cNvPr id="6146" name="Picture 2" descr="File:Rhea americana qtl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7620000" cy="529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54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Okapi">
            <a:hlinkClick r:id="rId2" tooltip="Okapi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4663"/>
            <a:ext cx="4176464" cy="556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6322" y="6165304"/>
            <a:ext cx="1053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Okapi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6960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vojzoborožec žlutozobý">
            <a:hlinkClick r:id="rId2" tooltip="Dvojzoborožec žlutozobý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219" y="404664"/>
            <a:ext cx="6477174" cy="538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61332" y="6165304"/>
            <a:ext cx="23076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err="1" smtClean="0"/>
              <a:t>Dvojzoborožec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641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0983" y="5805264"/>
            <a:ext cx="2798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Nártoun (Filipíny)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68399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458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70930" y="6066874"/>
            <a:ext cx="2258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Kur bankivský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188640"/>
            <a:ext cx="71437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109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7325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Zdroje:</a:t>
            </a:r>
          </a:p>
          <a:p>
            <a:r>
              <a:rPr lang="cs-CZ" sz="1600" dirty="0" smtClean="0"/>
              <a:t>ČERNÍK</a:t>
            </a:r>
            <a:r>
              <a:rPr lang="cs-CZ" sz="1600" dirty="0"/>
              <a:t>, Vladimír, Vítězslav BIČÍK a Zdeněk MARTINEC. </a:t>
            </a:r>
            <a:r>
              <a:rPr lang="cs-CZ" sz="1600" i="1" dirty="0"/>
              <a:t>Přírodopis: pro žáky základní školy (8. ročník) a nižší ročníky víceletých gymnázií</a:t>
            </a:r>
            <a:r>
              <a:rPr lang="cs-CZ" sz="1600" dirty="0"/>
              <a:t>. 1. vyd. Praha: SPN - pedagogické nakladatelství, 1998, 80 s. ISBN 80-859-3797-2.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http://en.wikipedia.org/wiki/Biogeography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2"/>
              </a:rPr>
              <a:t>http://</a:t>
            </a:r>
            <a:r>
              <a:rPr lang="pt-BR" sz="1600" dirty="0" smtClean="0">
                <a:hlinkClick r:id="rId2"/>
              </a:rPr>
              <a:t>en.wikipedia.org/wiki/File:Wallace_biogeography.jpg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http://en.wikipedia.org/wiki/Zoogeography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en.wikipedia.org/wiki/File:L%C3%ADnea_de_Wallace.jpg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http://cs.wikipedia.org/wiki/Mandelinka_bramborov%C3%A1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4"/>
              </a:rPr>
              <a:t>http://</a:t>
            </a:r>
            <a:r>
              <a:rPr lang="pt-BR" sz="1600" dirty="0" smtClean="0">
                <a:hlinkClick r:id="rId4"/>
              </a:rPr>
              <a:t>cs.wikipedia.org/wiki/Soubor:Colorado_potato_beetle.jpg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http://cs.wikipedia.org/wiki/Mandelinka_bramborov%C3%A1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5"/>
              </a:rPr>
              <a:t>http://</a:t>
            </a:r>
            <a:r>
              <a:rPr lang="pt-BR" sz="1600" dirty="0" smtClean="0">
                <a:hlinkClick r:id="rId5"/>
              </a:rPr>
              <a:t>cs.wikipedia.org/wiki/Soubor:Potato_beetle_diffusion.jpg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http://cs.wikipedia.org/wiki/Pstruh_americk%C3%BD_duhov%C3%BD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cs.wikipedia.org/wiki/Soubor:Oncorhynchus_mykiss_mid_res_150dpi.jpg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http://cs.wikipedia.org/wiki/Z%C3%A1vojnatka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cs.wikipedia.org/wiki/Soubor:Goldfish3.jpg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http://cs.wikipedia.org/wiki/Krocan_divok%C3%BD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8"/>
              </a:rPr>
              <a:t>http://</a:t>
            </a:r>
            <a:r>
              <a:rPr lang="pt-BR" sz="1600" dirty="0" smtClean="0">
                <a:hlinkClick r:id="rId8"/>
              </a:rPr>
              <a:t>cs.wikipedia.org/wiki/Soubor:Meleagris_gallopavo_at_Coimbatore.jpg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http://en.wikipedia.org/wiki/Greater_Rhea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9"/>
              </a:rPr>
              <a:t>http://</a:t>
            </a:r>
            <a:r>
              <a:rPr lang="pt-BR" sz="1600" dirty="0" smtClean="0">
                <a:hlinkClick r:id="rId9"/>
              </a:rPr>
              <a:t>en.wikipedia.org/wiki/File:Rhea_americana_qtl2.jpg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http://cs.wikipedia.org/wiki/Okapi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10"/>
              </a:rPr>
              <a:t>http://</a:t>
            </a:r>
            <a:r>
              <a:rPr lang="pt-BR" sz="1600" dirty="0" smtClean="0">
                <a:hlinkClick r:id="rId10"/>
              </a:rPr>
              <a:t>cs.wikipedia.org/wiki/Soubor:Okapia_johnstoni4.jpg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http://cs.wikipedia.org/wiki/Dvojzoboro%C5%BEec_%C5%BElutozob%C3%BD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11"/>
              </a:rPr>
              <a:t>http://</a:t>
            </a:r>
            <a:r>
              <a:rPr lang="pt-BR" sz="1600" dirty="0" smtClean="0">
                <a:hlinkClick r:id="rId11"/>
              </a:rPr>
              <a:t>cs.wikipedia.org/wiki/Soubor:Great-Hornbill.jpg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http://cs.wikipedia.org/wiki/N%C3%A1rtoun</a:t>
            </a:r>
            <a:r>
              <a:rPr lang="pt-BR" sz="1600" dirty="0"/>
              <a:t> [online]. [cit. 1.2.2013]. Dostupný na WWW: </a:t>
            </a:r>
            <a:r>
              <a:rPr lang="pt-BR" sz="1600" dirty="0">
                <a:hlinkClick r:id="rId12"/>
              </a:rPr>
              <a:t>http://</a:t>
            </a:r>
            <a:r>
              <a:rPr lang="pt-BR" sz="1600" dirty="0" smtClean="0">
                <a:hlinkClick r:id="rId12"/>
              </a:rPr>
              <a:t>cs.wikipedia.org/wiki/Soubor:Philtarsier4.jpg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http://cs.wikipedia.org/wiki/Kur_bankivsk%C3%BD</a:t>
            </a:r>
            <a:r>
              <a:rPr lang="pt-BR" sz="1600" dirty="0"/>
              <a:t> [online]. [cit. 1.2.2013]. </a:t>
            </a:r>
            <a:r>
              <a:rPr lang="pt-BR" sz="1600"/>
              <a:t>Dostupný na WWW: http://cs.wikipedia.org/wiki/Soubor:Gallus_gallus_male_Kaziranga_0.jpg</a:t>
            </a:r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80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129</TotalTime>
  <Words>569</Words>
  <Application>Microsoft Office PowerPoint</Application>
  <PresentationFormat>Předvádění na obrazovce (4:3)</PresentationFormat>
  <Paragraphs>85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Vrchol</vt:lpstr>
      <vt:lpstr>Rozšíření zvířat</vt:lpstr>
      <vt:lpstr>Prezentace aplikace PowerPoint</vt:lpstr>
      <vt:lpstr>Prezentace aplikace PowerPoint</vt:lpstr>
      <vt:lpstr>Prezentace aplikace PowerPoint</vt:lpstr>
      <vt:lpstr>Pojmy a děje</vt:lpstr>
      <vt:lpstr>Prezentace aplikace PowerPoint</vt:lpstr>
      <vt:lpstr>Prezentace aplikace PowerPoint</vt:lpstr>
      <vt:lpstr>Prezentace aplikace PowerPoint</vt:lpstr>
      <vt:lpstr>Prezentace aplikace PowerPoint</vt:lpstr>
      <vt:lpstr>Domestikace - zdomácnění</vt:lpstr>
      <vt:lpstr>Prezentace aplikace PowerPoint</vt:lpstr>
      <vt:lpstr>Příklady rozšíření zvířat  v oblastech: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Rozšíření zvířat</dc:title>
  <dc:creator>Lubor</dc:creator>
  <cp:lastModifiedBy>Lubor</cp:lastModifiedBy>
  <cp:revision>55</cp:revision>
  <dcterms:created xsi:type="dcterms:W3CDTF">2012-09-11T17:55:50Z</dcterms:created>
  <dcterms:modified xsi:type="dcterms:W3CDTF">2013-02-01T17:04:19Z</dcterms:modified>
</cp:coreProperties>
</file>