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  <p:sldMasterId id="2147483660" r:id="rId2"/>
    <p:sldMasterId id="2147483672" r:id="rId3"/>
    <p:sldMasterId id="2147483684" r:id="rId4"/>
  </p:sldMasterIdLst>
  <p:sldIdLst>
    <p:sldId id="262" r:id="rId5"/>
    <p:sldId id="263" r:id="rId6"/>
    <p:sldId id="264" r:id="rId7"/>
    <p:sldId id="257" r:id="rId8"/>
    <p:sldId id="265" r:id="rId9"/>
    <p:sldId id="266" r:id="rId10"/>
    <p:sldId id="267" r:id="rId11"/>
    <p:sldId id="269" r:id="rId12"/>
    <p:sldId id="270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7336" autoAdjust="0"/>
  </p:normalViewPr>
  <p:slideViewPr>
    <p:cSldViewPr>
      <p:cViewPr>
        <p:scale>
          <a:sx n="70" d="100"/>
          <a:sy n="70" d="100"/>
        </p:scale>
        <p:origin x="-61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001A97-52F7-455C-BD89-FBAE9F436DB2}" type="doc">
      <dgm:prSet loTypeId="urn:microsoft.com/office/officeart/2005/8/layout/vList2" loCatId="list" qsTypeId="urn:microsoft.com/office/officeart/2005/8/quickstyle/simple3" qsCatId="simple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C36624AB-B0B2-41AF-BA78-2758904F21D7}">
      <dgm:prSet/>
      <dgm:spPr/>
      <dgm:t>
        <a:bodyPr/>
        <a:lstStyle/>
        <a:p>
          <a:pPr algn="ctr" rtl="0"/>
          <a:r>
            <a:rPr lang="cs-CZ" b="1" dirty="0" smtClean="0"/>
            <a:t>Kapalné látky </a:t>
          </a:r>
          <a:endParaRPr lang="cs-CZ" b="1" dirty="0"/>
        </a:p>
      </dgm:t>
    </dgm:pt>
    <dgm:pt modelId="{A4544447-B17C-46CA-8AD1-D42FDF506D78}" type="parTrans" cxnId="{B75F15AE-ACC9-4F10-BB70-B4B3CFD3F34E}">
      <dgm:prSet/>
      <dgm:spPr/>
      <dgm:t>
        <a:bodyPr/>
        <a:lstStyle/>
        <a:p>
          <a:endParaRPr lang="cs-CZ"/>
        </a:p>
      </dgm:t>
    </dgm:pt>
    <dgm:pt modelId="{42B16351-93DC-4963-BFAA-FBEE4C9B9F7F}" type="sibTrans" cxnId="{B75F15AE-ACC9-4F10-BB70-B4B3CFD3F34E}">
      <dgm:prSet/>
      <dgm:spPr/>
      <dgm:t>
        <a:bodyPr/>
        <a:lstStyle/>
        <a:p>
          <a:endParaRPr lang="cs-CZ"/>
        </a:p>
      </dgm:t>
    </dgm:pt>
    <dgm:pt modelId="{0288C2E7-28AD-428A-BB26-31D0E1D7D8B3}" type="pres">
      <dgm:prSet presAssocID="{7A001A97-52F7-455C-BD89-FBAE9F436DB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D867971-F10F-447F-8560-97FB288F76F7}" type="pres">
      <dgm:prSet presAssocID="{C36624AB-B0B2-41AF-BA78-2758904F21D7}" presName="parentText" presStyleLbl="node1" presStyleIdx="0" presStyleCnt="1" custLinFactNeighborX="-1408" custLinFactNeighborY="-3642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5F15AE-ACC9-4F10-BB70-B4B3CFD3F34E}" srcId="{7A001A97-52F7-455C-BD89-FBAE9F436DB2}" destId="{C36624AB-B0B2-41AF-BA78-2758904F21D7}" srcOrd="0" destOrd="0" parTransId="{A4544447-B17C-46CA-8AD1-D42FDF506D78}" sibTransId="{42B16351-93DC-4963-BFAA-FBEE4C9B9F7F}"/>
    <dgm:cxn modelId="{ED840ABD-B042-42EA-9325-F62B39242D9D}" type="presOf" srcId="{C36624AB-B0B2-41AF-BA78-2758904F21D7}" destId="{3D867971-F10F-447F-8560-97FB288F76F7}" srcOrd="0" destOrd="0" presId="urn:microsoft.com/office/officeart/2005/8/layout/vList2"/>
    <dgm:cxn modelId="{CC8A46BC-C82A-43CE-BDED-EF8DECDC49DE}" type="presOf" srcId="{7A001A97-52F7-455C-BD89-FBAE9F436DB2}" destId="{0288C2E7-28AD-428A-BB26-31D0E1D7D8B3}" srcOrd="0" destOrd="0" presId="urn:microsoft.com/office/officeart/2005/8/layout/vList2"/>
    <dgm:cxn modelId="{0207E9BD-6684-478B-BDB3-CDE572132B17}" type="presParOf" srcId="{0288C2E7-28AD-428A-BB26-31D0E1D7D8B3}" destId="{3D867971-F10F-447F-8560-97FB288F76F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1BA9699-87DB-4E9B-BAB4-D2D4F0220272}" type="doc">
      <dgm:prSet loTypeId="urn:microsoft.com/office/officeart/2005/8/layout/vList2" loCatId="list" qsTypeId="urn:microsoft.com/office/officeart/2005/8/quickstyle/3d2" qsCatId="3D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62E8DBD0-D656-4894-BF33-BC9DC6A25C3C}">
      <dgm:prSet custT="1"/>
      <dgm:spPr/>
      <dgm:t>
        <a:bodyPr/>
        <a:lstStyle/>
        <a:p>
          <a:pPr rtl="0"/>
          <a:r>
            <a:rPr lang="cs-CZ" sz="3200" b="1" dirty="0" smtClean="0">
              <a:latin typeface="Times New Roman" pitchFamily="18" charset="0"/>
              <a:cs typeface="Times New Roman" pitchFamily="18" charset="0"/>
            </a:rPr>
            <a:t>Tvar podle nádoby</a:t>
          </a:r>
          <a:endParaRPr lang="cs-CZ" sz="3200" b="1" dirty="0">
            <a:latin typeface="Times New Roman" pitchFamily="18" charset="0"/>
            <a:cs typeface="Times New Roman" pitchFamily="18" charset="0"/>
          </a:endParaRPr>
        </a:p>
      </dgm:t>
    </dgm:pt>
    <dgm:pt modelId="{A78644AB-EDC8-4B2C-948C-6E41C6ED88DD}" type="parTrans" cxnId="{A286740A-AC07-40D3-878A-88711EB2DC07}">
      <dgm:prSet/>
      <dgm:spPr/>
      <dgm:t>
        <a:bodyPr/>
        <a:lstStyle/>
        <a:p>
          <a:endParaRPr lang="cs-CZ"/>
        </a:p>
      </dgm:t>
    </dgm:pt>
    <dgm:pt modelId="{1EC323C8-FC87-470E-852E-C1E3847CAA24}" type="sibTrans" cxnId="{A286740A-AC07-40D3-878A-88711EB2DC07}">
      <dgm:prSet/>
      <dgm:spPr/>
      <dgm:t>
        <a:bodyPr/>
        <a:lstStyle/>
        <a:p>
          <a:endParaRPr lang="cs-CZ"/>
        </a:p>
      </dgm:t>
    </dgm:pt>
    <dgm:pt modelId="{7BF97903-0345-4F4A-991C-DB735820B7BB}">
      <dgm:prSet custT="1"/>
      <dgm:spPr/>
      <dgm:t>
        <a:bodyPr/>
        <a:lstStyle/>
        <a:p>
          <a:pPr rtl="0"/>
          <a:r>
            <a:rPr lang="cs-CZ" sz="3200" b="1" dirty="0" smtClean="0">
              <a:latin typeface="Times New Roman" pitchFamily="18" charset="0"/>
              <a:cs typeface="Times New Roman" pitchFamily="18" charset="0"/>
            </a:rPr>
            <a:t>Nedají se stlačit</a:t>
          </a:r>
          <a:endParaRPr lang="cs-CZ" sz="3200" b="1" dirty="0">
            <a:latin typeface="Times New Roman" pitchFamily="18" charset="0"/>
            <a:cs typeface="Times New Roman" pitchFamily="18" charset="0"/>
          </a:endParaRPr>
        </a:p>
      </dgm:t>
    </dgm:pt>
    <dgm:pt modelId="{FF4D2947-CAC6-45D1-8FE5-1C36B0B408EF}" type="parTrans" cxnId="{C529005A-B643-4A13-BF39-03D3C39ADAEB}">
      <dgm:prSet/>
      <dgm:spPr/>
      <dgm:t>
        <a:bodyPr/>
        <a:lstStyle/>
        <a:p>
          <a:endParaRPr lang="cs-CZ"/>
        </a:p>
      </dgm:t>
    </dgm:pt>
    <dgm:pt modelId="{3877FA4F-071B-4834-AD6E-4102DF18592E}" type="sibTrans" cxnId="{C529005A-B643-4A13-BF39-03D3C39ADAEB}">
      <dgm:prSet/>
      <dgm:spPr/>
      <dgm:t>
        <a:bodyPr/>
        <a:lstStyle/>
        <a:p>
          <a:endParaRPr lang="cs-CZ"/>
        </a:p>
      </dgm:t>
    </dgm:pt>
    <dgm:pt modelId="{FE0D57C5-F95D-4E06-8868-E53597BCEF50}">
      <dgm:prSet custT="1"/>
      <dgm:spPr/>
      <dgm:t>
        <a:bodyPr/>
        <a:lstStyle/>
        <a:p>
          <a:r>
            <a:rPr lang="cs-CZ" sz="2800" b="1" dirty="0" smtClean="0">
              <a:latin typeface="Times New Roman" pitchFamily="18" charset="0"/>
              <a:cs typeface="Times New Roman" pitchFamily="18" charset="0"/>
            </a:rPr>
            <a:t>Hladina kapaliny v nádobě se vždy ustálí ve vodorovné rovině</a:t>
          </a:r>
          <a:endParaRPr lang="cs-CZ" sz="2800" b="1" dirty="0">
            <a:latin typeface="Times New Roman" pitchFamily="18" charset="0"/>
            <a:cs typeface="Times New Roman" pitchFamily="18" charset="0"/>
          </a:endParaRPr>
        </a:p>
      </dgm:t>
    </dgm:pt>
    <dgm:pt modelId="{0E7C97CD-03E5-468C-849C-BF4C316FD0B8}" type="parTrans" cxnId="{4D52E543-BC0E-4461-80D9-A1F23C2E7CBC}">
      <dgm:prSet/>
      <dgm:spPr/>
      <dgm:t>
        <a:bodyPr/>
        <a:lstStyle/>
        <a:p>
          <a:endParaRPr lang="cs-CZ"/>
        </a:p>
      </dgm:t>
    </dgm:pt>
    <dgm:pt modelId="{9EE9EC98-EAE6-4751-975B-597B9C8CC9C4}" type="sibTrans" cxnId="{4D52E543-BC0E-4461-80D9-A1F23C2E7CBC}">
      <dgm:prSet/>
      <dgm:spPr/>
      <dgm:t>
        <a:bodyPr/>
        <a:lstStyle/>
        <a:p>
          <a:endParaRPr lang="cs-CZ"/>
        </a:p>
      </dgm:t>
    </dgm:pt>
    <dgm:pt modelId="{7BE62EF8-5167-4A6E-A68D-95F51D63961E}" type="pres">
      <dgm:prSet presAssocID="{71BA9699-87DB-4E9B-BAB4-D2D4F022027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91FD240-62BC-4D7D-B472-FC768E5B9570}" type="pres">
      <dgm:prSet presAssocID="{62E8DBD0-D656-4894-BF33-BC9DC6A25C3C}" presName="parentText" presStyleLbl="node1" presStyleIdx="0" presStyleCnt="3" custLinFactNeighborY="-5073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B65C48-086C-44BA-BFAD-69A97AE57B4B}" type="pres">
      <dgm:prSet presAssocID="{1EC323C8-FC87-470E-852E-C1E3847CAA24}" presName="spacer" presStyleCnt="0"/>
      <dgm:spPr/>
    </dgm:pt>
    <dgm:pt modelId="{22C3E6F4-D89B-4686-A69F-CF2118D1404E}" type="pres">
      <dgm:prSet presAssocID="{7BF97903-0345-4F4A-991C-DB735820B7BB}" presName="parentText" presStyleLbl="node1" presStyleIdx="1" presStyleCnt="3" custLinFactNeighborY="-4042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585B76-E7E0-4223-B862-7CC3F79E0E34}" type="pres">
      <dgm:prSet presAssocID="{3877FA4F-071B-4834-AD6E-4102DF18592E}" presName="spacer" presStyleCnt="0"/>
      <dgm:spPr/>
    </dgm:pt>
    <dgm:pt modelId="{1A492621-15B6-4B07-B364-F5374659BB19}" type="pres">
      <dgm:prSet presAssocID="{FE0D57C5-F95D-4E06-8868-E53597BCEF50}" presName="parentText" presStyleLbl="node1" presStyleIdx="2" presStyleCnt="3" custLinFactNeighborY="-5957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2CDABF2-3AF1-454B-AA93-34D97BC51ABE}" type="presOf" srcId="{62E8DBD0-D656-4894-BF33-BC9DC6A25C3C}" destId="{991FD240-62BC-4D7D-B472-FC768E5B9570}" srcOrd="0" destOrd="0" presId="urn:microsoft.com/office/officeart/2005/8/layout/vList2"/>
    <dgm:cxn modelId="{C529005A-B643-4A13-BF39-03D3C39ADAEB}" srcId="{71BA9699-87DB-4E9B-BAB4-D2D4F0220272}" destId="{7BF97903-0345-4F4A-991C-DB735820B7BB}" srcOrd="1" destOrd="0" parTransId="{FF4D2947-CAC6-45D1-8FE5-1C36B0B408EF}" sibTransId="{3877FA4F-071B-4834-AD6E-4102DF18592E}"/>
    <dgm:cxn modelId="{A286740A-AC07-40D3-878A-88711EB2DC07}" srcId="{71BA9699-87DB-4E9B-BAB4-D2D4F0220272}" destId="{62E8DBD0-D656-4894-BF33-BC9DC6A25C3C}" srcOrd="0" destOrd="0" parTransId="{A78644AB-EDC8-4B2C-948C-6E41C6ED88DD}" sibTransId="{1EC323C8-FC87-470E-852E-C1E3847CAA24}"/>
    <dgm:cxn modelId="{F7D0C092-78F2-4125-9468-512536A86133}" type="presOf" srcId="{FE0D57C5-F95D-4E06-8868-E53597BCEF50}" destId="{1A492621-15B6-4B07-B364-F5374659BB19}" srcOrd="0" destOrd="0" presId="urn:microsoft.com/office/officeart/2005/8/layout/vList2"/>
    <dgm:cxn modelId="{CB7C4F61-9207-4358-866D-74E62E17EE5B}" type="presOf" srcId="{7BF97903-0345-4F4A-991C-DB735820B7BB}" destId="{22C3E6F4-D89B-4686-A69F-CF2118D1404E}" srcOrd="0" destOrd="0" presId="urn:microsoft.com/office/officeart/2005/8/layout/vList2"/>
    <dgm:cxn modelId="{4D52E543-BC0E-4461-80D9-A1F23C2E7CBC}" srcId="{71BA9699-87DB-4E9B-BAB4-D2D4F0220272}" destId="{FE0D57C5-F95D-4E06-8868-E53597BCEF50}" srcOrd="2" destOrd="0" parTransId="{0E7C97CD-03E5-468C-849C-BF4C316FD0B8}" sibTransId="{9EE9EC98-EAE6-4751-975B-597B9C8CC9C4}"/>
    <dgm:cxn modelId="{8EDC9DED-AD25-46EA-A7B5-2E1AA0F2B3EB}" type="presOf" srcId="{71BA9699-87DB-4E9B-BAB4-D2D4F0220272}" destId="{7BE62EF8-5167-4A6E-A68D-95F51D63961E}" srcOrd="0" destOrd="0" presId="urn:microsoft.com/office/officeart/2005/8/layout/vList2"/>
    <dgm:cxn modelId="{6A680460-86A3-45C1-A514-B24BF7949045}" type="presParOf" srcId="{7BE62EF8-5167-4A6E-A68D-95F51D63961E}" destId="{991FD240-62BC-4D7D-B472-FC768E5B9570}" srcOrd="0" destOrd="0" presId="urn:microsoft.com/office/officeart/2005/8/layout/vList2"/>
    <dgm:cxn modelId="{13310A7A-467E-434A-B762-431C37730193}" type="presParOf" srcId="{7BE62EF8-5167-4A6E-A68D-95F51D63961E}" destId="{2CB65C48-086C-44BA-BFAD-69A97AE57B4B}" srcOrd="1" destOrd="0" presId="urn:microsoft.com/office/officeart/2005/8/layout/vList2"/>
    <dgm:cxn modelId="{DE55BEAC-088D-49E8-A343-786B3158C67F}" type="presParOf" srcId="{7BE62EF8-5167-4A6E-A68D-95F51D63961E}" destId="{22C3E6F4-D89B-4686-A69F-CF2118D1404E}" srcOrd="2" destOrd="0" presId="urn:microsoft.com/office/officeart/2005/8/layout/vList2"/>
    <dgm:cxn modelId="{C27D28EC-892B-4E04-95D5-E198AF5416B8}" type="presParOf" srcId="{7BE62EF8-5167-4A6E-A68D-95F51D63961E}" destId="{70585B76-E7E0-4223-B862-7CC3F79E0E34}" srcOrd="3" destOrd="0" presId="urn:microsoft.com/office/officeart/2005/8/layout/vList2"/>
    <dgm:cxn modelId="{8178895D-82B7-4E43-AA63-FF88FA08B203}" type="presParOf" srcId="{7BE62EF8-5167-4A6E-A68D-95F51D63961E}" destId="{1A492621-15B6-4B07-B364-F5374659BB19}" srcOrd="4" destOrd="0" presId="urn:microsoft.com/office/officeart/2005/8/layout/vList2"/>
  </dgm:cxnLst>
  <dgm:bg>
    <a:gradFill>
      <a:gsLst>
        <a:gs pos="0">
          <a:schemeClr val="accent1">
            <a:tint val="66000"/>
            <a:satMod val="160000"/>
          </a:schemeClr>
        </a:gs>
        <a:gs pos="50000">
          <a:schemeClr val="accent1">
            <a:tint val="44500"/>
            <a:satMod val="160000"/>
          </a:schemeClr>
        </a:gs>
        <a:gs pos="100000">
          <a:schemeClr val="accent1">
            <a:tint val="23500"/>
            <a:satMod val="160000"/>
          </a:schemeClr>
        </a:gs>
      </a:gsLst>
      <a:lin ang="5400000" scaled="0"/>
    </a:gra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63735B4-676B-4979-A5C7-45D528A97BEA}" type="doc">
      <dgm:prSet loTypeId="urn:microsoft.com/office/officeart/2005/8/layout/vList2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B73C7121-32C1-4D62-8ECB-897C007EB922}">
      <dgm:prSet/>
      <dgm:spPr/>
      <dgm:t>
        <a:bodyPr/>
        <a:lstStyle/>
        <a:p>
          <a:pPr rtl="0"/>
          <a:r>
            <a: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Tvar podle nádoby</a:t>
          </a:r>
          <a:endParaRPr lang="cs-CZ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22CB15B-9A7E-4572-A8D3-8C2BE9A1CF2A}" type="parTrans" cxnId="{151206C6-3832-4920-A33A-E6894305E2B6}">
      <dgm:prSet/>
      <dgm:spPr/>
      <dgm:t>
        <a:bodyPr/>
        <a:lstStyle/>
        <a:p>
          <a:endParaRPr lang="cs-CZ"/>
        </a:p>
      </dgm:t>
    </dgm:pt>
    <dgm:pt modelId="{D8DCA393-8699-40DF-AC0F-911408E38EC8}" type="sibTrans" cxnId="{151206C6-3832-4920-A33A-E6894305E2B6}">
      <dgm:prSet/>
      <dgm:spPr/>
      <dgm:t>
        <a:bodyPr/>
        <a:lstStyle/>
        <a:p>
          <a:endParaRPr lang="cs-CZ"/>
        </a:p>
      </dgm:t>
    </dgm:pt>
    <dgm:pt modelId="{3E93F020-4E79-4951-B865-C8DA061B440F}" type="pres">
      <dgm:prSet presAssocID="{E63735B4-676B-4979-A5C7-45D528A97BE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6C33A09-8669-4155-9981-04B9B4139DFE}" type="pres">
      <dgm:prSet presAssocID="{B73C7121-32C1-4D62-8ECB-897C007EB922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51206C6-3832-4920-A33A-E6894305E2B6}" srcId="{E63735B4-676B-4979-A5C7-45D528A97BEA}" destId="{B73C7121-32C1-4D62-8ECB-897C007EB922}" srcOrd="0" destOrd="0" parTransId="{122CB15B-9A7E-4572-A8D3-8C2BE9A1CF2A}" sibTransId="{D8DCA393-8699-40DF-AC0F-911408E38EC8}"/>
    <dgm:cxn modelId="{8F3A03C5-3EB3-4831-9310-54DB5C7A83A7}" type="presOf" srcId="{E63735B4-676B-4979-A5C7-45D528A97BEA}" destId="{3E93F020-4E79-4951-B865-C8DA061B440F}" srcOrd="0" destOrd="0" presId="urn:microsoft.com/office/officeart/2005/8/layout/vList2"/>
    <dgm:cxn modelId="{3E502960-9F02-451B-AA18-E026167CBF7F}" type="presOf" srcId="{B73C7121-32C1-4D62-8ECB-897C007EB922}" destId="{C6C33A09-8669-4155-9981-04B9B4139DFE}" srcOrd="0" destOrd="0" presId="urn:microsoft.com/office/officeart/2005/8/layout/vList2"/>
    <dgm:cxn modelId="{7EE0E062-0610-4723-AD30-E38B2FB22098}" type="presParOf" srcId="{3E93F020-4E79-4951-B865-C8DA061B440F}" destId="{C6C33A09-8669-4155-9981-04B9B4139DF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63735B4-676B-4979-A5C7-45D528A97BEA}" type="doc">
      <dgm:prSet loTypeId="urn:microsoft.com/office/officeart/2005/8/layout/vList2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B73C7121-32C1-4D62-8ECB-897C007EB922}">
      <dgm:prSet/>
      <dgm:spPr/>
      <dgm:t>
        <a:bodyPr/>
        <a:lstStyle/>
        <a:p>
          <a:pPr rtl="0"/>
          <a:r>
            <a: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Nedají se stlačit (téměř)</a:t>
          </a:r>
          <a:endParaRPr lang="cs-CZ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22CB15B-9A7E-4572-A8D3-8C2BE9A1CF2A}" type="parTrans" cxnId="{151206C6-3832-4920-A33A-E6894305E2B6}">
      <dgm:prSet/>
      <dgm:spPr/>
      <dgm:t>
        <a:bodyPr/>
        <a:lstStyle/>
        <a:p>
          <a:endParaRPr lang="cs-CZ"/>
        </a:p>
      </dgm:t>
    </dgm:pt>
    <dgm:pt modelId="{D8DCA393-8699-40DF-AC0F-911408E38EC8}" type="sibTrans" cxnId="{151206C6-3832-4920-A33A-E6894305E2B6}">
      <dgm:prSet/>
      <dgm:spPr/>
      <dgm:t>
        <a:bodyPr/>
        <a:lstStyle/>
        <a:p>
          <a:endParaRPr lang="cs-CZ"/>
        </a:p>
      </dgm:t>
    </dgm:pt>
    <dgm:pt modelId="{3E93F020-4E79-4951-B865-C8DA061B440F}" type="pres">
      <dgm:prSet presAssocID="{E63735B4-676B-4979-A5C7-45D528A97BE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6C33A09-8669-4155-9981-04B9B4139DFE}" type="pres">
      <dgm:prSet presAssocID="{B73C7121-32C1-4D62-8ECB-897C007EB922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255257B-70F2-431F-87E0-983C3F5112E3}" type="presOf" srcId="{B73C7121-32C1-4D62-8ECB-897C007EB922}" destId="{C6C33A09-8669-4155-9981-04B9B4139DFE}" srcOrd="0" destOrd="0" presId="urn:microsoft.com/office/officeart/2005/8/layout/vList2"/>
    <dgm:cxn modelId="{151206C6-3832-4920-A33A-E6894305E2B6}" srcId="{E63735B4-676B-4979-A5C7-45D528A97BEA}" destId="{B73C7121-32C1-4D62-8ECB-897C007EB922}" srcOrd="0" destOrd="0" parTransId="{122CB15B-9A7E-4572-A8D3-8C2BE9A1CF2A}" sibTransId="{D8DCA393-8699-40DF-AC0F-911408E38EC8}"/>
    <dgm:cxn modelId="{21983B85-7BF7-4AEC-A83F-7CC62767C7AB}" type="presOf" srcId="{E63735B4-676B-4979-A5C7-45D528A97BEA}" destId="{3E93F020-4E79-4951-B865-C8DA061B440F}" srcOrd="0" destOrd="0" presId="urn:microsoft.com/office/officeart/2005/8/layout/vList2"/>
    <dgm:cxn modelId="{E90B8FE3-55B6-41C4-BCBA-D5CF79677DC2}" type="presParOf" srcId="{3E93F020-4E79-4951-B865-C8DA061B440F}" destId="{C6C33A09-8669-4155-9981-04B9B4139DF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63735B4-676B-4979-A5C7-45D528A97BEA}" type="doc">
      <dgm:prSet loTypeId="urn:microsoft.com/office/officeart/2005/8/layout/vList2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B73C7121-32C1-4D62-8ECB-897C007EB922}">
      <dgm:prSet/>
      <dgm:spPr/>
      <dgm:t>
        <a:bodyPr/>
        <a:lstStyle/>
        <a:p>
          <a:pPr rtl="0"/>
          <a:r>
            <a: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Vyřeš tajenku</a:t>
          </a:r>
          <a:endParaRPr lang="cs-CZ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22CB15B-9A7E-4572-A8D3-8C2BE9A1CF2A}" type="parTrans" cxnId="{151206C6-3832-4920-A33A-E6894305E2B6}">
      <dgm:prSet/>
      <dgm:spPr/>
      <dgm:t>
        <a:bodyPr/>
        <a:lstStyle/>
        <a:p>
          <a:endParaRPr lang="cs-CZ"/>
        </a:p>
      </dgm:t>
    </dgm:pt>
    <dgm:pt modelId="{D8DCA393-8699-40DF-AC0F-911408E38EC8}" type="sibTrans" cxnId="{151206C6-3832-4920-A33A-E6894305E2B6}">
      <dgm:prSet/>
      <dgm:spPr/>
      <dgm:t>
        <a:bodyPr/>
        <a:lstStyle/>
        <a:p>
          <a:endParaRPr lang="cs-CZ"/>
        </a:p>
      </dgm:t>
    </dgm:pt>
    <dgm:pt modelId="{3E93F020-4E79-4951-B865-C8DA061B440F}" type="pres">
      <dgm:prSet presAssocID="{E63735B4-676B-4979-A5C7-45D528A97BE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6C33A09-8669-4155-9981-04B9B4139DFE}" type="pres">
      <dgm:prSet presAssocID="{B73C7121-32C1-4D62-8ECB-897C007EB922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2CD92A-5C48-494B-AB01-7D79F7497A69}" type="presOf" srcId="{E63735B4-676B-4979-A5C7-45D528A97BEA}" destId="{3E93F020-4E79-4951-B865-C8DA061B440F}" srcOrd="0" destOrd="0" presId="urn:microsoft.com/office/officeart/2005/8/layout/vList2"/>
    <dgm:cxn modelId="{1CACAD74-67F9-4CD4-9FD0-9B320007CFA4}" type="presOf" srcId="{B73C7121-32C1-4D62-8ECB-897C007EB922}" destId="{C6C33A09-8669-4155-9981-04B9B4139DFE}" srcOrd="0" destOrd="0" presId="urn:microsoft.com/office/officeart/2005/8/layout/vList2"/>
    <dgm:cxn modelId="{151206C6-3832-4920-A33A-E6894305E2B6}" srcId="{E63735B4-676B-4979-A5C7-45D528A97BEA}" destId="{B73C7121-32C1-4D62-8ECB-897C007EB922}" srcOrd="0" destOrd="0" parTransId="{122CB15B-9A7E-4572-A8D3-8C2BE9A1CF2A}" sibTransId="{D8DCA393-8699-40DF-AC0F-911408E38EC8}"/>
    <dgm:cxn modelId="{C404FEB8-9D15-430B-8F6E-252D58004CBD}" type="presParOf" srcId="{3E93F020-4E79-4951-B865-C8DA061B440F}" destId="{C6C33A09-8669-4155-9981-04B9B4139DF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63735B4-676B-4979-A5C7-45D528A97BEA}" type="doc">
      <dgm:prSet loTypeId="urn:microsoft.com/office/officeart/2005/8/layout/vList2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B73C7121-32C1-4D62-8ECB-897C007EB922}">
      <dgm:prSet/>
      <dgm:spPr/>
      <dgm:t>
        <a:bodyPr/>
        <a:lstStyle/>
        <a:p>
          <a:pPr rtl="0"/>
          <a:r>
            <a: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Vyřeš tajenku</a:t>
          </a:r>
          <a:endParaRPr lang="cs-CZ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22CB15B-9A7E-4572-A8D3-8C2BE9A1CF2A}" type="parTrans" cxnId="{151206C6-3832-4920-A33A-E6894305E2B6}">
      <dgm:prSet/>
      <dgm:spPr/>
      <dgm:t>
        <a:bodyPr/>
        <a:lstStyle/>
        <a:p>
          <a:endParaRPr lang="cs-CZ"/>
        </a:p>
      </dgm:t>
    </dgm:pt>
    <dgm:pt modelId="{D8DCA393-8699-40DF-AC0F-911408E38EC8}" type="sibTrans" cxnId="{151206C6-3832-4920-A33A-E6894305E2B6}">
      <dgm:prSet/>
      <dgm:spPr/>
      <dgm:t>
        <a:bodyPr/>
        <a:lstStyle/>
        <a:p>
          <a:endParaRPr lang="cs-CZ"/>
        </a:p>
      </dgm:t>
    </dgm:pt>
    <dgm:pt modelId="{3E93F020-4E79-4951-B865-C8DA061B440F}" type="pres">
      <dgm:prSet presAssocID="{E63735B4-676B-4979-A5C7-45D528A97BE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6C33A09-8669-4155-9981-04B9B4139DFE}" type="pres">
      <dgm:prSet presAssocID="{B73C7121-32C1-4D62-8ECB-897C007EB922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877025-8BFC-4FED-BE8B-A589B1D0122E}" type="presOf" srcId="{E63735B4-676B-4979-A5C7-45D528A97BEA}" destId="{3E93F020-4E79-4951-B865-C8DA061B440F}" srcOrd="0" destOrd="0" presId="urn:microsoft.com/office/officeart/2005/8/layout/vList2"/>
    <dgm:cxn modelId="{C7C11A56-3424-4200-BF57-8130ECA4AE70}" type="presOf" srcId="{B73C7121-32C1-4D62-8ECB-897C007EB922}" destId="{C6C33A09-8669-4155-9981-04B9B4139DFE}" srcOrd="0" destOrd="0" presId="urn:microsoft.com/office/officeart/2005/8/layout/vList2"/>
    <dgm:cxn modelId="{151206C6-3832-4920-A33A-E6894305E2B6}" srcId="{E63735B4-676B-4979-A5C7-45D528A97BEA}" destId="{B73C7121-32C1-4D62-8ECB-897C007EB922}" srcOrd="0" destOrd="0" parTransId="{122CB15B-9A7E-4572-A8D3-8C2BE9A1CF2A}" sibTransId="{D8DCA393-8699-40DF-AC0F-911408E38EC8}"/>
    <dgm:cxn modelId="{323777C9-89C6-431C-9409-6D77E4F940A0}" type="presParOf" srcId="{3E93F020-4E79-4951-B865-C8DA061B440F}" destId="{C6C33A09-8669-4155-9981-04B9B4139DF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867971-F10F-447F-8560-97FB288F76F7}">
      <dsp:nvSpPr>
        <dsp:cNvPr id="0" name=""/>
        <dsp:cNvSpPr/>
      </dsp:nvSpPr>
      <dsp:spPr>
        <a:xfrm>
          <a:off x="0" y="0"/>
          <a:ext cx="4464496" cy="79150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smtClean="0"/>
            <a:t>Kapalné látky </a:t>
          </a:r>
          <a:endParaRPr lang="cs-CZ" sz="3300" b="1" kern="1200" dirty="0"/>
        </a:p>
      </dsp:txBody>
      <dsp:txXfrm>
        <a:off x="38638" y="38638"/>
        <a:ext cx="4387220" cy="7142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1FD240-62BC-4D7D-B472-FC768E5B9570}">
      <dsp:nvSpPr>
        <dsp:cNvPr id="0" name=""/>
        <dsp:cNvSpPr/>
      </dsp:nvSpPr>
      <dsp:spPr>
        <a:xfrm>
          <a:off x="0" y="160874"/>
          <a:ext cx="6984776" cy="121680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latin typeface="Times New Roman" pitchFamily="18" charset="0"/>
              <a:cs typeface="Times New Roman" pitchFamily="18" charset="0"/>
            </a:rPr>
            <a:t>Tvar podle nádoby</a:t>
          </a:r>
          <a:endParaRPr lang="cs-CZ" sz="32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59399" y="220273"/>
        <a:ext cx="6865978" cy="1098002"/>
      </dsp:txXfrm>
    </dsp:sp>
    <dsp:sp modelId="{22C3E6F4-D89B-4686-A69F-CF2118D1404E}">
      <dsp:nvSpPr>
        <dsp:cNvPr id="0" name=""/>
        <dsp:cNvSpPr/>
      </dsp:nvSpPr>
      <dsp:spPr>
        <a:xfrm>
          <a:off x="0" y="1584176"/>
          <a:ext cx="6984776" cy="121680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latin typeface="Times New Roman" pitchFamily="18" charset="0"/>
              <a:cs typeface="Times New Roman" pitchFamily="18" charset="0"/>
            </a:rPr>
            <a:t>Nedají se stlačit</a:t>
          </a:r>
          <a:endParaRPr lang="cs-CZ" sz="32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59399" y="1643575"/>
        <a:ext cx="6865978" cy="1098002"/>
      </dsp:txXfrm>
    </dsp:sp>
    <dsp:sp modelId="{1A492621-15B6-4B07-B364-F5374659BB19}">
      <dsp:nvSpPr>
        <dsp:cNvPr id="0" name=""/>
        <dsp:cNvSpPr/>
      </dsp:nvSpPr>
      <dsp:spPr>
        <a:xfrm>
          <a:off x="0" y="2952327"/>
          <a:ext cx="6984776" cy="121680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latin typeface="Times New Roman" pitchFamily="18" charset="0"/>
              <a:cs typeface="Times New Roman" pitchFamily="18" charset="0"/>
            </a:rPr>
            <a:t>Hladina kapaliny v nádobě se vždy ustálí ve vodorovné rovině</a:t>
          </a:r>
          <a:endParaRPr lang="cs-CZ" sz="2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59399" y="3011726"/>
        <a:ext cx="6865978" cy="10980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C33A09-8669-4155-9981-04B9B4139DFE}">
      <dsp:nvSpPr>
        <dsp:cNvPr id="0" name=""/>
        <dsp:cNvSpPr/>
      </dsp:nvSpPr>
      <dsp:spPr>
        <a:xfrm>
          <a:off x="0" y="7852"/>
          <a:ext cx="8229600" cy="112729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l" defTabSz="2089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Tvar podle nádoby</a:t>
          </a:r>
          <a:endParaRPr lang="cs-CZ" sz="47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55030" y="62882"/>
        <a:ext cx="8119540" cy="10172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C33A09-8669-4155-9981-04B9B4139DFE}">
      <dsp:nvSpPr>
        <dsp:cNvPr id="0" name=""/>
        <dsp:cNvSpPr/>
      </dsp:nvSpPr>
      <dsp:spPr>
        <a:xfrm>
          <a:off x="0" y="7852"/>
          <a:ext cx="8229600" cy="112729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l" defTabSz="2089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Nedají se stlačit (téměř)</a:t>
          </a:r>
          <a:endParaRPr lang="cs-CZ" sz="47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55030" y="62882"/>
        <a:ext cx="8119540" cy="10172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C33A09-8669-4155-9981-04B9B4139DFE}">
      <dsp:nvSpPr>
        <dsp:cNvPr id="0" name=""/>
        <dsp:cNvSpPr/>
      </dsp:nvSpPr>
      <dsp:spPr>
        <a:xfrm>
          <a:off x="0" y="7852"/>
          <a:ext cx="8229600" cy="112729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l" defTabSz="2089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Vyřeš tajenku</a:t>
          </a:r>
          <a:endParaRPr lang="cs-CZ" sz="47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55030" y="62882"/>
        <a:ext cx="8119540" cy="101723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C33A09-8669-4155-9981-04B9B4139DFE}">
      <dsp:nvSpPr>
        <dsp:cNvPr id="0" name=""/>
        <dsp:cNvSpPr/>
      </dsp:nvSpPr>
      <dsp:spPr>
        <a:xfrm>
          <a:off x="0" y="7852"/>
          <a:ext cx="8229600" cy="112729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l" defTabSz="2089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Vyřeš tajenku</a:t>
          </a:r>
          <a:endParaRPr lang="cs-CZ" sz="47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55030" y="62882"/>
        <a:ext cx="8119540" cy="10172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16890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82794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98269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51676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2945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15077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003285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54750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69979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82703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925400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58896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382760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683232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367760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049765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198171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435083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487161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821961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934600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63301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183864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896912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301694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43012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35032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158382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299780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670234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244725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967398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5272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7286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7445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6443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10" Type="http://schemas.openxmlformats.org/officeDocument/2006/relationships/image" Target="../media/image8.jpeg"/><Relationship Id="rId4" Type="http://schemas.openxmlformats.org/officeDocument/2006/relationships/diagramLayout" Target="../diagrams/layout3.xml"/><Relationship Id="rId9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NR=1&amp;v=OR8u9doN7Y0&amp;feature=endscreen" TargetMode="External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8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Relationship Id="rId9" Type="http://schemas.openxmlformats.org/officeDocument/2006/relationships/hyperlink" Target="http://www.fpv.umb.sk/kat/kf/FyzLab/private/experiment/stat_hydraulicky_lis_princip.htm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13" Type="http://schemas.openxmlformats.org/officeDocument/2006/relationships/image" Target="../media/image13.jpeg"/><Relationship Id="rId3" Type="http://schemas.openxmlformats.org/officeDocument/2006/relationships/slide" Target="slide8.xml"/><Relationship Id="rId7" Type="http://schemas.openxmlformats.org/officeDocument/2006/relationships/diagramColors" Target="../diagrams/colors5.xml"/><Relationship Id="rId12" Type="http://schemas.openxmlformats.org/officeDocument/2006/relationships/image" Target="../media/image12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8.xml"/><Relationship Id="rId6" Type="http://schemas.openxmlformats.org/officeDocument/2006/relationships/diagramQuickStyle" Target="../diagrams/quickStyle5.xml"/><Relationship Id="rId11" Type="http://schemas.openxmlformats.org/officeDocument/2006/relationships/image" Target="../media/image11.wmf"/><Relationship Id="rId5" Type="http://schemas.openxmlformats.org/officeDocument/2006/relationships/diagramLayout" Target="../diagrams/layout5.xml"/><Relationship Id="rId15" Type="http://schemas.openxmlformats.org/officeDocument/2006/relationships/image" Target="../media/image14.jpeg"/><Relationship Id="rId10" Type="http://schemas.openxmlformats.org/officeDocument/2006/relationships/image" Target="../media/image10.jpeg"/><Relationship Id="rId4" Type="http://schemas.openxmlformats.org/officeDocument/2006/relationships/diagramData" Target="../diagrams/data5.xml"/><Relationship Id="rId9" Type="http://schemas.openxmlformats.org/officeDocument/2006/relationships/image" Target="../media/image9.wmf"/><Relationship Id="rId14" Type="http://schemas.openxmlformats.org/officeDocument/2006/relationships/slide" Target="slide9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slide" Target="slide8.xml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12" Type="http://schemas.openxmlformats.org/officeDocument/2006/relationships/image" Target="../media/image1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8.xml"/><Relationship Id="rId6" Type="http://schemas.openxmlformats.org/officeDocument/2006/relationships/diagramColors" Target="../diagrams/colors6.xml"/><Relationship Id="rId11" Type="http://schemas.openxmlformats.org/officeDocument/2006/relationships/image" Target="../media/image12.png"/><Relationship Id="rId5" Type="http://schemas.openxmlformats.org/officeDocument/2006/relationships/diagramQuickStyle" Target="../diagrams/quickStyle6.xml"/><Relationship Id="rId10" Type="http://schemas.openxmlformats.org/officeDocument/2006/relationships/image" Target="../media/image11.wmf"/><Relationship Id="rId4" Type="http://schemas.openxmlformats.org/officeDocument/2006/relationships/diagramLayout" Target="../diagrams/layout6.xml"/><Relationship Id="rId9" Type="http://schemas.openxmlformats.org/officeDocument/2006/relationships/image" Target="../media/image10.jpeg"/><Relationship Id="rId14" Type="http://schemas.openxmlformats.org/officeDocument/2006/relationships/image" Target="../media/image15.gi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Kapalné látky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VY_32_INOVACE_2A_03</a:t>
            </a:r>
            <a:br>
              <a:rPr lang="cs-CZ" dirty="0" smtClean="0"/>
            </a:br>
            <a:r>
              <a:rPr lang="cs-CZ" sz="3100" dirty="0" smtClean="0"/>
              <a:t>Číslo projektu: </a:t>
            </a:r>
            <a:r>
              <a:rPr lang="cs-CZ" sz="31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7533589"/>
              </p:ext>
            </p:extLst>
          </p:nvPr>
        </p:nvGraphicFramePr>
        <p:xfrm>
          <a:off x="518161" y="1052736"/>
          <a:ext cx="8280920" cy="552968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Jedná se o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výkladový materiál, jehož součástí jsou odkazy na videa na webu a doplňovací část, kde je úkolem žáků, za pomocí skrytého pera, doplnit několik příkladů kapalných látek. Pokud možno jiných, než těch, co byly uvedeny v úvodu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. V závěru prezentace je jednoduchá doplňovačka. V pravém horním rohu je odkaz na správné odpovědi.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6229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Fyzika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získají základní informace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o vlastnostech </a:t>
                      </a:r>
                      <a:r>
                        <a:rPr lang="cs-CZ" sz="1400" baseline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kapalných látek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softwaru.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13 – 15 let, 7.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III/2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458138747"/>
              </p:ext>
            </p:extLst>
          </p:nvPr>
        </p:nvGraphicFramePr>
        <p:xfrm>
          <a:off x="2195736" y="620688"/>
          <a:ext cx="4464496" cy="792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793669" y="1700808"/>
            <a:ext cx="1912127" cy="584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Sem patří 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4812" y="2636912"/>
            <a:ext cx="79056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Voda, olej, benzín, rtuť, petrolej …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4812" y="4445915"/>
            <a:ext cx="7905620" cy="830997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Všechny tyto látky se vyznačují řadou vlastností, které jsou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podrobněji rozebrány dále.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3146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7920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Do připravených okýnek zkus dopsat další kapalné látky, které tě napadnou</a:t>
            </a:r>
            <a:endParaRPr lang="cs-CZ" sz="28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716211" y="1804601"/>
            <a:ext cx="3240360" cy="936104"/>
          </a:xfrm>
          <a:prstGeom prst="round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768787" y="5085184"/>
            <a:ext cx="3240360" cy="936104"/>
          </a:xfrm>
          <a:prstGeom prst="round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738117" y="3429000"/>
            <a:ext cx="3240360" cy="936104"/>
          </a:xfrm>
          <a:prstGeom prst="roundRect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180295" y="1444134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Obrázky ti napoví</a:t>
            </a:r>
            <a:endParaRPr lang="cs-CZ" sz="2800" i="1" dirty="0"/>
          </a:p>
        </p:txBody>
      </p:sp>
      <p:pic>
        <p:nvPicPr>
          <p:cNvPr id="1026" name="Picture 2" descr="C:\Users\uzivatel\AppData\Local\Microsoft\Windows\Temporary Internet Files\Content.IE5\02KQOVLI\MC9002335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167388"/>
            <a:ext cx="1912562" cy="176058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ivatel\AppData\Local\Microsoft\Windows\Temporary Internet Files\Content.IE5\ZOW1DX4L\MP9004310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926" y="4616974"/>
            <a:ext cx="1407057" cy="1404314"/>
          </a:xfrm>
          <a:prstGeom prst="rect">
            <a:avLst/>
          </a:prstGeom>
          <a:noFill/>
          <a:effectLst>
            <a:outerShdw blurRad="50800" dist="38100" algn="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ivatel\AppData\Local\Microsoft\Windows\Temporary Internet Files\Content.IE5\GFHMNZ7G\MC900357035[1]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0131" y="2178572"/>
            <a:ext cx="1620873" cy="1250428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Šipka doleva 8"/>
          <p:cNvSpPr/>
          <p:nvPr/>
        </p:nvSpPr>
        <p:spPr>
          <a:xfrm>
            <a:off x="2155382" y="6224327"/>
            <a:ext cx="2200594" cy="633673"/>
          </a:xfrm>
          <a:prstGeom prst="leftArrow">
            <a:avLst/>
          </a:prstGeom>
          <a:solidFill>
            <a:srgbClr val="FF00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Použij skryté pero!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548680"/>
            <a:ext cx="5472608" cy="584775"/>
          </a:xfrm>
          <a:prstGeom prst="rect">
            <a:avLst/>
          </a:prstGeom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Vlastnosti kapalných látek</a:t>
            </a:r>
            <a:endParaRPr lang="cs-CZ" sz="3200" b="1" dirty="0"/>
          </a:p>
        </p:txBody>
      </p:sp>
      <p:graphicFrame>
        <p:nvGraphicFramePr>
          <p:cNvPr id="22" name="Diagram 21"/>
          <p:cNvGraphicFramePr/>
          <p:nvPr>
            <p:extLst>
              <p:ext uri="{D42A27DB-BD31-4B8C-83A1-F6EECF244321}">
                <p14:modId xmlns:p14="http://schemas.microsoft.com/office/powerpoint/2010/main" val="1532993371"/>
              </p:ext>
            </p:extLst>
          </p:nvPr>
        </p:nvGraphicFramePr>
        <p:xfrm>
          <a:off x="1331640" y="1700808"/>
          <a:ext cx="6984776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62344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928757693"/>
              </p:ext>
            </p:extLst>
          </p:nvPr>
        </p:nvGraphicFramePr>
        <p:xfrm>
          <a:off x="457200" y="274638"/>
          <a:ext cx="82296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611560" y="1844824"/>
            <a:ext cx="79928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>
                <a:latin typeface="+mj-lt"/>
                <a:cs typeface="Times New Roman" pitchFamily="18" charset="0"/>
              </a:rPr>
              <a:t>Nalejeme-li </a:t>
            </a:r>
            <a:r>
              <a:rPr lang="cs-CZ" sz="3200" dirty="0">
                <a:latin typeface="+mj-lt"/>
                <a:cs typeface="Times New Roman" pitchFamily="18" charset="0"/>
              </a:rPr>
              <a:t>kapalinu do nějaké nádoby, </a:t>
            </a:r>
            <a:r>
              <a:rPr lang="cs-CZ" sz="3200" dirty="0" smtClean="0">
                <a:latin typeface="+mj-lt"/>
                <a:cs typeface="Times New Roman" pitchFamily="18" charset="0"/>
              </a:rPr>
              <a:t>přizpůsobí se </a:t>
            </a:r>
            <a:r>
              <a:rPr lang="cs-CZ" sz="3200" dirty="0">
                <a:latin typeface="+mj-lt"/>
                <a:cs typeface="Times New Roman" pitchFamily="18" charset="0"/>
              </a:rPr>
              <a:t>jejímu </a:t>
            </a:r>
            <a:r>
              <a:rPr lang="cs-CZ" sz="3200" dirty="0" smtClean="0">
                <a:latin typeface="+mj-lt"/>
                <a:cs typeface="Times New Roman" pitchFamily="18" charset="0"/>
              </a:rPr>
              <a:t>tvaru</a:t>
            </a:r>
            <a:endParaRPr lang="cs-CZ" sz="3200" dirty="0" smtClean="0">
              <a:solidFill>
                <a:prstClr val="black"/>
              </a:solidFill>
              <a:latin typeface="+mj-lt"/>
              <a:cs typeface="Times New Roman" pitchFamily="18" charset="0"/>
            </a:endParaRPr>
          </a:p>
        </p:txBody>
      </p:sp>
      <p:pic>
        <p:nvPicPr>
          <p:cNvPr id="1027" name="Picture 3" descr="C:\Users\uzivatel\AppData\Local\Microsoft\Windows\Temporary Internet Files\Content.IE5\02KQOVLI\MP900182799[1]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873"/>
          <a:stretch/>
        </p:blipFill>
        <p:spPr bwMode="auto">
          <a:xfrm>
            <a:off x="903433" y="4033072"/>
            <a:ext cx="1787720" cy="2050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ivatel\AppData\Local\Microsoft\Windows\Temporary Internet Files\Content.IE5\ZOW1DX4L\MP900289295[1]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1711" y="3123904"/>
            <a:ext cx="1962737" cy="2959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ivatel\AppData\Local\Microsoft\Windows\Temporary Internet Files\Content.IE5\02KQOVLI\MP900401959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4711" y="4293096"/>
            <a:ext cx="2686585" cy="1790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6471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402431444"/>
              </p:ext>
            </p:extLst>
          </p:nvPr>
        </p:nvGraphicFramePr>
        <p:xfrm>
          <a:off x="457200" y="274638"/>
          <a:ext cx="82296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98824" y="1844824"/>
            <a:ext cx="7992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800" dirty="0" smtClean="0">
                <a:solidFill>
                  <a:prstClr val="black"/>
                </a:solidFill>
              </a:rPr>
              <a:t>Této vlastnosti se využívá především v hydraulice</a:t>
            </a:r>
          </a:p>
          <a:p>
            <a:pPr marL="342900" indent="-342900">
              <a:buFont typeface="Wingdings" pitchFamily="2" charset="2"/>
              <a:buChar char="§"/>
            </a:pPr>
            <a:endParaRPr lang="cs-CZ" sz="2800" dirty="0" smtClean="0">
              <a:solidFill>
                <a:prstClr val="black"/>
              </a:solidFill>
            </a:endParaRPr>
          </a:p>
        </p:txBody>
      </p:sp>
      <p:sp>
        <p:nvSpPr>
          <p:cNvPr id="4" name="Obdélník 3">
            <a:hlinkClick r:id="rId8"/>
          </p:cNvPr>
          <p:cNvSpPr/>
          <p:nvPr/>
        </p:nvSpPr>
        <p:spPr>
          <a:xfrm>
            <a:off x="616633" y="3789040"/>
            <a:ext cx="7704856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dirty="0"/>
              <a:t>http://www.youtube.com/watch?NR=1&amp;v=OR8u9doN7Y0&amp;feature=endscreen</a:t>
            </a:r>
          </a:p>
        </p:txBody>
      </p:sp>
      <p:sp>
        <p:nvSpPr>
          <p:cNvPr id="5" name="Obdélník 4">
            <a:hlinkClick r:id="rId9"/>
          </p:cNvPr>
          <p:cNvSpPr/>
          <p:nvPr/>
        </p:nvSpPr>
        <p:spPr>
          <a:xfrm>
            <a:off x="598823" y="4437113"/>
            <a:ext cx="7722665" cy="646331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dirty="0"/>
              <a:t>http://www.fpv.umb.sk/kat/kf/FyzLab/private/experiment/stat_hydraulicky_lis_princip.htm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98823" y="2995936"/>
            <a:ext cx="60853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Odkazy na videa </a:t>
            </a:r>
            <a:r>
              <a:rPr lang="cs-CZ" sz="2400" i="1" smtClean="0"/>
              <a:t>s funkcí </a:t>
            </a:r>
            <a:r>
              <a:rPr lang="cs-CZ" sz="2400" i="1" dirty="0" smtClean="0"/>
              <a:t>hydraulických zařízení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579131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hlinkClick r:id="rId3" action="ppaction://hlinksldjump"/>
          </p:cNvPr>
          <p:cNvGraphicFramePr/>
          <p:nvPr>
            <p:extLst>
              <p:ext uri="{D42A27DB-BD31-4B8C-83A1-F6EECF244321}">
                <p14:modId xmlns:p14="http://schemas.microsoft.com/office/powerpoint/2010/main" val="1193146732"/>
              </p:ext>
            </p:extLst>
          </p:nvPr>
        </p:nvGraphicFramePr>
        <p:xfrm>
          <a:off x="457200" y="274638"/>
          <a:ext cx="82296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026" name="Picture 2" descr="C:\Users\uzivatel\AppData\Local\Microsoft\Windows\Temporary Internet Files\Content.IE5\ZOW1DX4L\MC90029617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9902" y="2543203"/>
            <a:ext cx="1234313" cy="8240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Šipka doleva 8"/>
          <p:cNvSpPr/>
          <p:nvPr/>
        </p:nvSpPr>
        <p:spPr>
          <a:xfrm rot="20889688">
            <a:off x="7660862" y="2497594"/>
            <a:ext cx="949690" cy="295423"/>
          </a:xfrm>
          <a:prstGeom prst="leftArrow">
            <a:avLst>
              <a:gd name="adj1" fmla="val 49993"/>
              <a:gd name="adj2" fmla="val 68581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uzivatel\AppData\Local\Microsoft\Windows\Temporary Internet Files\Content.IE5\02KQOVLI\MP900398845[1]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17" t="8985" r="31766" b="5641"/>
          <a:stretch/>
        </p:blipFill>
        <p:spPr bwMode="auto">
          <a:xfrm>
            <a:off x="7820812" y="3467630"/>
            <a:ext cx="915110" cy="10981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ivatel\AppData\Local\Microsoft\Windows\Temporary Internet Files\Content.IE5\8YKHHWPL\MC90023417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9235" y="5762705"/>
            <a:ext cx="1172063" cy="7319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ivatel\AppData\Local\Microsoft\Windows\Temporary Internet Files\Content.IE5\16UXLQ8S\MC900433845[1].png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74" b="12942"/>
          <a:stretch/>
        </p:blipFill>
        <p:spPr bwMode="auto">
          <a:xfrm>
            <a:off x="5861541" y="1626036"/>
            <a:ext cx="1281884" cy="97402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ivatel\AppData\Local\Microsoft\Windows\Temporary Internet Files\Content.IE5\PVDUFBUN\MP900385225[1].jp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45" t="26431" b="16867"/>
          <a:stretch/>
        </p:blipFill>
        <p:spPr bwMode="auto">
          <a:xfrm>
            <a:off x="7742940" y="5046607"/>
            <a:ext cx="1040288" cy="8931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4" name="Skupina 13"/>
          <p:cNvGrpSpPr/>
          <p:nvPr/>
        </p:nvGrpSpPr>
        <p:grpSpPr>
          <a:xfrm>
            <a:off x="1052469" y="2114515"/>
            <a:ext cx="5184576" cy="2971917"/>
            <a:chOff x="341635" y="1882827"/>
            <a:chExt cx="5184576" cy="2971917"/>
          </a:xfrm>
        </p:grpSpPr>
        <p:sp>
          <p:nvSpPr>
            <p:cNvPr id="26" name="Obdélník 25"/>
            <p:cNvSpPr/>
            <p:nvPr/>
          </p:nvSpPr>
          <p:spPr>
            <a:xfrm>
              <a:off x="1493763" y="1883131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917699" y="1883132"/>
              <a:ext cx="576064" cy="595869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001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2069827" y="1883130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2645891" y="1882827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341635" y="2479001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bdélník 50"/>
            <p:cNvSpPr/>
            <p:nvPr/>
          </p:nvSpPr>
          <p:spPr>
            <a:xfrm>
              <a:off x="1493763" y="2478697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917699" y="2478698"/>
              <a:ext cx="576064" cy="595869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001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bdélník 52"/>
            <p:cNvSpPr/>
            <p:nvPr/>
          </p:nvSpPr>
          <p:spPr>
            <a:xfrm>
              <a:off x="2069827" y="2478696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2645891" y="2478393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1493763" y="3067136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917699" y="3067137"/>
              <a:ext cx="576064" cy="595869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001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2069827" y="3067135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341635" y="3066832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1493763" y="3662702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917699" y="3662703"/>
              <a:ext cx="576064" cy="595869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001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Obdélník 60"/>
            <p:cNvSpPr/>
            <p:nvPr/>
          </p:nvSpPr>
          <p:spPr>
            <a:xfrm>
              <a:off x="2069827" y="3662701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Obdélník 61"/>
            <p:cNvSpPr/>
            <p:nvPr/>
          </p:nvSpPr>
          <p:spPr>
            <a:xfrm>
              <a:off x="2645891" y="3662398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3221955" y="2488734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Obdélník 63"/>
            <p:cNvSpPr/>
            <p:nvPr/>
          </p:nvSpPr>
          <p:spPr>
            <a:xfrm>
              <a:off x="3798019" y="2488734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4374083" y="2488734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Obdélník 65"/>
            <p:cNvSpPr/>
            <p:nvPr/>
          </p:nvSpPr>
          <p:spPr>
            <a:xfrm>
              <a:off x="3221955" y="3663006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41635" y="4248534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Obdélník 67"/>
            <p:cNvSpPr/>
            <p:nvPr/>
          </p:nvSpPr>
          <p:spPr>
            <a:xfrm>
              <a:off x="1493763" y="4248230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917699" y="4248231"/>
              <a:ext cx="576064" cy="595869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001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Obdélník 69"/>
            <p:cNvSpPr/>
            <p:nvPr/>
          </p:nvSpPr>
          <p:spPr>
            <a:xfrm>
              <a:off x="2069827" y="4248229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2645891" y="4247926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Obdélník 71"/>
            <p:cNvSpPr/>
            <p:nvPr/>
          </p:nvSpPr>
          <p:spPr>
            <a:xfrm>
              <a:off x="3221955" y="4258267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Obdélník 72"/>
            <p:cNvSpPr/>
            <p:nvPr/>
          </p:nvSpPr>
          <p:spPr>
            <a:xfrm>
              <a:off x="3798019" y="4258267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Obdélník 73"/>
            <p:cNvSpPr/>
            <p:nvPr/>
          </p:nvSpPr>
          <p:spPr>
            <a:xfrm>
              <a:off x="4374083" y="4258267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Obdélník 74"/>
            <p:cNvSpPr/>
            <p:nvPr/>
          </p:nvSpPr>
          <p:spPr>
            <a:xfrm>
              <a:off x="4950147" y="4258875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5" name="Popisek se šipkou dolů 14"/>
          <p:cNvSpPr/>
          <p:nvPr/>
        </p:nvSpPr>
        <p:spPr>
          <a:xfrm>
            <a:off x="1342929" y="1628800"/>
            <a:ext cx="1287283" cy="484250"/>
          </a:xfrm>
          <a:prstGeom prst="downArrowCallou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Tajenka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95536" y="1835362"/>
            <a:ext cx="50405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400" b="1" dirty="0" smtClean="0"/>
              <a:t>1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2</a:t>
            </a:r>
          </a:p>
          <a:p>
            <a:pPr>
              <a:lnSpc>
                <a:spcPct val="200000"/>
              </a:lnSpc>
            </a:pPr>
            <a:r>
              <a:rPr lang="cs-CZ" sz="2400" b="1" dirty="0" smtClean="0"/>
              <a:t>3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4</a:t>
            </a:r>
          </a:p>
          <a:p>
            <a:pPr>
              <a:lnSpc>
                <a:spcPct val="200000"/>
              </a:lnSpc>
            </a:pPr>
            <a:r>
              <a:rPr lang="cs-CZ" sz="2400" b="1" dirty="0"/>
              <a:t>5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5870461" y="1643629"/>
            <a:ext cx="375504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545340" y="3113854"/>
            <a:ext cx="414562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7369777" y="4168806"/>
            <a:ext cx="414562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5944012" y="6139857"/>
            <a:ext cx="414562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/>
              <a:t>5</a:t>
            </a:r>
            <a:endParaRPr lang="cs-CZ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7340825" y="5054004"/>
            <a:ext cx="414562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428412" y="5739747"/>
            <a:ext cx="46422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Tajenka: …………………………………………………...</a:t>
            </a:r>
            <a:endParaRPr lang="cs-CZ" sz="2000" dirty="0"/>
          </a:p>
        </p:txBody>
      </p:sp>
      <p:sp>
        <p:nvSpPr>
          <p:cNvPr id="85" name="Šipka doleva 84">
            <a:hlinkClick r:id="rId14" action="ppaction://hlinksldjump"/>
          </p:cNvPr>
          <p:cNvSpPr/>
          <p:nvPr/>
        </p:nvSpPr>
        <p:spPr>
          <a:xfrm>
            <a:off x="1713364" y="6437633"/>
            <a:ext cx="1833696" cy="404664"/>
          </a:xfrm>
          <a:prstGeom prst="leftArrow">
            <a:avLst/>
          </a:prstGeom>
          <a:solidFill>
            <a:srgbClr val="FF00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prstClr val="white"/>
                </a:solidFill>
              </a:rPr>
              <a:t>Použij skryté pero!</a:t>
            </a:r>
            <a:endParaRPr lang="cs-CZ" sz="1400" dirty="0">
              <a:solidFill>
                <a:prstClr val="white"/>
              </a:solidFill>
            </a:endParaRPr>
          </a:p>
        </p:txBody>
      </p:sp>
      <p:pic>
        <p:nvPicPr>
          <p:cNvPr id="1031" name="Picture 7" descr="C:\Users\uzivatel\AppData\Local\Microsoft\Windows\Temporary Internet Files\Content.IE5\8YKHHWPL\MC900433165[1].jpg">
            <a:hlinkClick r:id="rId14" action="ppaction://hlinksldjump"/>
          </p:cNvPr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0295" y="345784"/>
            <a:ext cx="1092379" cy="8198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TextovéPole 76">
            <a:hlinkClick r:id="rId14" action="ppaction://hlinksldjump"/>
          </p:cNvPr>
          <p:cNvSpPr txBox="1"/>
          <p:nvPr/>
        </p:nvSpPr>
        <p:spPr>
          <a:xfrm>
            <a:off x="7348924" y="1070601"/>
            <a:ext cx="665631" cy="30777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400" dirty="0" smtClean="0"/>
              <a:t>Řešení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11533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329712733"/>
              </p:ext>
            </p:extLst>
          </p:nvPr>
        </p:nvGraphicFramePr>
        <p:xfrm>
          <a:off x="457200" y="274638"/>
          <a:ext cx="82296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C:\Users\uzivatel\AppData\Local\Microsoft\Windows\Temporary Internet Files\Content.IE5\ZOW1DX4L\MC90029617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9902" y="2543203"/>
            <a:ext cx="1234313" cy="8240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Šipka doleva 8"/>
          <p:cNvSpPr/>
          <p:nvPr/>
        </p:nvSpPr>
        <p:spPr>
          <a:xfrm rot="20889688">
            <a:off x="7660862" y="2497594"/>
            <a:ext cx="949690" cy="295423"/>
          </a:xfrm>
          <a:prstGeom prst="leftArrow">
            <a:avLst>
              <a:gd name="adj1" fmla="val 49993"/>
              <a:gd name="adj2" fmla="val 68581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uzivatel\AppData\Local\Microsoft\Windows\Temporary Internet Files\Content.IE5\02KQOVLI\MP900398845[1]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17" t="8985" r="31766" b="5641"/>
          <a:stretch/>
        </p:blipFill>
        <p:spPr bwMode="auto">
          <a:xfrm>
            <a:off x="7692336" y="3893587"/>
            <a:ext cx="915110" cy="10981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ivatel\AppData\Local\Microsoft\Windows\Temporary Internet Files\Content.IE5\8YKHHWPL\MC90023417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1572" y="4787889"/>
            <a:ext cx="1172063" cy="7319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ivatel\AppData\Local\Microsoft\Windows\Temporary Internet Files\Content.IE5\16UXLQ8S\MC900433845[1].png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74" b="12942"/>
          <a:stretch/>
        </p:blipFill>
        <p:spPr bwMode="auto">
          <a:xfrm>
            <a:off x="5861541" y="1626036"/>
            <a:ext cx="1281884" cy="97402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ivatel\AppData\Local\Microsoft\Windows\Temporary Internet Files\Content.IE5\PVDUFBUN\MP900385225[1].jpg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45" t="26431" b="16867"/>
          <a:stretch/>
        </p:blipFill>
        <p:spPr bwMode="auto">
          <a:xfrm>
            <a:off x="5919614" y="5693259"/>
            <a:ext cx="1040288" cy="8931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4" name="Skupina 13"/>
          <p:cNvGrpSpPr/>
          <p:nvPr/>
        </p:nvGrpSpPr>
        <p:grpSpPr>
          <a:xfrm>
            <a:off x="1052469" y="2114515"/>
            <a:ext cx="5184576" cy="2971917"/>
            <a:chOff x="341635" y="1882827"/>
            <a:chExt cx="5184576" cy="2971917"/>
          </a:xfrm>
        </p:grpSpPr>
        <p:sp>
          <p:nvSpPr>
            <p:cNvPr id="26" name="Obdélník 25"/>
            <p:cNvSpPr/>
            <p:nvPr/>
          </p:nvSpPr>
          <p:spPr>
            <a:xfrm>
              <a:off x="1493763" y="1883131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E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917699" y="1883132"/>
              <a:ext cx="576064" cy="595869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001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M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2069827" y="1883130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T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2645891" y="1882827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R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341635" y="2479001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K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51" name="Obdélník 50"/>
            <p:cNvSpPr/>
            <p:nvPr/>
          </p:nvSpPr>
          <p:spPr>
            <a:xfrm>
              <a:off x="1493763" y="2478697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U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917699" y="2478698"/>
              <a:ext cx="576064" cy="595869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001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L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53" name="Obdélník 52"/>
            <p:cNvSpPr/>
            <p:nvPr/>
          </p:nvSpPr>
          <p:spPr>
            <a:xfrm>
              <a:off x="2069827" y="2478696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B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2645891" y="2478393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Í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1493763" y="3067136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K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917699" y="3067137"/>
              <a:ext cx="576064" cy="595869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001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É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2069827" y="3067135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>
                  <a:solidFill>
                    <a:schemeClr val="tx1"/>
                  </a:solidFill>
                </a:rPr>
                <a:t>Y</a:t>
              </a:r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341635" y="3066832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L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1493763" y="3662702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L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917699" y="3662703"/>
              <a:ext cx="576064" cy="595869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001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K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61" name="Obdélník 60"/>
            <p:cNvSpPr/>
            <p:nvPr/>
          </p:nvSpPr>
          <p:spPr>
            <a:xfrm>
              <a:off x="2069827" y="3662701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Í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62" name="Obdélník 61"/>
            <p:cNvSpPr/>
            <p:nvPr/>
          </p:nvSpPr>
          <p:spPr>
            <a:xfrm>
              <a:off x="2645891" y="3662398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Č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3221955" y="2488734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Č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64" name="Obdélník 63"/>
            <p:cNvSpPr/>
            <p:nvPr/>
          </p:nvSpPr>
          <p:spPr>
            <a:xfrm>
              <a:off x="3798019" y="2488734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K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4374083" y="2488734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O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66" name="Obdélník 65"/>
            <p:cNvSpPr/>
            <p:nvPr/>
          </p:nvSpPr>
          <p:spPr>
            <a:xfrm>
              <a:off x="3221955" y="3663006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E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41635" y="4248534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K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68" name="Obdélník 67"/>
            <p:cNvSpPr/>
            <p:nvPr/>
          </p:nvSpPr>
          <p:spPr>
            <a:xfrm>
              <a:off x="1493763" y="4248230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V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917699" y="4248231"/>
              <a:ext cx="576064" cy="595869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001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O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70" name="Obdélník 69"/>
            <p:cNvSpPr/>
            <p:nvPr/>
          </p:nvSpPr>
          <p:spPr>
            <a:xfrm>
              <a:off x="2069827" y="4248229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A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2645891" y="4247926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D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72" name="Obdélník 71"/>
            <p:cNvSpPr/>
            <p:nvPr/>
          </p:nvSpPr>
          <p:spPr>
            <a:xfrm>
              <a:off x="3221955" y="4258267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L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73" name="Obdélník 72"/>
            <p:cNvSpPr/>
            <p:nvPr/>
          </p:nvSpPr>
          <p:spPr>
            <a:xfrm>
              <a:off x="3798019" y="4258267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I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74" name="Obdélník 73"/>
            <p:cNvSpPr/>
            <p:nvPr/>
          </p:nvSpPr>
          <p:spPr>
            <a:xfrm>
              <a:off x="4374083" y="4258267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N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75" name="Obdélník 74"/>
            <p:cNvSpPr/>
            <p:nvPr/>
          </p:nvSpPr>
          <p:spPr>
            <a:xfrm>
              <a:off x="4950147" y="4258875"/>
              <a:ext cx="576064" cy="5958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A</a:t>
              </a:r>
              <a:endParaRPr lang="cs-CZ" dirty="0">
                <a:solidFill>
                  <a:schemeClr val="tx1"/>
                </a:solidFill>
              </a:endParaRPr>
            </a:p>
          </p:txBody>
        </p:sp>
      </p:grpSp>
      <p:sp>
        <p:nvSpPr>
          <p:cNvPr id="15" name="Popisek se šipkou dolů 14"/>
          <p:cNvSpPr/>
          <p:nvPr/>
        </p:nvSpPr>
        <p:spPr>
          <a:xfrm>
            <a:off x="1342929" y="1628800"/>
            <a:ext cx="1287283" cy="484250"/>
          </a:xfrm>
          <a:prstGeom prst="downArrowCallou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Tajenka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95536" y="1835362"/>
            <a:ext cx="50405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400" b="1" dirty="0" smtClean="0"/>
              <a:t>1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2</a:t>
            </a:r>
          </a:p>
          <a:p>
            <a:pPr>
              <a:lnSpc>
                <a:spcPct val="200000"/>
              </a:lnSpc>
            </a:pPr>
            <a:r>
              <a:rPr lang="cs-CZ" sz="2400" b="1" dirty="0" smtClean="0"/>
              <a:t>3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4</a:t>
            </a:r>
          </a:p>
          <a:p>
            <a:pPr>
              <a:lnSpc>
                <a:spcPct val="200000"/>
              </a:lnSpc>
            </a:pPr>
            <a:r>
              <a:rPr lang="cs-CZ" sz="2400" b="1" dirty="0"/>
              <a:t>5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5870461" y="1643629"/>
            <a:ext cx="375504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545340" y="3113854"/>
            <a:ext cx="414562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7277774" y="3882946"/>
            <a:ext cx="414562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6473135" y="4622409"/>
            <a:ext cx="414562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/>
              <a:t>5</a:t>
            </a:r>
            <a:endParaRPr lang="cs-CZ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5482626" y="6217122"/>
            <a:ext cx="414562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428412" y="5739747"/>
            <a:ext cx="46422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Tajenka: …………………………………………………...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982764" y="5404574"/>
            <a:ext cx="1202452" cy="55061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MLÉKO</a:t>
            </a:r>
            <a:endParaRPr lang="cs-CZ" dirty="0"/>
          </a:p>
        </p:txBody>
      </p:sp>
      <p:pic>
        <p:nvPicPr>
          <p:cNvPr id="2051" name="Picture 3" descr="C:\Users\uzivatel\AppData\Local\Microsoft\Windows\Temporary Internet Files\Content.IE5\16UXLQ8S\MM900395700[1].gif">
            <a:hlinkClick r:id="rId13" action="ppaction://hlinksldjump"/>
          </p:cNvPr>
          <p:cNvPicPr>
            <a:picLocks noChangeAspect="1" noChangeArrowheads="1" noCrop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6350" y="5939803"/>
            <a:ext cx="1287210" cy="60069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8121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964704"/>
          </a:xfrm>
        </p:spPr>
        <p:txBody>
          <a:bodyPr/>
          <a:lstStyle/>
          <a:p>
            <a:r>
              <a:rPr lang="cs-CZ" dirty="0" smtClean="0"/>
              <a:t>http://office.microsoft.com/klipart</a:t>
            </a:r>
          </a:p>
        </p:txBody>
      </p:sp>
    </p:spTree>
    <p:extLst>
      <p:ext uri="{BB962C8B-B14F-4D97-AF65-F5344CB8AC3E}">
        <p14:creationId xmlns:p14="http://schemas.microsoft.com/office/powerpoint/2010/main" val="1909068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384</Words>
  <Application>Microsoft Office PowerPoint</Application>
  <PresentationFormat>Předvádění na obrazovce (4:3)</PresentationFormat>
  <Paragraphs>111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Motiv sady Office</vt:lpstr>
      <vt:lpstr>1_Motiv sady Office</vt:lpstr>
      <vt:lpstr>2_Motiv sady Office</vt:lpstr>
      <vt:lpstr>3_Motiv sady Office</vt:lpstr>
      <vt:lpstr>Kapalné látky VY_32_INOVACE_2A_03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2011-08-03T16:51:14Z</dcterms:created>
  <dcterms:modified xsi:type="dcterms:W3CDTF">2013-01-22T21:19:32Z</dcterms:modified>
</cp:coreProperties>
</file>