
<file path=[Content_Types].xml><?xml version="1.0" encoding="utf-8"?>
<Types xmlns="http://schemas.openxmlformats.org/package/2006/content-types">
  <Default Extension="png" ContentType="image/png"/>
  <Default Extension="wmf" ContentType="image/x-wmf"/>
  <Default Extension="jpeg" ContentType="image/jpeg"/>
  <Default Extension="rels" ContentType="application/vnd.openxmlformats-package.relationships+xml"/>
  <Default Extension="xml" ContentType="application/xml"/>
  <Default Extension="wav" ContentType="audio/wav"/>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5" d="100"/>
          <a:sy n="65" d="100"/>
        </p:scale>
        <p:origin x="-1452" y="-10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572AEE62-9268-47D6-8E51-A16F5EFD7F9D}" type="datetimeFigureOut">
              <a:rPr lang="cs-CZ" smtClean="0"/>
              <a:pPr/>
              <a:t>25.1.2013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E59790C1-633C-4DF8-95AC-0290D398F1AE}"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572AEE62-9268-47D6-8E51-A16F5EFD7F9D}" type="datetimeFigureOut">
              <a:rPr lang="cs-CZ" smtClean="0"/>
              <a:pPr/>
              <a:t>25.1.2013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E59790C1-633C-4DF8-95AC-0290D398F1AE}"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572AEE62-9268-47D6-8E51-A16F5EFD7F9D}" type="datetimeFigureOut">
              <a:rPr lang="cs-CZ" smtClean="0"/>
              <a:pPr/>
              <a:t>25.1.2013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E59790C1-633C-4DF8-95AC-0290D398F1AE}"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572AEE62-9268-47D6-8E51-A16F5EFD7F9D}" type="datetimeFigureOut">
              <a:rPr lang="cs-CZ" smtClean="0"/>
              <a:pPr/>
              <a:t>25.1.2013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E59790C1-633C-4DF8-95AC-0290D398F1AE}"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572AEE62-9268-47D6-8E51-A16F5EFD7F9D}" type="datetimeFigureOut">
              <a:rPr lang="cs-CZ" smtClean="0"/>
              <a:pPr/>
              <a:t>25.1.2013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E59790C1-633C-4DF8-95AC-0290D398F1AE}"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572AEE62-9268-47D6-8E51-A16F5EFD7F9D}" type="datetimeFigureOut">
              <a:rPr lang="cs-CZ" smtClean="0"/>
              <a:pPr/>
              <a:t>25.1.2013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E59790C1-633C-4DF8-95AC-0290D398F1AE}"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572AEE62-9268-47D6-8E51-A16F5EFD7F9D}" type="datetimeFigureOut">
              <a:rPr lang="cs-CZ" smtClean="0"/>
              <a:pPr/>
              <a:t>25.1.2013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E59790C1-633C-4DF8-95AC-0290D398F1AE}"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572AEE62-9268-47D6-8E51-A16F5EFD7F9D}" type="datetimeFigureOut">
              <a:rPr lang="cs-CZ" smtClean="0"/>
              <a:pPr/>
              <a:t>25.1.2013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E59790C1-633C-4DF8-95AC-0290D398F1AE}"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572AEE62-9268-47D6-8E51-A16F5EFD7F9D}" type="datetimeFigureOut">
              <a:rPr lang="cs-CZ" smtClean="0"/>
              <a:pPr/>
              <a:t>25.1.2013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E59790C1-633C-4DF8-95AC-0290D398F1AE}"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572AEE62-9268-47D6-8E51-A16F5EFD7F9D}" type="datetimeFigureOut">
              <a:rPr lang="cs-CZ" smtClean="0"/>
              <a:pPr/>
              <a:t>25.1.2013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E59790C1-633C-4DF8-95AC-0290D398F1AE}"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572AEE62-9268-47D6-8E51-A16F5EFD7F9D}" type="datetimeFigureOut">
              <a:rPr lang="cs-CZ" smtClean="0"/>
              <a:pPr/>
              <a:t>25.1.2013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E59790C1-633C-4DF8-95AC-0290D398F1AE}"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72AEE62-9268-47D6-8E51-A16F5EFD7F9D}" type="datetimeFigureOut">
              <a:rPr lang="cs-CZ" smtClean="0"/>
              <a:pPr/>
              <a:t>25.1.2013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59790C1-633C-4DF8-95AC-0290D398F1AE}"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2.wmf"/><Relationship Id="rId2" Type="http://schemas.openxmlformats.org/officeDocument/2006/relationships/audio" Target="../media/audio1.wav"/><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wmf"/><Relationship Id="rId2" Type="http://schemas.openxmlformats.org/officeDocument/2006/relationships/audio" Target="../media/audio1.wav"/><Relationship Id="rId1" Type="http://schemas.openxmlformats.org/officeDocument/2006/relationships/slideLayout" Target="../slideLayouts/slideLayout2.xml"/><Relationship Id="rId6" Type="http://schemas.openxmlformats.org/officeDocument/2006/relationships/image" Target="../media/image6.wmf"/><Relationship Id="rId5" Type="http://schemas.openxmlformats.org/officeDocument/2006/relationships/image" Target="../media/image5.wmf"/><Relationship Id="rId4" Type="http://schemas.openxmlformats.org/officeDocument/2006/relationships/image" Target="../media/image4.wmf"/></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w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w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office.microsoft.com/klipart"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41998" y="404664"/>
            <a:ext cx="6986587" cy="1524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Nadpis 1"/>
          <p:cNvSpPr>
            <a:spLocks noGrp="1"/>
          </p:cNvSpPr>
          <p:nvPr>
            <p:ph type="ctrTitle"/>
          </p:nvPr>
        </p:nvSpPr>
        <p:spPr/>
        <p:txBody>
          <a:bodyPr>
            <a:normAutofit fontScale="90000"/>
          </a:bodyPr>
          <a:lstStyle/>
          <a:p>
            <a:r>
              <a:rPr lang="cs-CZ" dirty="0" smtClean="0"/>
              <a:t>Středověké hrady</a:t>
            </a:r>
            <a:r>
              <a:rPr lang="cs-CZ" dirty="0"/>
              <a:t/>
            </a:r>
            <a:br>
              <a:rPr lang="cs-CZ" dirty="0"/>
            </a:br>
            <a:r>
              <a:rPr lang="cs-CZ" dirty="0" smtClean="0"/>
              <a:t>VY_32_INOVACE_2C_08</a:t>
            </a:r>
            <a:br>
              <a:rPr lang="cs-CZ" dirty="0" smtClean="0"/>
            </a:br>
            <a:r>
              <a:rPr lang="cs-CZ" sz="3100" dirty="0" smtClean="0"/>
              <a:t>Číslo projektu</a:t>
            </a:r>
            <a:r>
              <a:rPr lang="cs-CZ" sz="3100" smtClean="0"/>
              <a:t>: CZ.1.07/1.4.00/21.1101</a:t>
            </a:r>
            <a:endParaRPr lang="cs-CZ" dirty="0"/>
          </a:p>
        </p:txBody>
      </p:sp>
      <p:sp>
        <p:nvSpPr>
          <p:cNvPr id="6" name="Podnadpis 2"/>
          <p:cNvSpPr>
            <a:spLocks noGrp="1"/>
          </p:cNvSpPr>
          <p:nvPr>
            <p:ph type="subTitle" idx="1"/>
          </p:nvPr>
        </p:nvSpPr>
        <p:spPr/>
        <p:txBody>
          <a:bodyPr/>
          <a:lstStyle/>
          <a:p>
            <a:r>
              <a:rPr lang="cs-CZ" dirty="0"/>
              <a:t>Sada </a:t>
            </a:r>
            <a:r>
              <a:rPr lang="cs-CZ" dirty="0" smtClean="0"/>
              <a:t>3</a:t>
            </a:r>
            <a:endParaRPr lang="cs-CZ" dirty="0"/>
          </a:p>
          <a:p>
            <a:r>
              <a:rPr lang="cs-CZ" dirty="0" smtClean="0"/>
              <a:t>Člověk a společnost</a:t>
            </a:r>
            <a:endParaRPr lang="cs-CZ" dirty="0"/>
          </a:p>
          <a:p>
            <a:r>
              <a:rPr lang="cs-CZ" dirty="0"/>
              <a:t>MŠ, ZŠ a </a:t>
            </a:r>
            <a:r>
              <a:rPr lang="cs-CZ" dirty="0" err="1"/>
              <a:t>PrŠ</a:t>
            </a:r>
            <a:r>
              <a:rPr lang="cs-CZ" dirty="0"/>
              <a:t> Trhové Sviny</a:t>
            </a:r>
          </a:p>
          <a:p>
            <a:endParaRPr lang="cs-CZ" dirty="0"/>
          </a:p>
        </p:txBody>
      </p:sp>
    </p:spTree>
    <p:extLst>
      <p:ext uri="{BB962C8B-B14F-4D97-AF65-F5344CB8AC3E}">
        <p14:creationId xmlns:p14="http://schemas.microsoft.com/office/powerpoint/2010/main" val="130120062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ulka 1"/>
          <p:cNvGraphicFramePr>
            <a:graphicFrameLocks noGrp="1"/>
          </p:cNvGraphicFramePr>
          <p:nvPr>
            <p:extLst>
              <p:ext uri="{D42A27DB-BD31-4B8C-83A1-F6EECF244321}">
                <p14:modId xmlns:p14="http://schemas.microsoft.com/office/powerpoint/2010/main" val="1842551079"/>
              </p:ext>
            </p:extLst>
          </p:nvPr>
        </p:nvGraphicFramePr>
        <p:xfrm>
          <a:off x="507718" y="662997"/>
          <a:ext cx="8280920" cy="5844940"/>
        </p:xfrm>
        <a:graphic>
          <a:graphicData uri="http://schemas.openxmlformats.org/drawingml/2006/table">
            <a:tbl>
              <a:tblPr firstRow="1" firstCol="1" bandRow="1">
                <a:tableStyleId>{5940675A-B579-460E-94D1-54222C63F5DA}</a:tableStyleId>
              </a:tblPr>
              <a:tblGrid>
                <a:gridCol w="2304256"/>
                <a:gridCol w="5976664"/>
              </a:tblGrid>
              <a:tr h="266208">
                <a:tc>
                  <a:txBody>
                    <a:bodyPr/>
                    <a:lstStyle/>
                    <a:p>
                      <a:pPr>
                        <a:lnSpc>
                          <a:spcPct val="115000"/>
                        </a:lnSpc>
                        <a:spcAft>
                          <a:spcPts val="0"/>
                        </a:spcAft>
                      </a:pPr>
                      <a:r>
                        <a:rPr lang="cs-CZ" sz="1400" dirty="0">
                          <a:effectLst/>
                          <a:latin typeface="Times New Roman" pitchFamily="18" charset="0"/>
                          <a:cs typeface="Times New Roman" pitchFamily="18" charset="0"/>
                        </a:rPr>
                        <a:t>Anotace</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gn="just"/>
                      <a:r>
                        <a:rPr lang="cs-CZ" sz="1200" b="0" dirty="0" smtClean="0">
                          <a:solidFill>
                            <a:schemeClr val="tx1"/>
                          </a:solidFill>
                          <a:effectLst/>
                          <a:latin typeface="Times New Roman" pitchFamily="18" charset="0"/>
                          <a:ea typeface="Calibri"/>
                          <a:cs typeface="Times New Roman" pitchFamily="18" charset="0"/>
                        </a:rPr>
                        <a:t>Žáci si prohlížejí obrázek středověkého hradu</a:t>
                      </a:r>
                      <a:r>
                        <a:rPr lang="cs-CZ" sz="1200" b="0" baseline="0" dirty="0" smtClean="0">
                          <a:solidFill>
                            <a:schemeClr val="tx1"/>
                          </a:solidFill>
                          <a:effectLst/>
                          <a:latin typeface="Times New Roman" pitchFamily="18" charset="0"/>
                          <a:ea typeface="Calibri"/>
                          <a:cs typeface="Times New Roman" pitchFamily="18" charset="0"/>
                        </a:rPr>
                        <a:t> (obrázek se objeví po kliknutí myší na obrázek zeleného slunce). Žáci se rozpomínají na obrázek a zapisují vše, co na něm viděli (pro nápovědu mohou kliknout na červené pole s otazníkem a objeví se nápomocné obrázky). Žáci </a:t>
                      </a:r>
                      <a:r>
                        <a:rPr lang="cs-CZ" sz="1200" b="0" dirty="0" smtClean="0">
                          <a:solidFill>
                            <a:schemeClr val="tx1"/>
                          </a:solidFill>
                          <a:effectLst/>
                          <a:latin typeface="Times New Roman" pitchFamily="18" charset="0"/>
                          <a:ea typeface="Calibri"/>
                          <a:cs typeface="Times New Roman" pitchFamily="18" charset="0"/>
                        </a:rPr>
                        <a:t>získávají</a:t>
                      </a:r>
                      <a:r>
                        <a:rPr lang="cs-CZ" sz="1200" b="0" baseline="0" dirty="0" smtClean="0">
                          <a:solidFill>
                            <a:schemeClr val="tx1"/>
                          </a:solidFill>
                          <a:effectLst/>
                          <a:latin typeface="Times New Roman" pitchFamily="18" charset="0"/>
                          <a:ea typeface="Calibri"/>
                          <a:cs typeface="Times New Roman" pitchFamily="18" charset="0"/>
                        </a:rPr>
                        <a:t> základní informace o hradech, jejich obyvatelích a o zakládání hradu. V interaktivním cvičení žáci dělí šipky s výrazy do dvou skupin (podle  toho, zda se jedná o ochranu hradu přírodní nebo umělou). Nejprve skrytým perem spojují vyhrazený prostor se šipkou, poté klikají myší na jednotlivé šipky pro kontrolu (ty se po kliknutí vydají do správného prostoru). Žáci pomocí skrytého pera doplňují chybějící písmena do pojmenování řemeslníků, kteří žili v podhradí. Na závěr nahlížejí do slovníčku pojmů a skrytým perem škrtají špatné odpovědi v závěrečném opakování. </a:t>
                      </a:r>
                      <a:endParaRPr lang="cs-CZ" sz="1200" b="0" dirty="0">
                        <a:solidFill>
                          <a:schemeClr val="tx1"/>
                        </a:solidFill>
                        <a:effectLst/>
                        <a:latin typeface="Times New Roman" pitchFamily="18" charset="0"/>
                        <a:ea typeface="Calibri"/>
                        <a:cs typeface="Times New Roman" pitchFamily="18" charset="0"/>
                      </a:endParaRPr>
                    </a:p>
                  </a:txBody>
                  <a:tcPr marL="8466" marR="8466" marT="8466" marB="8466" anchor="ctr"/>
                </a:tc>
              </a:tr>
              <a:tr h="597888">
                <a:tc>
                  <a:txBody>
                    <a:bodyPr/>
                    <a:lstStyle/>
                    <a:p>
                      <a:pPr>
                        <a:lnSpc>
                          <a:spcPct val="115000"/>
                        </a:lnSpc>
                        <a:spcAft>
                          <a:spcPts val="0"/>
                        </a:spcAft>
                      </a:pPr>
                      <a:r>
                        <a:rPr lang="cs-CZ" sz="1400" dirty="0" smtClean="0">
                          <a:effectLst/>
                          <a:latin typeface="Times New Roman" pitchFamily="18" charset="0"/>
                          <a:cs typeface="Times New Roman" pitchFamily="18" charset="0"/>
                        </a:rPr>
                        <a:t>Autor</a:t>
                      </a:r>
                    </a:p>
                    <a:p>
                      <a:pPr>
                        <a:lnSpc>
                          <a:spcPct val="115000"/>
                        </a:lnSpc>
                        <a:spcAft>
                          <a:spcPts val="0"/>
                        </a:spcAft>
                      </a:pPr>
                      <a:r>
                        <a:rPr lang="cs-CZ" sz="1400" dirty="0" smtClean="0">
                          <a:effectLst/>
                          <a:latin typeface="Times New Roman" pitchFamily="18" charset="0"/>
                          <a:cs typeface="Times New Roman" pitchFamily="18" charset="0"/>
                        </a:rPr>
                        <a:t>Období vytvoření materiálu</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dirty="0" smtClean="0">
                          <a:effectLst/>
                          <a:latin typeface="Times New Roman" pitchFamily="18" charset="0"/>
                          <a:cs typeface="Times New Roman" pitchFamily="18" charset="0"/>
                        </a:rPr>
                        <a:t> Mgr.</a:t>
                      </a:r>
                      <a:r>
                        <a:rPr lang="cs-CZ" sz="1400" baseline="0" dirty="0" smtClean="0">
                          <a:effectLst/>
                          <a:latin typeface="Times New Roman" pitchFamily="18" charset="0"/>
                          <a:cs typeface="Times New Roman" pitchFamily="18" charset="0"/>
                        </a:rPr>
                        <a:t> Naděžda Korcová</a:t>
                      </a:r>
                      <a:endParaRPr lang="cs-CZ" sz="1400" dirty="0">
                        <a:effectLst/>
                        <a:latin typeface="Times New Roman" pitchFamily="18" charset="0"/>
                        <a:cs typeface="Times New Roman" pitchFamily="18" charset="0"/>
                      </a:endParaRPr>
                    </a:p>
                    <a:p>
                      <a:pPr>
                        <a:lnSpc>
                          <a:spcPct val="115000"/>
                        </a:lnSpc>
                        <a:spcAft>
                          <a:spcPts val="1000"/>
                        </a:spcAft>
                      </a:pPr>
                      <a:r>
                        <a:rPr lang="cs-CZ" sz="1400" dirty="0" smtClean="0">
                          <a:effectLst/>
                          <a:latin typeface="Times New Roman" pitchFamily="18" charset="0"/>
                          <a:cs typeface="Times New Roman" pitchFamily="18" charset="0"/>
                        </a:rPr>
                        <a:t> Červenec </a:t>
                      </a:r>
                      <a:r>
                        <a:rPr lang="cs-CZ" sz="1400" dirty="0">
                          <a:effectLst/>
                          <a:latin typeface="Times New Roman" pitchFamily="18" charset="0"/>
                          <a:cs typeface="Times New Roman" pitchFamily="18" charset="0"/>
                        </a:rPr>
                        <a:t>2011</a:t>
                      </a:r>
                      <a:endParaRPr lang="cs-CZ" sz="1400" dirty="0">
                        <a:effectLst/>
                        <a:latin typeface="Times New Roman" pitchFamily="18" charset="0"/>
                        <a:ea typeface="Calibri"/>
                        <a:cs typeface="Times New Roman" pitchFamily="18" charset="0"/>
                      </a:endParaRPr>
                    </a:p>
                  </a:txBody>
                  <a:tcPr marL="8466" marR="8466" marT="8466" marB="8466" anchor="ctr"/>
                </a:tc>
              </a:tr>
              <a:tr h="315056">
                <a:tc>
                  <a:txBody>
                    <a:bodyPr/>
                    <a:lstStyle/>
                    <a:p>
                      <a:pPr>
                        <a:lnSpc>
                          <a:spcPct val="115000"/>
                        </a:lnSpc>
                        <a:spcAft>
                          <a:spcPts val="0"/>
                        </a:spcAft>
                      </a:pPr>
                      <a:r>
                        <a:rPr lang="cs-CZ" sz="1400" dirty="0">
                          <a:effectLst/>
                          <a:latin typeface="Times New Roman" pitchFamily="18" charset="0"/>
                          <a:cs typeface="Times New Roman" pitchFamily="18" charset="0"/>
                        </a:rPr>
                        <a:t>Speciální vzdělávací potřeby</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baseline="0" dirty="0" smtClean="0">
                          <a:effectLst/>
                          <a:latin typeface="Times New Roman" pitchFamily="18" charset="0"/>
                          <a:cs typeface="Times New Roman" pitchFamily="18" charset="0"/>
                        </a:rPr>
                        <a:t> </a:t>
                      </a:r>
                      <a:r>
                        <a:rPr lang="cs-CZ" sz="1400" dirty="0" smtClean="0">
                          <a:effectLst/>
                          <a:latin typeface="Times New Roman" pitchFamily="18" charset="0"/>
                          <a:cs typeface="Times New Roman" pitchFamily="18" charset="0"/>
                        </a:rPr>
                        <a:t>ADHD</a:t>
                      </a:r>
                      <a:r>
                        <a:rPr lang="cs-CZ" sz="1400" dirty="0">
                          <a:effectLst/>
                          <a:latin typeface="Times New Roman" pitchFamily="18" charset="0"/>
                          <a:cs typeface="Times New Roman" pitchFamily="18" charset="0"/>
                        </a:rPr>
                        <a:t>, dyslexie, dysgrafie</a:t>
                      </a:r>
                      <a:r>
                        <a:rPr lang="cs-CZ" sz="1400" dirty="0" smtClean="0">
                          <a:effectLst/>
                          <a:latin typeface="Times New Roman" pitchFamily="18" charset="0"/>
                          <a:cs typeface="Times New Roman" pitchFamily="18" charset="0"/>
                        </a:rPr>
                        <a:t>,</a:t>
                      </a:r>
                      <a:r>
                        <a:rPr lang="cs-CZ" sz="1400" baseline="0" dirty="0" smtClean="0">
                          <a:effectLst/>
                          <a:latin typeface="Times New Roman" pitchFamily="18" charset="0"/>
                          <a:cs typeface="Times New Roman" pitchFamily="18" charset="0"/>
                        </a:rPr>
                        <a:t> dysortografie, dyskalkulie</a:t>
                      </a:r>
                      <a:endParaRPr lang="cs-CZ" sz="1400" dirty="0">
                        <a:effectLst/>
                        <a:latin typeface="Times New Roman" pitchFamily="18" charset="0"/>
                        <a:cs typeface="Times New Roman" pitchFamily="18" charset="0"/>
                      </a:endParaRPr>
                    </a:p>
                  </a:txBody>
                  <a:tcPr marL="8466" marR="8466" marT="8466" marB="8466" anchor="ctr"/>
                </a:tc>
              </a:tr>
              <a:tr h="625700">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cs-CZ" sz="1400" dirty="0" smtClean="0">
                          <a:effectLst/>
                          <a:latin typeface="Times New Roman" pitchFamily="18" charset="0"/>
                          <a:cs typeface="Times New Roman" pitchFamily="18" charset="0"/>
                        </a:rPr>
                        <a:t>Vzdělávací oblast</a:t>
                      </a:r>
                      <a:endParaRPr lang="cs-CZ" sz="1400" dirty="0" smtClean="0">
                        <a:solidFill>
                          <a:schemeClr val="tx1"/>
                        </a:solidFill>
                        <a:effectLst/>
                        <a:latin typeface="Times New Roman" pitchFamily="18" charset="0"/>
                        <a:cs typeface="Times New Roman" pitchFamily="18" charset="0"/>
                      </a:endParaRPr>
                    </a:p>
                    <a:p>
                      <a:pPr>
                        <a:lnSpc>
                          <a:spcPct val="115000"/>
                        </a:lnSpc>
                        <a:spcAft>
                          <a:spcPts val="0"/>
                        </a:spcAft>
                      </a:pPr>
                      <a:r>
                        <a:rPr lang="cs-CZ" sz="1400" dirty="0" smtClean="0">
                          <a:effectLst/>
                          <a:latin typeface="Times New Roman" pitchFamily="18" charset="0"/>
                          <a:cs typeface="Times New Roman" pitchFamily="18" charset="0"/>
                        </a:rPr>
                        <a:t>Vzdělávací obor</a:t>
                      </a:r>
                      <a:endParaRPr lang="cs-CZ" sz="1400" dirty="0">
                        <a:effectLst/>
                        <a:latin typeface="Times New Roman" pitchFamily="18" charset="0"/>
                        <a:cs typeface="Times New Roman" pitchFamily="18" charset="0"/>
                      </a:endParaRPr>
                    </a:p>
                  </a:txBody>
                  <a:tcPr marL="8466" marR="8466" marT="8466" marB="8466" anchor="ctr"/>
                </a:tc>
                <a:tc>
                  <a:txBody>
                    <a:bodyPr/>
                    <a:lstStyle/>
                    <a:p>
                      <a:pPr>
                        <a:lnSpc>
                          <a:spcPct val="115000"/>
                        </a:lnSpc>
                        <a:spcAft>
                          <a:spcPts val="0"/>
                        </a:spcAft>
                      </a:pPr>
                      <a:r>
                        <a:rPr lang="cs-CZ" sz="1400" dirty="0" smtClean="0">
                          <a:effectLst/>
                          <a:latin typeface="Times New Roman" pitchFamily="18" charset="0"/>
                          <a:cs typeface="Times New Roman" pitchFamily="18" charset="0"/>
                        </a:rPr>
                        <a:t> Člověk a společnost</a:t>
                      </a:r>
                    </a:p>
                    <a:p>
                      <a:pPr>
                        <a:lnSpc>
                          <a:spcPct val="115000"/>
                        </a:lnSpc>
                        <a:spcAft>
                          <a:spcPts val="1000"/>
                        </a:spcAft>
                      </a:pPr>
                      <a:r>
                        <a:rPr lang="cs-CZ" sz="1400" dirty="0" smtClean="0">
                          <a:effectLst/>
                          <a:latin typeface="Times New Roman" pitchFamily="18" charset="0"/>
                          <a:cs typeface="Times New Roman" pitchFamily="18" charset="0"/>
                        </a:rPr>
                        <a:t> Dějepis</a:t>
                      </a:r>
                      <a:endParaRPr lang="cs-CZ" sz="1400" dirty="0">
                        <a:effectLst/>
                        <a:latin typeface="Times New Roman" pitchFamily="18" charset="0"/>
                        <a:cs typeface="Times New Roman" pitchFamily="18" charset="0"/>
                      </a:endParaRPr>
                    </a:p>
                  </a:txBody>
                  <a:tcPr marL="8466" marR="8466" marT="8466" marB="8466" anchor="ctr"/>
                </a:tc>
              </a:tr>
              <a:tr h="437389">
                <a:tc>
                  <a:txBody>
                    <a:bodyPr/>
                    <a:lstStyle/>
                    <a:p>
                      <a:pPr>
                        <a:lnSpc>
                          <a:spcPct val="115000"/>
                        </a:lnSpc>
                        <a:spcAft>
                          <a:spcPts val="0"/>
                        </a:spcAft>
                      </a:pPr>
                      <a:r>
                        <a:rPr lang="cs-CZ" sz="1400" dirty="0" smtClean="0">
                          <a:effectLst/>
                          <a:latin typeface="Times New Roman" pitchFamily="18" charset="0"/>
                          <a:cs typeface="Times New Roman" pitchFamily="18" charset="0"/>
                        </a:rPr>
                        <a:t>Druh učebního</a:t>
                      </a:r>
                      <a:r>
                        <a:rPr lang="cs-CZ" sz="1400" baseline="0" dirty="0" smtClean="0">
                          <a:effectLst/>
                          <a:latin typeface="Times New Roman" pitchFamily="18" charset="0"/>
                          <a:cs typeface="Times New Roman" pitchFamily="18" charset="0"/>
                        </a:rPr>
                        <a:t> materiálu</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dirty="0" smtClean="0">
                          <a:effectLst/>
                          <a:latin typeface="Times New Roman" pitchFamily="18" charset="0"/>
                          <a:cs typeface="Times New Roman" pitchFamily="18" charset="0"/>
                        </a:rPr>
                        <a:t> Interaktivní DUM</a:t>
                      </a:r>
                      <a:endParaRPr lang="cs-CZ" sz="1400" dirty="0">
                        <a:effectLst/>
                        <a:latin typeface="Times New Roman" pitchFamily="18" charset="0"/>
                        <a:ea typeface="Calibri"/>
                        <a:cs typeface="Times New Roman" pitchFamily="18" charset="0"/>
                      </a:endParaRPr>
                    </a:p>
                  </a:txBody>
                  <a:tcPr marL="8466" marR="8466" marT="8466" marB="8466" anchor="ctr"/>
                </a:tc>
              </a:tr>
              <a:tr h="399083">
                <a:tc>
                  <a:txBody>
                    <a:bodyPr/>
                    <a:lstStyle/>
                    <a:p>
                      <a:pPr>
                        <a:lnSpc>
                          <a:spcPct val="115000"/>
                        </a:lnSpc>
                        <a:spcAft>
                          <a:spcPts val="0"/>
                        </a:spcAft>
                      </a:pPr>
                      <a:r>
                        <a:rPr lang="cs-CZ" sz="1400" dirty="0">
                          <a:effectLst/>
                          <a:latin typeface="Times New Roman" pitchFamily="18" charset="0"/>
                          <a:cs typeface="Times New Roman" pitchFamily="18" charset="0"/>
                        </a:rPr>
                        <a:t>Druh interaktivity</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dirty="0" smtClean="0">
                          <a:effectLst/>
                          <a:latin typeface="Times New Roman" pitchFamily="18" charset="0"/>
                          <a:cs typeface="Times New Roman" pitchFamily="18" charset="0"/>
                        </a:rPr>
                        <a:t> Využití interaktivní tabule a práce s</a:t>
                      </a:r>
                      <a:r>
                        <a:rPr lang="cs-CZ" sz="1400" baseline="0" dirty="0" smtClean="0">
                          <a:effectLst/>
                          <a:latin typeface="Times New Roman" pitchFamily="18" charset="0"/>
                          <a:cs typeface="Times New Roman" pitchFamily="18" charset="0"/>
                        </a:rPr>
                        <a:t> </a:t>
                      </a:r>
                      <a:r>
                        <a:rPr lang="cs-CZ" sz="1400" baseline="0" dirty="0" smtClean="0">
                          <a:effectLst/>
                          <a:latin typeface="Times New Roman" pitchFamily="18" charset="0"/>
                          <a:cs typeface="Times New Roman" pitchFamily="18" charset="0"/>
                        </a:rPr>
                        <a:t>PC</a:t>
                      </a:r>
                    </a:p>
                    <a:p>
                      <a:pPr marL="0" marR="0" indent="0" algn="l" defTabSz="914400" rtl="0" eaLnBrk="1" fontAlgn="auto" latinLnBrk="0" hangingPunct="1">
                        <a:lnSpc>
                          <a:spcPct val="115000"/>
                        </a:lnSpc>
                        <a:spcBef>
                          <a:spcPts val="0"/>
                        </a:spcBef>
                        <a:spcAft>
                          <a:spcPts val="0"/>
                        </a:spcAft>
                        <a:buClrTx/>
                        <a:buSzTx/>
                        <a:buFontTx/>
                        <a:buNone/>
                        <a:tabLst/>
                        <a:defRPr/>
                      </a:pPr>
                      <a:r>
                        <a:rPr lang="cs-CZ" sz="1400" dirty="0" smtClean="0">
                          <a:latin typeface="Times New Roman" pitchFamily="18" charset="0"/>
                          <a:cs typeface="Times New Roman" pitchFamily="18" charset="0"/>
                        </a:rPr>
                        <a:t>Možnost dopisovat rukopisné poznámky přes skrytá tlačítka v rámci nového  softwaru</a:t>
                      </a:r>
                      <a:endParaRPr lang="cs-CZ" sz="1200" dirty="0" smtClean="0">
                        <a:latin typeface="Times New Roman" pitchFamily="18" charset="0"/>
                        <a:cs typeface="Times New Roman" pitchFamily="18" charset="0"/>
                      </a:endParaRPr>
                    </a:p>
                  </a:txBody>
                  <a:tcPr marL="8466" marR="8466" marT="8466" marB="8466" anchor="ctr"/>
                </a:tc>
              </a:tr>
              <a:tr h="360040">
                <a:tc>
                  <a:txBody>
                    <a:bodyPr/>
                    <a:lstStyle/>
                    <a:p>
                      <a:pPr>
                        <a:lnSpc>
                          <a:spcPct val="115000"/>
                        </a:lnSpc>
                        <a:spcAft>
                          <a:spcPts val="0"/>
                        </a:spcAft>
                      </a:pPr>
                      <a:r>
                        <a:rPr lang="cs-CZ" sz="1400" dirty="0">
                          <a:effectLst/>
                          <a:latin typeface="Times New Roman" pitchFamily="18" charset="0"/>
                          <a:cs typeface="Times New Roman" pitchFamily="18" charset="0"/>
                        </a:rPr>
                        <a:t>Cílová skupina</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dirty="0">
                          <a:effectLst/>
                          <a:latin typeface="Times New Roman" pitchFamily="18" charset="0"/>
                          <a:cs typeface="Times New Roman" pitchFamily="18" charset="0"/>
                        </a:rPr>
                        <a:t> </a:t>
                      </a:r>
                      <a:r>
                        <a:rPr lang="cs-CZ" sz="1400" dirty="0" smtClean="0">
                          <a:effectLst/>
                          <a:latin typeface="Times New Roman" pitchFamily="18" charset="0"/>
                          <a:cs typeface="Times New Roman" pitchFamily="18" charset="0"/>
                        </a:rPr>
                        <a:t>Žák – </a:t>
                      </a:r>
                      <a:r>
                        <a:rPr lang="cs-CZ" sz="1400" kern="1200" dirty="0" smtClean="0">
                          <a:effectLst/>
                          <a:latin typeface="Times New Roman" pitchFamily="18" charset="0"/>
                          <a:cs typeface="Times New Roman" pitchFamily="18" charset="0"/>
                        </a:rPr>
                        <a:t>s lehkým mentálním postižením</a:t>
                      </a:r>
                      <a:endParaRPr lang="cs-CZ" sz="1400" dirty="0">
                        <a:effectLst/>
                        <a:latin typeface="Times New Roman" pitchFamily="18" charset="0"/>
                        <a:cs typeface="Times New Roman" pitchFamily="18" charset="0"/>
                      </a:endParaRPr>
                    </a:p>
                  </a:txBody>
                  <a:tcPr marL="8466" marR="8466" marT="8466" marB="8466" anchor="ctr"/>
                </a:tc>
              </a:tr>
              <a:tr h="345284">
                <a:tc>
                  <a:txBody>
                    <a:bodyPr/>
                    <a:lstStyle/>
                    <a:p>
                      <a:pPr>
                        <a:lnSpc>
                          <a:spcPct val="115000"/>
                        </a:lnSpc>
                        <a:spcAft>
                          <a:spcPts val="0"/>
                        </a:spcAft>
                      </a:pPr>
                      <a:r>
                        <a:rPr lang="cs-CZ" sz="1400" dirty="0">
                          <a:effectLst/>
                          <a:latin typeface="Times New Roman" pitchFamily="18" charset="0"/>
                          <a:cs typeface="Times New Roman" pitchFamily="18" charset="0"/>
                        </a:rPr>
                        <a:t>Stupeň a typ vzdělávání</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kern="1200" dirty="0" smtClean="0">
                          <a:effectLst/>
                          <a:latin typeface="Times New Roman" pitchFamily="18" charset="0"/>
                          <a:cs typeface="Times New Roman" pitchFamily="18" charset="0"/>
                        </a:rPr>
                        <a:t> Základní škola praktická – 2. stupeň </a:t>
                      </a:r>
                      <a:endParaRPr lang="cs-CZ" sz="1400" dirty="0">
                        <a:effectLst/>
                        <a:latin typeface="Times New Roman" pitchFamily="18" charset="0"/>
                        <a:ea typeface="Calibri"/>
                        <a:cs typeface="Times New Roman" pitchFamily="18" charset="0"/>
                      </a:endParaRPr>
                    </a:p>
                  </a:txBody>
                  <a:tcPr marL="8466" marR="8466" marT="8466" marB="8466" anchor="ctr"/>
                </a:tc>
              </a:tr>
              <a:tr h="292224">
                <a:tc>
                  <a:txBody>
                    <a:bodyPr/>
                    <a:lstStyle/>
                    <a:p>
                      <a:pPr>
                        <a:lnSpc>
                          <a:spcPct val="115000"/>
                        </a:lnSpc>
                        <a:spcAft>
                          <a:spcPts val="0"/>
                        </a:spcAft>
                      </a:pPr>
                      <a:r>
                        <a:rPr lang="cs-CZ" sz="1400" dirty="0">
                          <a:effectLst/>
                          <a:latin typeface="Times New Roman" pitchFamily="18" charset="0"/>
                          <a:cs typeface="Times New Roman" pitchFamily="18" charset="0"/>
                        </a:rPr>
                        <a:t>Typická věková skupina</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dirty="0" smtClean="0">
                          <a:effectLst/>
                          <a:latin typeface="Times New Roman" pitchFamily="18" charset="0"/>
                          <a:cs typeface="Times New Roman" pitchFamily="18" charset="0"/>
                        </a:rPr>
                        <a:t> 13 – 15 let, 7. ročník</a:t>
                      </a:r>
                      <a:endParaRPr lang="cs-CZ" sz="1400" dirty="0">
                        <a:effectLst/>
                        <a:latin typeface="Times New Roman" pitchFamily="18" charset="0"/>
                        <a:ea typeface="Calibri"/>
                        <a:cs typeface="Times New Roman" pitchFamily="18" charset="0"/>
                      </a:endParaRPr>
                    </a:p>
                  </a:txBody>
                  <a:tcPr marL="8466" marR="8466" marT="8466" marB="8466" anchor="ctr"/>
                </a:tc>
              </a:tr>
              <a:tr h="292224">
                <a:tc>
                  <a:txBody>
                    <a:bodyPr/>
                    <a:lstStyle/>
                    <a:p>
                      <a:pPr>
                        <a:lnSpc>
                          <a:spcPct val="115000"/>
                        </a:lnSpc>
                        <a:spcAft>
                          <a:spcPts val="0"/>
                        </a:spcAft>
                      </a:pPr>
                      <a:r>
                        <a:rPr lang="cs-CZ" sz="1400" dirty="0" smtClean="0">
                          <a:solidFill>
                            <a:schemeClr val="tx1"/>
                          </a:solidFill>
                          <a:effectLst/>
                          <a:latin typeface="Times New Roman" pitchFamily="18" charset="0"/>
                          <a:ea typeface="Calibri"/>
                          <a:cs typeface="Times New Roman" pitchFamily="18" charset="0"/>
                        </a:rPr>
                        <a:t>Přílohy</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dirty="0" smtClean="0">
                          <a:effectLst/>
                          <a:latin typeface="Times New Roman" pitchFamily="18" charset="0"/>
                          <a:ea typeface="Calibri"/>
                          <a:cs typeface="Times New Roman" pitchFamily="18" charset="0"/>
                        </a:rPr>
                        <a:t> Pracovní list v MS Word</a:t>
                      </a:r>
                      <a:endParaRPr lang="cs-CZ" sz="1400" dirty="0">
                        <a:effectLst/>
                        <a:latin typeface="Times New Roman" pitchFamily="18" charset="0"/>
                        <a:ea typeface="Calibri"/>
                        <a:cs typeface="Times New Roman" pitchFamily="18" charset="0"/>
                      </a:endParaRPr>
                    </a:p>
                  </a:txBody>
                  <a:tcPr marL="8466" marR="8466" marT="8466" marB="8466" anchor="ctr"/>
                </a:tc>
              </a:tr>
            </a:tbl>
          </a:graphicData>
        </a:graphic>
      </p:graphicFrame>
      <p:sp>
        <p:nvSpPr>
          <p:cNvPr id="3" name="TextovéPole 2"/>
          <p:cNvSpPr txBox="1"/>
          <p:nvPr/>
        </p:nvSpPr>
        <p:spPr>
          <a:xfrm>
            <a:off x="507718" y="293665"/>
            <a:ext cx="8280920" cy="369332"/>
          </a:xfrm>
          <a:prstGeom prst="rect">
            <a:avLst/>
          </a:prstGeom>
          <a:noFill/>
        </p:spPr>
        <p:txBody>
          <a:bodyPr wrap="square" rtlCol="0">
            <a:spAutoFit/>
          </a:bodyPr>
          <a:lstStyle/>
          <a:p>
            <a:r>
              <a:rPr lang="cs-CZ" dirty="0">
                <a:latin typeface="Times New Roman" pitchFamily="18" charset="0"/>
                <a:cs typeface="Times New Roman" pitchFamily="18" charset="0"/>
              </a:rPr>
              <a:t>Identifikátor materiálu: III/2 Inovace a zkvalitnění výuky </a:t>
            </a:r>
            <a:r>
              <a:rPr lang="cs-CZ" dirty="0" smtClean="0">
                <a:latin typeface="Times New Roman" pitchFamily="18" charset="0"/>
                <a:cs typeface="Times New Roman" pitchFamily="18" charset="0"/>
              </a:rPr>
              <a:t>prostřednictvím </a:t>
            </a:r>
            <a:r>
              <a:rPr lang="cs-CZ" dirty="0">
                <a:latin typeface="Times New Roman" pitchFamily="18" charset="0"/>
                <a:cs typeface="Times New Roman" pitchFamily="18" charset="0"/>
              </a:rPr>
              <a:t>ICT, </a:t>
            </a:r>
            <a:r>
              <a:rPr lang="cs-CZ" dirty="0" smtClean="0">
                <a:latin typeface="Times New Roman" pitchFamily="18" charset="0"/>
                <a:cs typeface="Times New Roman" pitchFamily="18" charset="0"/>
              </a:rPr>
              <a:t>08</a:t>
            </a:r>
            <a:endParaRPr lang="cs-CZ" dirty="0">
              <a:latin typeface="Times New Roman" pitchFamily="18" charset="0"/>
              <a:cs typeface="Times New Roman" pitchFamily="18" charset="0"/>
            </a:endParaRPr>
          </a:p>
        </p:txBody>
      </p:sp>
    </p:spTree>
    <p:extLst>
      <p:ext uri="{BB962C8B-B14F-4D97-AF65-F5344CB8AC3E}">
        <p14:creationId xmlns:p14="http://schemas.microsoft.com/office/powerpoint/2010/main" val="253279081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88640"/>
            <a:ext cx="8229600" cy="6336704"/>
          </a:xfrm>
          <a:solidFill>
            <a:srgbClr val="FFC000"/>
          </a:solidFill>
          <a:ln/>
          <a:effectLst>
            <a:glow rad="228600">
              <a:schemeClr val="accent6">
                <a:satMod val="175000"/>
                <a:alpha val="40000"/>
              </a:schemeClr>
            </a:glow>
            <a:outerShdw blurRad="40000" dist="20000" dir="5400000" rotWithShape="0">
              <a:srgbClr val="000000">
                <a:alpha val="38000"/>
              </a:srgbClr>
            </a:outerShdw>
          </a:effectLst>
        </p:spPr>
        <p:style>
          <a:lnRef idx="1">
            <a:schemeClr val="accent6"/>
          </a:lnRef>
          <a:fillRef idx="2">
            <a:schemeClr val="accent6"/>
          </a:fillRef>
          <a:effectRef idx="1">
            <a:schemeClr val="accent6"/>
          </a:effectRef>
          <a:fontRef idx="minor">
            <a:schemeClr val="dk1"/>
          </a:fontRef>
        </p:style>
        <p:txBody>
          <a:bodyPr>
            <a:noAutofit/>
          </a:bodyPr>
          <a:lstStyle/>
          <a:p>
            <a:r>
              <a:rPr lang="cs-CZ" sz="8800" b="1" dirty="0" smtClean="0">
                <a:effectLst>
                  <a:outerShdw blurRad="38100" dist="38100" dir="2700000" algn="tl">
                    <a:srgbClr val="000000">
                      <a:alpha val="43137"/>
                    </a:srgbClr>
                  </a:outerShdw>
                </a:effectLst>
              </a:rPr>
              <a:t>Středověké hrady</a:t>
            </a:r>
            <a:endParaRPr lang="cs-CZ" sz="8800" b="1" dirty="0">
              <a:effectLst>
                <a:outerShdw blurRad="38100" dist="38100" dir="2700000" algn="tl">
                  <a:srgbClr val="000000">
                    <a:alpha val="43137"/>
                  </a:srgbClr>
                </a:outerShdw>
              </a:effectLst>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683568" y="476672"/>
            <a:ext cx="8064896" cy="5909310"/>
          </a:xfrm>
          <a:prstGeom prst="rect">
            <a:avLst/>
          </a:prstGeom>
          <a:solidFill>
            <a:srgbClr val="FFC000"/>
          </a:solidFill>
          <a:effectLst>
            <a:glow rad="228600">
              <a:schemeClr val="accent6">
                <a:satMod val="175000"/>
                <a:alpha val="40000"/>
              </a:schemeClr>
            </a:glow>
          </a:effectLst>
        </p:spPr>
        <p:txBody>
          <a:bodyPr wrap="square" rtlCol="0">
            <a:spAutoFit/>
          </a:bodyPr>
          <a:lstStyle/>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p:txBody>
      </p:sp>
      <p:pic>
        <p:nvPicPr>
          <p:cNvPr id="6" name="Picture 2" descr="C:\Documents and Settings\adm\Local Settings\Temporary Internet Files\Content.IE5\IJ5V1O0L\MC900198881[1].wmf"/>
          <p:cNvPicPr>
            <a:picLocks noChangeAspect="1" noChangeArrowheads="1"/>
          </p:cNvPicPr>
          <p:nvPr/>
        </p:nvPicPr>
        <p:blipFill>
          <a:blip r:embed="rId3" cstate="print"/>
          <a:srcRect/>
          <a:stretch>
            <a:fillRect/>
          </a:stretch>
        </p:blipFill>
        <p:spPr bwMode="auto">
          <a:xfrm>
            <a:off x="1331640" y="980728"/>
            <a:ext cx="6218442" cy="4752528"/>
          </a:xfrm>
          <a:prstGeom prst="rect">
            <a:avLst/>
          </a:prstGeom>
          <a:noFill/>
        </p:spPr>
      </p:pic>
      <p:sp>
        <p:nvSpPr>
          <p:cNvPr id="5" name="Slunce 4"/>
          <p:cNvSpPr/>
          <p:nvPr/>
        </p:nvSpPr>
        <p:spPr>
          <a:xfrm>
            <a:off x="0" y="188640"/>
            <a:ext cx="1547664" cy="1152128"/>
          </a:xfrm>
          <a:prstGeom prst="sun">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200" b="1" dirty="0" smtClean="0">
                <a:solidFill>
                  <a:schemeClr val="tx1"/>
                </a:solidFill>
              </a:rPr>
              <a:t>Klikni na mě!</a:t>
            </a:r>
            <a:endParaRPr lang="cs-CZ" sz="1200" b="1" dirty="0">
              <a:solidFill>
                <a:schemeClr val="tx1"/>
              </a:solidFill>
            </a:endParaRPr>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dissolve">
                                      <p:cBhvr>
                                        <p:cTn id="7" dur="5000"/>
                                        <p:tgtEl>
                                          <p:spTgt spid="6"/>
                                        </p:tgtEl>
                                      </p:cBhvr>
                                    </p:animEffect>
                                  </p:childTnLst>
                                  <p:subTnLst>
                                    <p:audio>
                                      <p:cMediaNode>
                                        <p:cTn display="0" masterRel="sameClick">
                                          <p:stCondLst>
                                            <p:cond evt="begin" delay="0">
                                              <p:tn val="5"/>
                                            </p:cond>
                                          </p:stCondLst>
                                          <p:endCondLst>
                                            <p:cond evt="onStopAudio" delay="0">
                                              <p:tgtEl>
                                                <p:sldTgt/>
                                              </p:tgtEl>
                                            </p:cond>
                                          </p:endCondLst>
                                        </p:cTn>
                                        <p:tgtEl>
                                          <p:sndTgt r:embed="rId2" name="chimes.wav"/>
                                        </p:tgtEl>
                                      </p:cMediaNode>
                                    </p:audio>
                                  </p:subTnLst>
                                </p:cTn>
                              </p:par>
                            </p:childTnLst>
                          </p:cTn>
                        </p:par>
                      </p:childTnLst>
                    </p:cTn>
                  </p:par>
                </p:childTnLst>
              </p:cTn>
              <p:nextCondLst>
                <p:cond evt="onClick" delay="0">
                  <p:tgtEl>
                    <p:spTgt spid="5"/>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rgbClr val="FFC000"/>
          </a:solidFill>
          <a:effectLst>
            <a:glow rad="228600">
              <a:schemeClr val="accent6">
                <a:satMod val="175000"/>
                <a:alpha val="40000"/>
              </a:schemeClr>
            </a:glow>
          </a:effectLst>
        </p:spPr>
        <p:txBody>
          <a:bodyPr>
            <a:normAutofit fontScale="90000"/>
          </a:bodyPr>
          <a:lstStyle/>
          <a:p>
            <a:r>
              <a:rPr lang="cs-CZ" b="1" dirty="0" smtClean="0"/>
              <a:t>Zapiš vše, co si </a:t>
            </a:r>
            <a:r>
              <a:rPr lang="cs-CZ" b="1" smtClean="0"/>
              <a:t>pamatuješ z </a:t>
            </a:r>
            <a:r>
              <a:rPr lang="cs-CZ" b="1" dirty="0" smtClean="0"/>
              <a:t>předchozího obrázku</a:t>
            </a:r>
            <a:endParaRPr lang="cs-CZ" b="1" dirty="0"/>
          </a:p>
        </p:txBody>
      </p:sp>
      <p:sp>
        <p:nvSpPr>
          <p:cNvPr id="3" name="Zástupný symbol pro obsah 2"/>
          <p:cNvSpPr>
            <a:spLocks noGrp="1"/>
          </p:cNvSpPr>
          <p:nvPr>
            <p:ph idx="1"/>
          </p:nvPr>
        </p:nvSpPr>
        <p:spPr>
          <a:solidFill>
            <a:srgbClr val="FFC000"/>
          </a:solidFill>
          <a:effectLst>
            <a:glow rad="228600">
              <a:schemeClr val="accent6">
                <a:satMod val="175000"/>
                <a:alpha val="40000"/>
              </a:schemeClr>
            </a:glow>
          </a:effectLst>
        </p:spPr>
        <p:txBody>
          <a:bodyPr>
            <a:normAutofit lnSpcReduction="10000"/>
          </a:bodyPr>
          <a:lstStyle/>
          <a:p>
            <a:pPr>
              <a:buNone/>
            </a:pPr>
            <a:r>
              <a:rPr lang="cs-CZ" dirty="0" smtClean="0"/>
              <a:t>	_______________________________________________________________________________________________________________</a:t>
            </a:r>
          </a:p>
          <a:p>
            <a:pPr>
              <a:buNone/>
            </a:pPr>
            <a:endParaRPr lang="cs-CZ" dirty="0" smtClean="0"/>
          </a:p>
          <a:p>
            <a:pPr>
              <a:buNone/>
            </a:pPr>
            <a:endParaRPr lang="cs-CZ" dirty="0" smtClean="0"/>
          </a:p>
          <a:p>
            <a:pPr>
              <a:buNone/>
            </a:pPr>
            <a:endParaRPr lang="cs-CZ" dirty="0" smtClean="0"/>
          </a:p>
          <a:p>
            <a:pPr>
              <a:buNone/>
            </a:pPr>
            <a:endParaRPr lang="cs-CZ" dirty="0" smtClean="0"/>
          </a:p>
          <a:p>
            <a:pPr>
              <a:buNone/>
            </a:pPr>
            <a:endParaRPr lang="cs-CZ" sz="2000" dirty="0" smtClean="0"/>
          </a:p>
          <a:p>
            <a:pPr>
              <a:buNone/>
            </a:pPr>
            <a:r>
              <a:rPr lang="cs-CZ" sz="2000" dirty="0" smtClean="0"/>
              <a:t>Pro nápovědu klikni na otazník!</a:t>
            </a:r>
            <a:endParaRPr lang="cs-CZ" sz="2000" dirty="0"/>
          </a:p>
        </p:txBody>
      </p:sp>
      <p:sp>
        <p:nvSpPr>
          <p:cNvPr id="4" name="Šipka doleva 3"/>
          <p:cNvSpPr/>
          <p:nvPr/>
        </p:nvSpPr>
        <p:spPr>
          <a:xfrm>
            <a:off x="1619672" y="6093296"/>
            <a:ext cx="2232248" cy="620688"/>
          </a:xfrm>
          <a:prstGeom prst="lef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smtClean="0"/>
              <a:t>Použij skryté pero!</a:t>
            </a:r>
            <a:endParaRPr lang="cs-CZ" sz="1600" dirty="0"/>
          </a:p>
        </p:txBody>
      </p:sp>
      <p:pic>
        <p:nvPicPr>
          <p:cNvPr id="1027" name="Picture 3" descr="C:\Temp\Dočasné soubory Internetu\Content.IE5\DHQMYV7H\MC900360043[1].wmf"/>
          <p:cNvPicPr>
            <a:picLocks noChangeAspect="1" noChangeArrowheads="1"/>
          </p:cNvPicPr>
          <p:nvPr/>
        </p:nvPicPr>
        <p:blipFill>
          <a:blip r:embed="rId3" cstate="print"/>
          <a:srcRect/>
          <a:stretch>
            <a:fillRect/>
          </a:stretch>
        </p:blipFill>
        <p:spPr bwMode="auto">
          <a:xfrm>
            <a:off x="971600" y="3573016"/>
            <a:ext cx="1831543" cy="1829714"/>
          </a:xfrm>
          <a:prstGeom prst="rect">
            <a:avLst/>
          </a:prstGeom>
          <a:noFill/>
        </p:spPr>
      </p:pic>
      <p:pic>
        <p:nvPicPr>
          <p:cNvPr id="1028" name="Picture 4" descr="C:\Temp\Dočasné soubory Internetu\Content.IE5\AHIPWXPW\MC900319096[1].wmf"/>
          <p:cNvPicPr>
            <a:picLocks noChangeAspect="1" noChangeArrowheads="1"/>
          </p:cNvPicPr>
          <p:nvPr/>
        </p:nvPicPr>
        <p:blipFill>
          <a:blip r:embed="rId4" cstate="print"/>
          <a:srcRect/>
          <a:stretch>
            <a:fillRect/>
          </a:stretch>
        </p:blipFill>
        <p:spPr bwMode="auto">
          <a:xfrm>
            <a:off x="3059832" y="3212976"/>
            <a:ext cx="1836115" cy="1627632"/>
          </a:xfrm>
          <a:prstGeom prst="rect">
            <a:avLst/>
          </a:prstGeom>
          <a:noFill/>
        </p:spPr>
      </p:pic>
      <p:pic>
        <p:nvPicPr>
          <p:cNvPr id="1029" name="Picture 5" descr="C:\Temp\Dočasné soubory Internetu\Content.IE5\JU2LUQQP\MC900192185[1].wmf"/>
          <p:cNvPicPr>
            <a:picLocks noChangeAspect="1" noChangeArrowheads="1"/>
          </p:cNvPicPr>
          <p:nvPr/>
        </p:nvPicPr>
        <p:blipFill>
          <a:blip r:embed="rId5" cstate="print"/>
          <a:srcRect/>
          <a:stretch>
            <a:fillRect/>
          </a:stretch>
        </p:blipFill>
        <p:spPr bwMode="auto">
          <a:xfrm>
            <a:off x="7020272" y="3933056"/>
            <a:ext cx="1707607" cy="1761659"/>
          </a:xfrm>
          <a:prstGeom prst="rect">
            <a:avLst/>
          </a:prstGeom>
          <a:noFill/>
        </p:spPr>
      </p:pic>
      <p:pic>
        <p:nvPicPr>
          <p:cNvPr id="1030" name="Picture 6" descr="C:\Temp\Dočasné soubory Internetu\Content.IE5\JU2LUQQP\MC900441870[1].wmf"/>
          <p:cNvPicPr>
            <a:picLocks noChangeAspect="1" noChangeArrowheads="1"/>
          </p:cNvPicPr>
          <p:nvPr/>
        </p:nvPicPr>
        <p:blipFill>
          <a:blip r:embed="rId6" cstate="print"/>
          <a:srcRect/>
          <a:stretch>
            <a:fillRect/>
          </a:stretch>
        </p:blipFill>
        <p:spPr bwMode="auto">
          <a:xfrm>
            <a:off x="4860032" y="4005064"/>
            <a:ext cx="1828800" cy="1828800"/>
          </a:xfrm>
          <a:prstGeom prst="rect">
            <a:avLst/>
          </a:prstGeom>
          <a:noFill/>
        </p:spPr>
      </p:pic>
      <p:sp>
        <p:nvSpPr>
          <p:cNvPr id="10" name="Tlačítko akce: Nápověda 9">
            <a:hlinkClick r:id="" action="ppaction://noaction" highlightClick="1"/>
          </p:cNvPr>
          <p:cNvSpPr/>
          <p:nvPr/>
        </p:nvSpPr>
        <p:spPr>
          <a:xfrm>
            <a:off x="7884368" y="2996952"/>
            <a:ext cx="754384" cy="576064"/>
          </a:xfrm>
          <a:prstGeom prst="actionButtonHelp">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0"/>
                    </p:tgtEl>
                  </p:cond>
                </p:stCondLst>
                <p:endSync evt="end" delay="0">
                  <p:rtn val="all"/>
                </p:endSync>
                <p:childTnLst>
                  <p:par>
                    <p:cTn id="3" fill="hold">
                      <p:stCondLst>
                        <p:cond delay="0"/>
                      </p:stCondLst>
                      <p:childTnLst>
                        <p:par>
                          <p:cTn id="4" fill="hold">
                            <p:stCondLst>
                              <p:cond delay="0"/>
                            </p:stCondLst>
                            <p:childTnLst>
                              <p:par>
                                <p:cTn id="5" presetID="55" presetClass="entr" presetSubtype="0" fill="hold" nodeType="clickEffect">
                                  <p:stCondLst>
                                    <p:cond delay="0"/>
                                  </p:stCondLst>
                                  <p:childTnLst>
                                    <p:set>
                                      <p:cBhvr>
                                        <p:cTn id="6" dur="1" fill="hold">
                                          <p:stCondLst>
                                            <p:cond delay="0"/>
                                          </p:stCondLst>
                                        </p:cTn>
                                        <p:tgtEl>
                                          <p:spTgt spid="1027"/>
                                        </p:tgtEl>
                                        <p:attrNameLst>
                                          <p:attrName>style.visibility</p:attrName>
                                        </p:attrNameLst>
                                      </p:cBhvr>
                                      <p:to>
                                        <p:strVal val="visible"/>
                                      </p:to>
                                    </p:set>
                                    <p:anim calcmode="lin" valueType="num">
                                      <p:cBhvr>
                                        <p:cTn id="7" dur="5000" fill="hold"/>
                                        <p:tgtEl>
                                          <p:spTgt spid="1027"/>
                                        </p:tgtEl>
                                        <p:attrNameLst>
                                          <p:attrName>ppt_w</p:attrName>
                                        </p:attrNameLst>
                                      </p:cBhvr>
                                      <p:tavLst>
                                        <p:tav tm="0">
                                          <p:val>
                                            <p:strVal val="#ppt_w*0.70"/>
                                          </p:val>
                                        </p:tav>
                                        <p:tav tm="100000">
                                          <p:val>
                                            <p:strVal val="#ppt_w"/>
                                          </p:val>
                                        </p:tav>
                                      </p:tavLst>
                                    </p:anim>
                                    <p:anim calcmode="lin" valueType="num">
                                      <p:cBhvr>
                                        <p:cTn id="8" dur="5000" fill="hold"/>
                                        <p:tgtEl>
                                          <p:spTgt spid="1027"/>
                                        </p:tgtEl>
                                        <p:attrNameLst>
                                          <p:attrName>ppt_h</p:attrName>
                                        </p:attrNameLst>
                                      </p:cBhvr>
                                      <p:tavLst>
                                        <p:tav tm="0">
                                          <p:val>
                                            <p:strVal val="#ppt_h"/>
                                          </p:val>
                                        </p:tav>
                                        <p:tav tm="100000">
                                          <p:val>
                                            <p:strVal val="#ppt_h"/>
                                          </p:val>
                                        </p:tav>
                                      </p:tavLst>
                                    </p:anim>
                                    <p:animEffect transition="in" filter="fade">
                                      <p:cBhvr>
                                        <p:cTn id="9" dur="5000"/>
                                        <p:tgtEl>
                                          <p:spTgt spid="1027"/>
                                        </p:tgtEl>
                                      </p:cBhvr>
                                    </p:animEffect>
                                  </p:childTnLst>
                                  <p:subTnLst>
                                    <p:audio>
                                      <p:cMediaNode>
                                        <p:cTn display="0" masterRel="sameClick">
                                          <p:stCondLst>
                                            <p:cond evt="begin" delay="0">
                                              <p:tn val="5"/>
                                            </p:cond>
                                          </p:stCondLst>
                                          <p:endCondLst>
                                            <p:cond evt="onStopAudio" delay="0">
                                              <p:tgtEl>
                                                <p:sldTgt/>
                                              </p:tgtEl>
                                            </p:cond>
                                          </p:endCondLst>
                                        </p:cTn>
                                        <p:tgtEl>
                                          <p:sndTgt r:embed="rId2" name="chimes.wav"/>
                                        </p:tgtEl>
                                      </p:cMediaNode>
                                    </p:audio>
                                  </p:subTnLst>
                                </p:cTn>
                              </p:par>
                            </p:childTnLst>
                          </p:cTn>
                        </p:par>
                      </p:childTnLst>
                    </p:cTn>
                  </p:par>
                  <p:par>
                    <p:cTn id="10" fill="hold">
                      <p:stCondLst>
                        <p:cond delay="indefinite"/>
                      </p:stCondLst>
                      <p:childTnLst>
                        <p:par>
                          <p:cTn id="11" fill="hold">
                            <p:stCondLst>
                              <p:cond delay="0"/>
                            </p:stCondLst>
                            <p:childTnLst>
                              <p:par>
                                <p:cTn id="12" presetID="55" presetClass="entr" presetSubtype="0" fill="hold" nodeType="clickEffect">
                                  <p:stCondLst>
                                    <p:cond delay="0"/>
                                  </p:stCondLst>
                                  <p:childTnLst>
                                    <p:set>
                                      <p:cBhvr>
                                        <p:cTn id="13" dur="1" fill="hold">
                                          <p:stCondLst>
                                            <p:cond delay="0"/>
                                          </p:stCondLst>
                                        </p:cTn>
                                        <p:tgtEl>
                                          <p:spTgt spid="1028"/>
                                        </p:tgtEl>
                                        <p:attrNameLst>
                                          <p:attrName>style.visibility</p:attrName>
                                        </p:attrNameLst>
                                      </p:cBhvr>
                                      <p:to>
                                        <p:strVal val="visible"/>
                                      </p:to>
                                    </p:set>
                                    <p:anim calcmode="lin" valueType="num">
                                      <p:cBhvr>
                                        <p:cTn id="14" dur="5000" fill="hold"/>
                                        <p:tgtEl>
                                          <p:spTgt spid="1028"/>
                                        </p:tgtEl>
                                        <p:attrNameLst>
                                          <p:attrName>ppt_w</p:attrName>
                                        </p:attrNameLst>
                                      </p:cBhvr>
                                      <p:tavLst>
                                        <p:tav tm="0">
                                          <p:val>
                                            <p:strVal val="#ppt_w*0.70"/>
                                          </p:val>
                                        </p:tav>
                                        <p:tav tm="100000">
                                          <p:val>
                                            <p:strVal val="#ppt_w"/>
                                          </p:val>
                                        </p:tav>
                                      </p:tavLst>
                                    </p:anim>
                                    <p:anim calcmode="lin" valueType="num">
                                      <p:cBhvr>
                                        <p:cTn id="15" dur="5000" fill="hold"/>
                                        <p:tgtEl>
                                          <p:spTgt spid="1028"/>
                                        </p:tgtEl>
                                        <p:attrNameLst>
                                          <p:attrName>ppt_h</p:attrName>
                                        </p:attrNameLst>
                                      </p:cBhvr>
                                      <p:tavLst>
                                        <p:tav tm="0">
                                          <p:val>
                                            <p:strVal val="#ppt_h"/>
                                          </p:val>
                                        </p:tav>
                                        <p:tav tm="100000">
                                          <p:val>
                                            <p:strVal val="#ppt_h"/>
                                          </p:val>
                                        </p:tav>
                                      </p:tavLst>
                                    </p:anim>
                                    <p:animEffect transition="in" filter="fade">
                                      <p:cBhvr>
                                        <p:cTn id="16" dur="5000"/>
                                        <p:tgtEl>
                                          <p:spTgt spid="1028"/>
                                        </p:tgtEl>
                                      </p:cBhvr>
                                    </p:animEffect>
                                  </p:childTnLst>
                                  <p:subTnLst>
                                    <p:audio>
                                      <p:cMediaNode>
                                        <p:cTn display="0" masterRel="sameClick">
                                          <p:stCondLst>
                                            <p:cond evt="begin" delay="0">
                                              <p:tn val="12"/>
                                            </p:cond>
                                          </p:stCondLst>
                                          <p:endCondLst>
                                            <p:cond evt="onStopAudio" delay="0">
                                              <p:tgtEl>
                                                <p:sldTgt/>
                                              </p:tgtEl>
                                            </p:cond>
                                          </p:endCondLst>
                                        </p:cTn>
                                        <p:tgtEl>
                                          <p:sndTgt r:embed="rId2" name="chimes.wav"/>
                                        </p:tgtEl>
                                      </p:cMediaNode>
                                    </p:audio>
                                  </p:subTnLst>
                                </p:cTn>
                              </p:par>
                            </p:childTnLst>
                          </p:cTn>
                        </p:par>
                      </p:childTnLst>
                    </p:cTn>
                  </p:par>
                  <p:par>
                    <p:cTn id="17" fill="hold">
                      <p:stCondLst>
                        <p:cond delay="indefinite"/>
                      </p:stCondLst>
                      <p:childTnLst>
                        <p:par>
                          <p:cTn id="18" fill="hold">
                            <p:stCondLst>
                              <p:cond delay="0"/>
                            </p:stCondLst>
                            <p:childTnLst>
                              <p:par>
                                <p:cTn id="19" presetID="55" presetClass="entr" presetSubtype="0" fill="hold" nodeType="clickEffect">
                                  <p:stCondLst>
                                    <p:cond delay="0"/>
                                  </p:stCondLst>
                                  <p:childTnLst>
                                    <p:set>
                                      <p:cBhvr>
                                        <p:cTn id="20" dur="1" fill="hold">
                                          <p:stCondLst>
                                            <p:cond delay="0"/>
                                          </p:stCondLst>
                                        </p:cTn>
                                        <p:tgtEl>
                                          <p:spTgt spid="1030"/>
                                        </p:tgtEl>
                                        <p:attrNameLst>
                                          <p:attrName>style.visibility</p:attrName>
                                        </p:attrNameLst>
                                      </p:cBhvr>
                                      <p:to>
                                        <p:strVal val="visible"/>
                                      </p:to>
                                    </p:set>
                                    <p:anim calcmode="lin" valueType="num">
                                      <p:cBhvr>
                                        <p:cTn id="21" dur="5000" fill="hold"/>
                                        <p:tgtEl>
                                          <p:spTgt spid="1030"/>
                                        </p:tgtEl>
                                        <p:attrNameLst>
                                          <p:attrName>ppt_w</p:attrName>
                                        </p:attrNameLst>
                                      </p:cBhvr>
                                      <p:tavLst>
                                        <p:tav tm="0">
                                          <p:val>
                                            <p:strVal val="#ppt_w*0.70"/>
                                          </p:val>
                                        </p:tav>
                                        <p:tav tm="100000">
                                          <p:val>
                                            <p:strVal val="#ppt_w"/>
                                          </p:val>
                                        </p:tav>
                                      </p:tavLst>
                                    </p:anim>
                                    <p:anim calcmode="lin" valueType="num">
                                      <p:cBhvr>
                                        <p:cTn id="22" dur="5000" fill="hold"/>
                                        <p:tgtEl>
                                          <p:spTgt spid="1030"/>
                                        </p:tgtEl>
                                        <p:attrNameLst>
                                          <p:attrName>ppt_h</p:attrName>
                                        </p:attrNameLst>
                                      </p:cBhvr>
                                      <p:tavLst>
                                        <p:tav tm="0">
                                          <p:val>
                                            <p:strVal val="#ppt_h"/>
                                          </p:val>
                                        </p:tav>
                                        <p:tav tm="100000">
                                          <p:val>
                                            <p:strVal val="#ppt_h"/>
                                          </p:val>
                                        </p:tav>
                                      </p:tavLst>
                                    </p:anim>
                                    <p:animEffect transition="in" filter="fade">
                                      <p:cBhvr>
                                        <p:cTn id="23" dur="5000"/>
                                        <p:tgtEl>
                                          <p:spTgt spid="1030"/>
                                        </p:tgtEl>
                                      </p:cBhvr>
                                    </p:animEffect>
                                  </p:childTnLst>
                                  <p:subTnLst>
                                    <p:audio>
                                      <p:cMediaNode>
                                        <p:cTn display="0" masterRel="sameClick">
                                          <p:stCondLst>
                                            <p:cond evt="begin" delay="0">
                                              <p:tn val="19"/>
                                            </p:cond>
                                          </p:stCondLst>
                                          <p:endCondLst>
                                            <p:cond evt="onStopAudio" delay="0">
                                              <p:tgtEl>
                                                <p:sldTgt/>
                                              </p:tgtEl>
                                            </p:cond>
                                          </p:endCondLst>
                                        </p:cTn>
                                        <p:tgtEl>
                                          <p:sndTgt r:embed="rId2" name="chimes.wav"/>
                                        </p:tgtEl>
                                      </p:cMediaNode>
                                    </p:audio>
                                  </p:subTnLst>
                                </p:cTn>
                              </p:par>
                            </p:childTnLst>
                          </p:cTn>
                        </p:par>
                      </p:childTnLst>
                    </p:cTn>
                  </p:par>
                  <p:par>
                    <p:cTn id="24" fill="hold">
                      <p:stCondLst>
                        <p:cond delay="indefinite"/>
                      </p:stCondLst>
                      <p:childTnLst>
                        <p:par>
                          <p:cTn id="25" fill="hold">
                            <p:stCondLst>
                              <p:cond delay="0"/>
                            </p:stCondLst>
                            <p:childTnLst>
                              <p:par>
                                <p:cTn id="26" presetID="55" presetClass="entr" presetSubtype="0" fill="hold" nodeType="clickEffect">
                                  <p:stCondLst>
                                    <p:cond delay="0"/>
                                  </p:stCondLst>
                                  <p:childTnLst>
                                    <p:set>
                                      <p:cBhvr>
                                        <p:cTn id="27" dur="1" fill="hold">
                                          <p:stCondLst>
                                            <p:cond delay="0"/>
                                          </p:stCondLst>
                                        </p:cTn>
                                        <p:tgtEl>
                                          <p:spTgt spid="1029"/>
                                        </p:tgtEl>
                                        <p:attrNameLst>
                                          <p:attrName>style.visibility</p:attrName>
                                        </p:attrNameLst>
                                      </p:cBhvr>
                                      <p:to>
                                        <p:strVal val="visible"/>
                                      </p:to>
                                    </p:set>
                                    <p:anim calcmode="lin" valueType="num">
                                      <p:cBhvr>
                                        <p:cTn id="28" dur="5000" fill="hold"/>
                                        <p:tgtEl>
                                          <p:spTgt spid="1029"/>
                                        </p:tgtEl>
                                        <p:attrNameLst>
                                          <p:attrName>ppt_w</p:attrName>
                                        </p:attrNameLst>
                                      </p:cBhvr>
                                      <p:tavLst>
                                        <p:tav tm="0">
                                          <p:val>
                                            <p:strVal val="#ppt_w*0.70"/>
                                          </p:val>
                                        </p:tav>
                                        <p:tav tm="100000">
                                          <p:val>
                                            <p:strVal val="#ppt_w"/>
                                          </p:val>
                                        </p:tav>
                                      </p:tavLst>
                                    </p:anim>
                                    <p:anim calcmode="lin" valueType="num">
                                      <p:cBhvr>
                                        <p:cTn id="29" dur="5000" fill="hold"/>
                                        <p:tgtEl>
                                          <p:spTgt spid="1029"/>
                                        </p:tgtEl>
                                        <p:attrNameLst>
                                          <p:attrName>ppt_h</p:attrName>
                                        </p:attrNameLst>
                                      </p:cBhvr>
                                      <p:tavLst>
                                        <p:tav tm="0">
                                          <p:val>
                                            <p:strVal val="#ppt_h"/>
                                          </p:val>
                                        </p:tav>
                                        <p:tav tm="100000">
                                          <p:val>
                                            <p:strVal val="#ppt_h"/>
                                          </p:val>
                                        </p:tav>
                                      </p:tavLst>
                                    </p:anim>
                                    <p:animEffect transition="in" filter="fade">
                                      <p:cBhvr>
                                        <p:cTn id="30" dur="5000"/>
                                        <p:tgtEl>
                                          <p:spTgt spid="1029"/>
                                        </p:tgtEl>
                                      </p:cBhvr>
                                    </p:animEffect>
                                  </p:childTnLst>
                                  <p:subTnLst>
                                    <p:audio>
                                      <p:cMediaNode>
                                        <p:cTn display="0" masterRel="sameClick">
                                          <p:stCondLst>
                                            <p:cond evt="begin" delay="0">
                                              <p:tn val="26"/>
                                            </p:cond>
                                          </p:stCondLst>
                                          <p:endCondLst>
                                            <p:cond evt="onStopAudio" delay="0">
                                              <p:tgtEl>
                                                <p:sldTgt/>
                                              </p:tgtEl>
                                            </p:cond>
                                          </p:endCondLst>
                                        </p:cTn>
                                        <p:tgtEl>
                                          <p:sndTgt r:embed="rId2" name="chimes.wav"/>
                                        </p:tgtEl>
                                      </p:cMediaNode>
                                    </p:audio>
                                  </p:subTnLst>
                                </p:cTn>
                              </p:par>
                            </p:childTnLst>
                          </p:cTn>
                        </p:par>
                      </p:childTnLst>
                    </p:cTn>
                  </p:par>
                </p:childTnLst>
              </p:cTn>
              <p:nextCondLst>
                <p:cond evt="onClick" delay="0">
                  <p:tgtEl>
                    <p:spTgt spid="10"/>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rgbClr val="FFC000"/>
          </a:solidFill>
          <a:effectLst>
            <a:glow rad="228600">
              <a:schemeClr val="accent6">
                <a:satMod val="175000"/>
                <a:alpha val="40000"/>
              </a:schemeClr>
            </a:glow>
          </a:effectLst>
        </p:spPr>
        <p:txBody>
          <a:bodyPr/>
          <a:lstStyle/>
          <a:p>
            <a:r>
              <a:rPr lang="cs-CZ" b="1" dirty="0" smtClean="0"/>
              <a:t>Na hradech</a:t>
            </a:r>
            <a:endParaRPr lang="cs-CZ" b="1" dirty="0"/>
          </a:p>
        </p:txBody>
      </p:sp>
      <p:sp>
        <p:nvSpPr>
          <p:cNvPr id="3" name="Zástupný symbol pro obsah 2"/>
          <p:cNvSpPr>
            <a:spLocks noGrp="1"/>
          </p:cNvSpPr>
          <p:nvPr>
            <p:ph idx="1"/>
          </p:nvPr>
        </p:nvSpPr>
        <p:spPr>
          <a:solidFill>
            <a:srgbClr val="FFC000"/>
          </a:solidFill>
          <a:effectLst>
            <a:glow rad="228600">
              <a:schemeClr val="accent6">
                <a:satMod val="175000"/>
                <a:alpha val="40000"/>
              </a:schemeClr>
            </a:glow>
          </a:effectLst>
        </p:spPr>
        <p:txBody>
          <a:bodyPr/>
          <a:lstStyle/>
          <a:p>
            <a:r>
              <a:rPr lang="cs-CZ" sz="4000" dirty="0" smtClean="0"/>
              <a:t>Na hradech žila knížata a králové.</a:t>
            </a:r>
          </a:p>
          <a:p>
            <a:r>
              <a:rPr lang="cs-CZ" sz="4000" dirty="0" smtClean="0"/>
              <a:t>Také zde žili </a:t>
            </a:r>
            <a:r>
              <a:rPr lang="cs-CZ" sz="4000" b="1" dirty="0" smtClean="0"/>
              <a:t>feudálové</a:t>
            </a:r>
            <a:r>
              <a:rPr lang="cs-CZ" sz="4000" dirty="0" smtClean="0"/>
              <a:t>. </a:t>
            </a:r>
          </a:p>
          <a:p>
            <a:r>
              <a:rPr lang="cs-CZ" sz="4000" b="1" dirty="0" smtClean="0"/>
              <a:t>Feudál</a:t>
            </a:r>
            <a:r>
              <a:rPr lang="cs-CZ" sz="4000" dirty="0" smtClean="0"/>
              <a:t> je název pro člověka, který patřil k vyšší šlechtě.</a:t>
            </a:r>
          </a:p>
          <a:p>
            <a:r>
              <a:rPr lang="cs-CZ" sz="4000" dirty="0" smtClean="0"/>
              <a:t>Do nižší šlechty patřili </a:t>
            </a:r>
            <a:r>
              <a:rPr lang="cs-CZ" sz="4000" b="1" dirty="0" smtClean="0"/>
              <a:t>zemané</a:t>
            </a:r>
            <a:r>
              <a:rPr lang="cs-CZ" sz="4000" dirty="0" smtClean="0"/>
              <a:t>. </a:t>
            </a:r>
          </a:p>
          <a:p>
            <a:pPr>
              <a:buNone/>
            </a:pPr>
            <a:endParaRPr lang="cs-CZ"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rgbClr val="FFC000"/>
          </a:solidFill>
          <a:effectLst>
            <a:glow rad="228600">
              <a:schemeClr val="accent6">
                <a:satMod val="175000"/>
                <a:alpha val="40000"/>
              </a:schemeClr>
            </a:glow>
          </a:effectLst>
        </p:spPr>
        <p:txBody>
          <a:bodyPr/>
          <a:lstStyle/>
          <a:p>
            <a:r>
              <a:rPr lang="cs-CZ" b="1" dirty="0" smtClean="0"/>
              <a:t>Zakládání hradů</a:t>
            </a:r>
            <a:endParaRPr lang="cs-CZ" b="1" dirty="0"/>
          </a:p>
        </p:txBody>
      </p:sp>
      <p:sp>
        <p:nvSpPr>
          <p:cNvPr id="3" name="Zástupný symbol pro obsah 2"/>
          <p:cNvSpPr>
            <a:spLocks noGrp="1"/>
          </p:cNvSpPr>
          <p:nvPr>
            <p:ph idx="1"/>
          </p:nvPr>
        </p:nvSpPr>
        <p:spPr>
          <a:solidFill>
            <a:srgbClr val="FFC000"/>
          </a:solidFill>
          <a:effectLst>
            <a:glow rad="228600">
              <a:schemeClr val="accent6">
                <a:satMod val="175000"/>
                <a:alpha val="40000"/>
              </a:schemeClr>
            </a:glow>
          </a:effectLst>
        </p:spPr>
        <p:txBody>
          <a:bodyPr>
            <a:noAutofit/>
          </a:bodyPr>
          <a:lstStyle/>
          <a:p>
            <a:r>
              <a:rPr lang="cs-CZ" sz="3600" dirty="0" smtClean="0"/>
              <a:t>Hrady se vždy zakládaly na nedostupných místech tak, aby byly chráněny před nepřítelem.</a:t>
            </a:r>
          </a:p>
          <a:p>
            <a:r>
              <a:rPr lang="cs-CZ" sz="3600" dirty="0" smtClean="0"/>
              <a:t>Pro stavbu hradu bylo </a:t>
            </a:r>
          </a:p>
          <a:p>
            <a:pPr>
              <a:buNone/>
            </a:pPr>
            <a:r>
              <a:rPr lang="cs-CZ" sz="3600" dirty="0" smtClean="0"/>
              <a:t>třeba zvolit vhodné místo.</a:t>
            </a:r>
          </a:p>
          <a:p>
            <a:endParaRPr lang="cs-CZ" sz="3600" dirty="0" smtClean="0"/>
          </a:p>
        </p:txBody>
      </p:sp>
      <p:pic>
        <p:nvPicPr>
          <p:cNvPr id="2051" name="Picture 3" descr="C:\Temp\Dočasné soubory Internetu\Content.IE5\DHQMYV7H\MC900203472[1].wmf"/>
          <p:cNvPicPr>
            <a:picLocks noChangeAspect="1" noChangeArrowheads="1"/>
          </p:cNvPicPr>
          <p:nvPr/>
        </p:nvPicPr>
        <p:blipFill>
          <a:blip r:embed="rId2" cstate="print"/>
          <a:srcRect/>
          <a:stretch>
            <a:fillRect/>
          </a:stretch>
        </p:blipFill>
        <p:spPr bwMode="auto">
          <a:xfrm>
            <a:off x="5580112" y="2686612"/>
            <a:ext cx="2555982" cy="3419998"/>
          </a:xfrm>
          <a:prstGeom prst="rect">
            <a:avLst/>
          </a:prstGeom>
          <a:noFill/>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rgbClr val="FFC000"/>
          </a:solidFill>
          <a:effectLst>
            <a:glow rad="228600">
              <a:schemeClr val="accent6">
                <a:satMod val="175000"/>
                <a:alpha val="40000"/>
              </a:schemeClr>
            </a:glow>
          </a:effectLst>
        </p:spPr>
        <p:txBody>
          <a:bodyPr/>
          <a:lstStyle/>
          <a:p>
            <a:r>
              <a:rPr lang="cs-CZ" b="1" dirty="0" smtClean="0"/>
              <a:t>Tady bude stát hrad!</a:t>
            </a:r>
            <a:endParaRPr lang="cs-CZ" b="1" dirty="0"/>
          </a:p>
        </p:txBody>
      </p:sp>
      <p:sp>
        <p:nvSpPr>
          <p:cNvPr id="3" name="Zástupný symbol pro obsah 2"/>
          <p:cNvSpPr>
            <a:spLocks noGrp="1"/>
          </p:cNvSpPr>
          <p:nvPr>
            <p:ph idx="1"/>
          </p:nvPr>
        </p:nvSpPr>
        <p:spPr>
          <a:solidFill>
            <a:srgbClr val="FFC000"/>
          </a:solidFill>
          <a:effectLst>
            <a:glow rad="228600">
              <a:schemeClr val="accent6">
                <a:satMod val="175000"/>
                <a:alpha val="40000"/>
              </a:schemeClr>
            </a:glow>
          </a:effectLst>
        </p:spPr>
        <p:txBody>
          <a:bodyPr>
            <a:noAutofit/>
          </a:bodyPr>
          <a:lstStyle/>
          <a:p>
            <a:r>
              <a:rPr lang="cs-CZ" sz="3600" dirty="0" smtClean="0"/>
              <a:t>Kromě lidmi vytvořené ochrany</a:t>
            </a:r>
          </a:p>
          <a:p>
            <a:pPr>
              <a:buNone/>
            </a:pPr>
            <a:r>
              <a:rPr lang="cs-CZ" sz="3600" dirty="0" smtClean="0"/>
              <a:t>bylo třeba využívat i přirozenou</a:t>
            </a:r>
          </a:p>
          <a:p>
            <a:pPr>
              <a:buNone/>
            </a:pPr>
            <a:r>
              <a:rPr lang="cs-CZ" sz="3600" dirty="0" smtClean="0"/>
              <a:t>ochranu, kterou poskytovala </a:t>
            </a:r>
          </a:p>
          <a:p>
            <a:pPr>
              <a:buNone/>
            </a:pPr>
            <a:r>
              <a:rPr lang="cs-CZ" sz="3600" dirty="0" smtClean="0"/>
              <a:t>příroda. </a:t>
            </a:r>
          </a:p>
          <a:p>
            <a:r>
              <a:rPr lang="cs-CZ" sz="3600" dirty="0" smtClean="0"/>
              <a:t>Rozděl následující výrazy do dvou skupin </a:t>
            </a:r>
            <a:r>
              <a:rPr lang="cs-CZ" sz="2400" dirty="0" smtClean="0"/>
              <a:t>(pomocí skrytého pera spoj výrazy se správným obdélníkem, poté svou odpověď zkontroluj poklepnutí myší na jednotlivé šipky s výrazy):</a:t>
            </a:r>
            <a:r>
              <a:rPr lang="cs-CZ" sz="3600" dirty="0" smtClean="0"/>
              <a:t/>
            </a:r>
            <a:br>
              <a:rPr lang="cs-CZ" sz="3600" dirty="0" smtClean="0"/>
            </a:br>
            <a:endParaRPr lang="cs-CZ" sz="3600" dirty="0" smtClean="0"/>
          </a:p>
        </p:txBody>
      </p:sp>
      <p:pic>
        <p:nvPicPr>
          <p:cNvPr id="3074" name="Picture 2" descr="C:\Temp\Dočasné soubory Internetu\Content.IE5\JU2LUQQP\MP900262468[1].jpg"/>
          <p:cNvPicPr>
            <a:picLocks noChangeAspect="1" noChangeArrowheads="1"/>
          </p:cNvPicPr>
          <p:nvPr/>
        </p:nvPicPr>
        <p:blipFill>
          <a:blip r:embed="rId2" cstate="print"/>
          <a:srcRect/>
          <a:stretch>
            <a:fillRect/>
          </a:stretch>
        </p:blipFill>
        <p:spPr bwMode="auto">
          <a:xfrm>
            <a:off x="6935148" y="1700808"/>
            <a:ext cx="1638182" cy="2664296"/>
          </a:xfrm>
          <a:prstGeom prst="rect">
            <a:avLst/>
          </a:prstGeom>
          <a:noFill/>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rgbClr val="FFC000"/>
          </a:solidFill>
          <a:effectLst>
            <a:glow rad="228600">
              <a:schemeClr val="accent6">
                <a:satMod val="175000"/>
                <a:alpha val="40000"/>
              </a:schemeClr>
            </a:glow>
          </a:effectLst>
        </p:spPr>
        <p:txBody>
          <a:bodyPr/>
          <a:lstStyle/>
          <a:p>
            <a:endParaRPr lang="cs-CZ" b="1" dirty="0"/>
          </a:p>
        </p:txBody>
      </p:sp>
      <p:sp>
        <p:nvSpPr>
          <p:cNvPr id="3" name="Zástupný symbol pro obsah 2"/>
          <p:cNvSpPr>
            <a:spLocks noGrp="1"/>
          </p:cNvSpPr>
          <p:nvPr>
            <p:ph idx="1"/>
          </p:nvPr>
        </p:nvSpPr>
        <p:spPr>
          <a:xfrm>
            <a:off x="457200" y="260648"/>
            <a:ext cx="8229600" cy="5865515"/>
          </a:xfrm>
          <a:solidFill>
            <a:srgbClr val="FFC000"/>
          </a:solidFill>
          <a:effectLst>
            <a:glow rad="228600">
              <a:schemeClr val="accent6">
                <a:satMod val="175000"/>
                <a:alpha val="40000"/>
              </a:schemeClr>
            </a:glow>
          </a:effectLst>
        </p:spPr>
        <p:txBody>
          <a:bodyPr>
            <a:noAutofit/>
          </a:bodyPr>
          <a:lstStyle/>
          <a:p>
            <a:pPr>
              <a:buNone/>
            </a:pPr>
            <a:r>
              <a:rPr lang="cs-CZ" sz="2000" dirty="0" smtClean="0"/>
              <a:t>Ochrana hradů</a:t>
            </a:r>
            <a:endParaRPr lang="cs-CZ" sz="2000" dirty="0"/>
          </a:p>
        </p:txBody>
      </p:sp>
      <p:sp>
        <p:nvSpPr>
          <p:cNvPr id="4" name="Zkosené hrany 3"/>
          <p:cNvSpPr/>
          <p:nvPr/>
        </p:nvSpPr>
        <p:spPr>
          <a:xfrm>
            <a:off x="971600" y="1988840"/>
            <a:ext cx="2880320" cy="3960440"/>
          </a:xfrm>
          <a:prstGeom prst="bevel">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PŘIROZENÁ OCHRANA HRADŮ</a:t>
            </a:r>
            <a:endParaRPr lang="cs-CZ" b="1" dirty="0">
              <a:solidFill>
                <a:schemeClr val="tx1"/>
              </a:solidFill>
            </a:endParaRPr>
          </a:p>
        </p:txBody>
      </p:sp>
      <p:sp>
        <p:nvSpPr>
          <p:cNvPr id="6" name="Zkosené hrany 5"/>
          <p:cNvSpPr/>
          <p:nvPr/>
        </p:nvSpPr>
        <p:spPr>
          <a:xfrm>
            <a:off x="5076056" y="1988840"/>
            <a:ext cx="2880320" cy="3960440"/>
          </a:xfrm>
          <a:prstGeom prst="bevel">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UMĚLÁ (LIDMI VYTVOŘENÁ) OCHRANA HRADŮ</a:t>
            </a:r>
            <a:endParaRPr lang="cs-CZ" b="1" dirty="0">
              <a:solidFill>
                <a:schemeClr val="tx1"/>
              </a:solidFill>
            </a:endParaRPr>
          </a:p>
        </p:txBody>
      </p:sp>
      <p:sp>
        <p:nvSpPr>
          <p:cNvPr id="7" name="Pětiúhelník 6"/>
          <p:cNvSpPr/>
          <p:nvPr/>
        </p:nvSpPr>
        <p:spPr>
          <a:xfrm>
            <a:off x="611560" y="332656"/>
            <a:ext cx="1440160" cy="648072"/>
          </a:xfrm>
          <a:prstGeom prst="homePlate">
            <a:avLst/>
          </a:prstGeom>
          <a:solidFill>
            <a:srgbClr val="CAF52B"/>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solidFill>
                  <a:schemeClr val="tx1"/>
                </a:solidFill>
              </a:rPr>
              <a:t>strmá skála</a:t>
            </a:r>
            <a:endParaRPr lang="cs-CZ" dirty="0">
              <a:solidFill>
                <a:schemeClr val="tx1"/>
              </a:solidFill>
            </a:endParaRPr>
          </a:p>
        </p:txBody>
      </p:sp>
      <p:sp>
        <p:nvSpPr>
          <p:cNvPr id="9" name="Pětiúhelník 8"/>
          <p:cNvSpPr/>
          <p:nvPr/>
        </p:nvSpPr>
        <p:spPr>
          <a:xfrm>
            <a:off x="2627784" y="404664"/>
            <a:ext cx="1440160" cy="648072"/>
          </a:xfrm>
          <a:prstGeom prst="homePlate">
            <a:avLst/>
          </a:prstGeom>
          <a:solidFill>
            <a:srgbClr val="CAF52B"/>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solidFill>
                  <a:schemeClr val="tx1"/>
                </a:solidFill>
              </a:rPr>
              <a:t>bystřina, řeka</a:t>
            </a:r>
            <a:endParaRPr lang="cs-CZ" dirty="0">
              <a:solidFill>
                <a:schemeClr val="tx1"/>
              </a:solidFill>
            </a:endParaRPr>
          </a:p>
        </p:txBody>
      </p:sp>
      <p:sp>
        <p:nvSpPr>
          <p:cNvPr id="10" name="Pětiúhelník 9"/>
          <p:cNvSpPr/>
          <p:nvPr/>
        </p:nvSpPr>
        <p:spPr>
          <a:xfrm>
            <a:off x="6876256" y="404664"/>
            <a:ext cx="1440160" cy="648072"/>
          </a:xfrm>
          <a:prstGeom prst="homePlate">
            <a:avLst/>
          </a:prstGeom>
          <a:solidFill>
            <a:srgbClr val="CAF52B"/>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solidFill>
                  <a:schemeClr val="tx1"/>
                </a:solidFill>
              </a:rPr>
              <a:t>hluboká rokle</a:t>
            </a:r>
            <a:endParaRPr lang="cs-CZ" dirty="0">
              <a:solidFill>
                <a:schemeClr val="tx1"/>
              </a:solidFill>
            </a:endParaRPr>
          </a:p>
        </p:txBody>
      </p:sp>
      <p:sp>
        <p:nvSpPr>
          <p:cNvPr id="13" name="Pětiúhelník 12"/>
          <p:cNvSpPr/>
          <p:nvPr/>
        </p:nvSpPr>
        <p:spPr>
          <a:xfrm>
            <a:off x="1979712" y="1196752"/>
            <a:ext cx="1440160" cy="648072"/>
          </a:xfrm>
          <a:prstGeom prst="homePlate">
            <a:avLst/>
          </a:prstGeom>
          <a:solidFill>
            <a:srgbClr val="CAF52B"/>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solidFill>
                  <a:schemeClr val="tx1"/>
                </a:solidFill>
              </a:rPr>
              <a:t>příkop </a:t>
            </a:r>
            <a:endParaRPr lang="cs-CZ" dirty="0">
              <a:solidFill>
                <a:schemeClr val="tx1"/>
              </a:solidFill>
            </a:endParaRPr>
          </a:p>
        </p:txBody>
      </p:sp>
      <p:sp>
        <p:nvSpPr>
          <p:cNvPr id="14" name="Pětiúhelník 13"/>
          <p:cNvSpPr/>
          <p:nvPr/>
        </p:nvSpPr>
        <p:spPr>
          <a:xfrm>
            <a:off x="5076056" y="476672"/>
            <a:ext cx="1440160" cy="648072"/>
          </a:xfrm>
          <a:prstGeom prst="homePlate">
            <a:avLst/>
          </a:prstGeom>
          <a:solidFill>
            <a:srgbClr val="CAF52B"/>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solidFill>
                  <a:schemeClr val="tx1"/>
                </a:solidFill>
              </a:rPr>
              <a:t>násep </a:t>
            </a:r>
            <a:endParaRPr lang="cs-CZ" dirty="0">
              <a:solidFill>
                <a:schemeClr val="tx1"/>
              </a:solidFill>
            </a:endParaRPr>
          </a:p>
        </p:txBody>
      </p:sp>
      <p:sp>
        <p:nvSpPr>
          <p:cNvPr id="15" name="Pětiúhelník 14"/>
          <p:cNvSpPr/>
          <p:nvPr/>
        </p:nvSpPr>
        <p:spPr>
          <a:xfrm>
            <a:off x="5813150" y="1250868"/>
            <a:ext cx="1440160" cy="648072"/>
          </a:xfrm>
          <a:prstGeom prst="homePlate">
            <a:avLst/>
          </a:prstGeom>
          <a:solidFill>
            <a:srgbClr val="CAF52B"/>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solidFill>
                  <a:schemeClr val="tx1"/>
                </a:solidFill>
              </a:rPr>
              <a:t>hradba</a:t>
            </a:r>
            <a:endParaRPr lang="cs-CZ" dirty="0">
              <a:solidFill>
                <a:schemeClr val="tx1"/>
              </a:solidFill>
            </a:endParaRPr>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0" presetClass="path" presetSubtype="0" accel="50000" decel="50000" fill="hold" grpId="0" nodeType="clickEffect">
                                  <p:stCondLst>
                                    <p:cond delay="0"/>
                                  </p:stCondLst>
                                  <p:childTnLst>
                                    <p:animMotion origin="layout" path="M 0.04288 0.0051 C 0.05399 0.01019 0.05486 0.01505 0.06041 0.02848 C 0.06406 0.0375 0.06753 0.04561 0.07066 0.05463 C 0.07326 0.06135 0.07361 0.06945 0.07552 0.07639 C 0.07465 0.10162 0.07673 0.13426 0.05451 0.14468 C 0.04895 0.15209 0.04375 0.1551 0.03593 0.15718 C 0.0302 0.16204 0.02395 0.16621 0.01736 0.16783 C 0.00868 0.17547 0.01319 0.17338 0.00451 0.1757 C -0.00052 0.1801 -0.00573 0.18311 -0.01059 0.18797 C -0.01372 0.19098 -0.0198 0.19746 -0.0198 0.19769 C -0.02483 0.2088 -0.02865 0.22037 -0.03143 0.23311 C -0.02952 0.25348 -0.03056 0.26482 -0.01511 0.27176 C -0.01181 0.27639 -0.00868 0.27778 -0.00469 0.28102 C -0.00105 0.2838 0.00156 0.28936 0.00573 0.29051 C 0.00729 0.29098 0.01354 0.29283 0.0151 0.29352 C 0.03073 0.30139 0.04479 0.30579 0.06163 0.30741 C 0.07048 0.31158 0.06597 0.30996 0.07413 0.31204 C 0.07934 0.31551 0.08836 0.32454 0.08836 0.32477 C 0.09479 0.33797 0.09739 0.35996 0.08715 0.37107 C 0.08142 0.37732 0.07413 0.37894 0.06718 0.38195 C 0.06371 0.38357 0.05694 0.38658 0.05694 0.38681 C 0.05382 0.38611 0.05034 0.38681 0.04757 0.38496 C 0.046 0.3838 0.04635 0.38056 0.04531 0.37871 C 0.04097 0.37014 0.03698 0.35996 0.03125 0.35232 C 0.02795 0.33797 0.02569 0.32315 0.02204 0.30903 C 0.02257 0.29769 0.02048 0.28519 0.0243 0.275 C 0.02795 0.26528 0.04357 0.2588 0.05104 0.25625 C 0.05885 0.25672 0.06666 0.25648 0.07413 0.25787 C 0.07569 0.25811 0.07639 0.25996 0.0776 0.26088 C 0.09218 0.27037 0.10277 0.27801 0.10694 0.29977 C 0.10625 0.31598 0.10816 0.33264 0.10104 0.3463 C 0.0993 0.35417 0.09305 0.36088 0.08836 0.36644 C 0.08541 0.36968 0.07899 0.3757 0.07899 0.37593 C 0.07621 0.38635 0.06198 0.39931 0.05573 0.40834 C 0.05364 0.41644 0.04913 0.42176 0.04531 0.42848 C 0.04149 0.43542 0.03975 0.44445 0.03593 0.45162 C 0.03281 0.46528 0.03159 0.48311 0.03836 0.49514 C 0.04166 0.50116 0.04531 0.50324 0.05 0.50741 C 0.06423 0.51991 0.07812 0.52986 0.09531 0.5338 C 0.09722 0.53542 0.09895 0.5375 0.10104 0.53843 C 0.10486 0.54005 0.11267 0.54167 0.11267 0.5419 C 0.1177 0.54491 0.12239 0.54607 0.12777 0.54769 C 0.16128 0.54653 0.16718 0.54931 0.19184 0.53218 C 0.19722 0.52176 0.20034 0.51528 0.20225 0.50278 C 0.20156 0.48982 0.20243 0.47662 0.2 0.46412 C 0.19878 0.45811 0.19461 0.45371 0.19184 0.44861 C 0.18784 0.44098 0.1842 0.43311 0.1802 0.42523 C 0.17413 0.41297 0.16701 0.40348 0.15902 0.39283 C 0.15659 0.38936 0.15503 0.38496 0.15225 0.38195 C 0.15139 0.38102 0.14965 0.38102 0.14878 0.38033 C 0.13819 0.37223 0.12934 0.36898 0.11736 0.36436 C 0.08871 0.36667 0.07569 0.3632 0.05347 0.37408 C 0.05 0.37871 0.04635 0.38195 0.04288 0.38658 C 0.0375 0.40162 0.03732 0.40949 0.05 0.41598 C 0.05885 0.4257 0.07118 0.42986 0.08246 0.43311 C 0.08472 0.43473 0.08698 0.43658 0.08941 0.43773 C 0.09166 0.43866 0.09427 0.43797 0.09652 0.43912 C 0.11389 0.44769 0.08993 0.44144 0.1092 0.44537 C 0.11632 0.45 0.12291 0.45093 0.1302 0.45463 C 0.14288 0.46088 0.1552 0.46806 0.16857 0.47176 C 0.17517 0.47639 0.18211 0.47824 0.18941 0.48102 C 0.19062 0.48218 0.19166 0.48334 0.19288 0.48426 C 0.19409 0.48496 0.19548 0.48473 0.19652 0.48565 C 0.20555 0.49352 0.19496 0.48843 0.20347 0.4919 C 0.20816 0.49815 0.21354 0.50047 0.21857 0.50579 C 0.22361 0.51158 0.22586 0.52084 0.22777 0.52917 C 0.22743 0.5338 0.22795 0.53866 0.22673 0.54306 C 0.22604 0.54468 0.2243 0.54398 0.22326 0.54468 C 0.22152 0.54561 0.22014 0.54676 0.21857 0.54769 C 0.21093 0.55186 0.20277 0.55486 0.19531 0.55857 C 0.18125 0.56528 0.16684 0.57153 0.15225 0.5757 C 0.14479 0.57778 0.15295 0.57662 0.14531 0.58033 C 0.14288 0.58148 0.13472 0.58264 0.13246 0.58334 C 0.12812 0.58449 0.12048 0.5882 0.11736 0.58959 C 0.10954 0.59306 0.1 0.59121 0.09184 0.59422 C 0.08368 0.59723 0.07569 0.60093 0.06718 0.60348 C 0.06215 0.60903 0.05989 0.60949 0.05347 0.61135 C 0.04895 0.61528 0.04583 0.61621 0.04062 0.6176 C 0.03368 0.62361 0.04079 0.61806 0.03246 0.62223 C 0.02812 0.62431 0.02517 0.62801 0.02083 0.62986 C 0.01944 0.63496 0.01753 0.63982 0.02083 0.64537 C 0.02239 0.64792 0.02777 0.64861 0.02777 0.64885 C 0.0309 0.65255 0.03385 0.65348 0.03715 0.65787 C 0.03889 0.66436 0.03767 0.66621 0.03489 0.67176 C 0.03559 0.67523 0.03715 0.67894 0.03715 0.68264 " pathEditMode="relative" rAng="0" ptsTypes="ffffffffffffffffffffffffffffffffffffffffffffffffffffffffffffffffffffffffffffffffffffA">
                                      <p:cBhvr>
                                        <p:cTn id="6" dur="500" fill="hold"/>
                                        <p:tgtEl>
                                          <p:spTgt spid="7"/>
                                        </p:tgtEl>
                                        <p:attrNameLst>
                                          <p:attrName>ppt_x</p:attrName>
                                          <p:attrName>ppt_y</p:attrName>
                                        </p:attrNameLst>
                                      </p:cBhvr>
                                      <p:rCtr x="5500" y="33900"/>
                                    </p:animMotion>
                                  </p:childTnLst>
                                </p:cTn>
                              </p:par>
                            </p:childTnLst>
                          </p:cTn>
                        </p:par>
                      </p:childTnLst>
                    </p:cTn>
                  </p:par>
                </p:childTnLst>
              </p:cTn>
              <p:nextCondLst>
                <p:cond evt="onClick" delay="0">
                  <p:tgtEl>
                    <p:spTgt spid="7"/>
                  </p:tgtEl>
                </p:cond>
              </p:nextCondLst>
            </p:seq>
            <p:seq concurrent="1" nextAc="seek">
              <p:cTn id="7" restart="whenNotActive" fill="hold" evtFilter="cancelBubble" nodeType="interactiveSeq">
                <p:stCondLst>
                  <p:cond evt="onClick" delay="0">
                    <p:tgtEl>
                      <p:spTgt spid="13"/>
                    </p:tgtEl>
                  </p:cond>
                </p:stCondLst>
                <p:endSync evt="end" delay="0">
                  <p:rtn val="all"/>
                </p:endSync>
                <p:childTnLst>
                  <p:par>
                    <p:cTn id="8" fill="hold">
                      <p:stCondLst>
                        <p:cond delay="0"/>
                      </p:stCondLst>
                      <p:childTnLst>
                        <p:par>
                          <p:cTn id="9" fill="hold">
                            <p:stCondLst>
                              <p:cond delay="0"/>
                            </p:stCondLst>
                            <p:childTnLst>
                              <p:par>
                                <p:cTn id="10" presetID="0" presetClass="path" presetSubtype="0" accel="50000" decel="50000" fill="hold" grpId="0" nodeType="clickEffect">
                                  <p:stCondLst>
                                    <p:cond delay="0"/>
                                  </p:stCondLst>
                                  <p:childTnLst>
                                    <p:animMotion origin="layout" path="M -2.22222E-6 7.40741E-7 C 0.20122 0.24583 0.40243 0.49167 0.46389 0.59051 C 0.52535 0.68981 0.38455 0.59398 0.36858 0.59398 " pathEditMode="relative" ptsTypes="aaA">
                                      <p:cBhvr>
                                        <p:cTn id="11" dur="2000" fill="hold"/>
                                        <p:tgtEl>
                                          <p:spTgt spid="13"/>
                                        </p:tgtEl>
                                        <p:attrNameLst>
                                          <p:attrName>ppt_x</p:attrName>
                                          <p:attrName>ppt_y</p:attrName>
                                        </p:attrNameLst>
                                      </p:cBhvr>
                                    </p:animMotion>
                                  </p:childTnLst>
                                </p:cTn>
                              </p:par>
                            </p:childTnLst>
                          </p:cTn>
                        </p:par>
                      </p:childTnLst>
                    </p:cTn>
                  </p:par>
                </p:childTnLst>
              </p:cTn>
              <p:nextCondLst>
                <p:cond evt="onClick" delay="0">
                  <p:tgtEl>
                    <p:spTgt spid="13"/>
                  </p:tgtEl>
                </p:cond>
              </p:nextCondLst>
            </p:seq>
            <p:seq concurrent="1" nextAc="seek">
              <p:cTn id="12" restart="whenNotActive" fill="hold" evtFilter="cancelBubble" nodeType="interactiveSeq">
                <p:stCondLst>
                  <p:cond evt="onClick" delay="0">
                    <p:tgtEl>
                      <p:spTgt spid="10"/>
                    </p:tgtEl>
                  </p:cond>
                </p:stCondLst>
                <p:endSync evt="end" delay="0">
                  <p:rtn val="all"/>
                </p:endSync>
                <p:childTnLst>
                  <p:par>
                    <p:cTn id="13" fill="hold">
                      <p:stCondLst>
                        <p:cond delay="0"/>
                      </p:stCondLst>
                      <p:childTnLst>
                        <p:par>
                          <p:cTn id="14" fill="hold">
                            <p:stCondLst>
                              <p:cond delay="0"/>
                            </p:stCondLst>
                            <p:childTnLst>
                              <p:par>
                                <p:cTn id="15" presetID="0" presetClass="path" presetSubtype="0" accel="50000" decel="50000" fill="hold" grpId="0" nodeType="clickEffect">
                                  <p:stCondLst>
                                    <p:cond delay="0"/>
                                  </p:stCondLst>
                                  <p:childTnLst>
                                    <p:animMotion origin="layout" path="M -1.38889E-6 7.40741E-7 L -0.56684 0.3044 " pathEditMode="relative" ptsTypes="AA">
                                      <p:cBhvr>
                                        <p:cTn id="16" dur="2000" fill="hold"/>
                                        <p:tgtEl>
                                          <p:spTgt spid="10"/>
                                        </p:tgtEl>
                                        <p:attrNameLst>
                                          <p:attrName>ppt_x</p:attrName>
                                          <p:attrName>ppt_y</p:attrName>
                                        </p:attrNameLst>
                                      </p:cBhvr>
                                    </p:animMotion>
                                  </p:childTnLst>
                                </p:cTn>
                              </p:par>
                            </p:childTnLst>
                          </p:cTn>
                        </p:par>
                      </p:childTnLst>
                    </p:cTn>
                  </p:par>
                </p:childTnLst>
              </p:cTn>
              <p:nextCondLst>
                <p:cond evt="onClick" delay="0">
                  <p:tgtEl>
                    <p:spTgt spid="10"/>
                  </p:tgtEl>
                </p:cond>
              </p:nextCondLst>
            </p:seq>
            <p:seq concurrent="1" nextAc="seek">
              <p:cTn id="17" restart="whenNotActive" fill="hold" evtFilter="cancelBubble" nodeType="interactiveSeq">
                <p:stCondLst>
                  <p:cond evt="onClick" delay="0">
                    <p:tgtEl>
                      <p:spTgt spid="9"/>
                    </p:tgtEl>
                  </p:cond>
                </p:stCondLst>
                <p:endSync evt="end" delay="0">
                  <p:rtn val="all"/>
                </p:endSync>
                <p:childTnLst>
                  <p:par>
                    <p:cTn id="18" fill="hold">
                      <p:stCondLst>
                        <p:cond delay="0"/>
                      </p:stCondLst>
                      <p:childTnLst>
                        <p:par>
                          <p:cTn id="19" fill="hold">
                            <p:stCondLst>
                              <p:cond delay="0"/>
                            </p:stCondLst>
                            <p:childTnLst>
                              <p:par>
                                <p:cTn id="20" presetID="0" presetClass="path" presetSubtype="0" accel="50000" decel="50000" fill="hold" grpId="0" nodeType="clickEffect">
                                  <p:stCondLst>
                                    <p:cond delay="0"/>
                                  </p:stCondLst>
                                  <p:childTnLst>
                                    <p:animMotion origin="layout" path="M 1.11111E-6 4.44444E-6 C -0.00833 0.00717 -0.01944 0.01134 -0.02899 0.01388 C -0.03368 0.01713 -0.03906 0.01967 -0.0441 0.02175 C -0.04757 0.02314 -0.05451 0.02476 -0.05451 0.02476 C -0.05816 0.028 -0.0592 0.02916 -0.06389 0.03101 C -0.06736 0.0324 -0.0743 0.03402 -0.0743 0.03402 C -0.08333 0.04027 -0.09288 0.04606 -0.10226 0.05115 C -0.11076 0.0625 -0.12118 0.06944 -0.13125 0.07754 C -0.14305 0.08703 -0.15382 0.09814 -0.1651 0.10856 C -0.16701 0.11666 -0.17101 0.12314 -0.17309 0.13171 C -0.17378 0.13472 -0.17465 0.13796 -0.17552 0.14097 C -0.17587 0.14259 -0.17673 0.1456 -0.17673 0.1456 C -0.17587 0.17824 -0.17708 0.21088 -0.1743 0.24328 C -0.17378 0.24838 -0.16962 0.25162 -0.16736 0.25578 C -0.15989 0.26898 -0.14687 0.28263 -0.13472 0.2868 C -0.12778 0.29282 -0.11771 0.29814 -0.1092 0.30069 C -0.10399 0.30833 -0.11076 0.29953 -0.10226 0.30532 C -0.1 0.30671 -0.09844 0.30972 -0.09635 0.31157 C -0.0941 0.32129 -0.09305 0.33148 -0.09062 0.34097 C -0.08837 0.37314 -0.09653 0.41203 -0.07899 0.43726 C -0.07691 0.46713 -0.08108 0.49814 -0.07552 0.52708 C -0.07604 0.5324 -0.08368 0.59282 -0.07778 0.5706 C -0.07621 0.55463 -0.07205 0.53796 -0.06858 0.52245 C -0.06823 0.5162 -0.06805 0.51018 -0.06736 0.50393 C -0.06719 0.50231 -0.06684 0.50069 -0.06614 0.4993 C -0.06562 0.49814 -0.06389 0.49467 -0.06389 0.49606 C -0.06389 0.49675 -0.07205 0.51088 -0.06858 0.50995 C -0.0618 0.50833 -0.05573 0.5074 -0.05 0.50231 C -0.06927 0.49537 -0.0559 0.49953 -0.10104 0.50231 C -0.10347 0.50254 -0.10573 0.50324 -0.10798 0.50393 C -0.10868 0.50416 -0.10642 0.50393 -0.10573 0.50393 " pathEditMode="relative" ptsTypes="ffffffffffffffffffffffffffffffA">
                                      <p:cBhvr>
                                        <p:cTn id="21" dur="2000" fill="hold"/>
                                        <p:tgtEl>
                                          <p:spTgt spid="9"/>
                                        </p:tgtEl>
                                        <p:attrNameLst>
                                          <p:attrName>ppt_x</p:attrName>
                                          <p:attrName>ppt_y</p:attrName>
                                        </p:attrNameLst>
                                      </p:cBhvr>
                                    </p:animMotion>
                                  </p:childTnLst>
                                </p:cTn>
                              </p:par>
                            </p:childTnLst>
                          </p:cTn>
                        </p:par>
                      </p:childTnLst>
                    </p:cTn>
                  </p:par>
                </p:childTnLst>
              </p:cTn>
              <p:nextCondLst>
                <p:cond evt="onClick" delay="0">
                  <p:tgtEl>
                    <p:spTgt spid="9"/>
                  </p:tgtEl>
                </p:cond>
              </p:nextCondLst>
            </p:seq>
            <p:seq concurrent="1" nextAc="seek">
              <p:cTn id="22" restart="whenNotActive" fill="hold" evtFilter="cancelBubble" nodeType="interactiveSeq">
                <p:stCondLst>
                  <p:cond evt="onClick" delay="0">
                    <p:tgtEl>
                      <p:spTgt spid="14"/>
                    </p:tgtEl>
                  </p:cond>
                </p:stCondLst>
                <p:endSync evt="end" delay="0">
                  <p:rtn val="all"/>
                </p:endSync>
                <p:childTnLst>
                  <p:par>
                    <p:cTn id="23" fill="hold">
                      <p:stCondLst>
                        <p:cond delay="0"/>
                      </p:stCondLst>
                      <p:childTnLst>
                        <p:par>
                          <p:cTn id="24" fill="hold">
                            <p:stCondLst>
                              <p:cond delay="0"/>
                            </p:stCondLst>
                            <p:childTnLst>
                              <p:par>
                                <p:cTn id="25" presetID="0" presetClass="path" presetSubtype="0" accel="50000" decel="50000" fill="hold" grpId="0" nodeType="clickEffect">
                                  <p:stCondLst>
                                    <p:cond delay="0"/>
                                  </p:stCondLst>
                                  <p:childTnLst>
                                    <p:animMotion origin="layout" path="M 0 0 C 0.01215 0.00232 0.02343 0.00811 0.03489 0.01389 C 0.05694 0.02524 0.08125 0.03287 0.09878 0.05579 C 0.10642 0.06574 0.10937 0.08079 0.11406 0.09306 C 0.11371 0.10649 0.11389 0.11991 0.11284 0.13334 C 0.11232 0.14098 0.10277 0.15486 0.1 0.15973 C 0.08975 0.17801 0.0743 0.1838 0.06041 0.19537 C 0.04739 0.20649 0.03593 0.22037 0.02205 0.2294 C 0.02014 0.23195 0.01562 0.2338 0.01632 0.23727 C 0.01666 0.23936 0.01666 0.24167 0.01753 0.24352 C 0.01909 0.24653 0.03003 0.25186 0.03264 0.25278 C 0.0401 0.26042 0.05104 0.26389 0.06041 0.26667 C 0.0717 0.27315 0.08455 0.27801 0.09652 0.28218 C 0.10503 0.28959 0.10816 0.2919 0.11163 0.30556 C 0.10086 0.31436 0.09132 0.32593 0.07916 0.33033 C 0.06163 0.34561 0.07569 0.33218 0.12569 0.33496 C 0.13159 0.33519 0.13732 0.33727 0.14305 0.33797 C 0.14843 0.34051 0.15382 0.34236 0.15937 0.34422 C 0.15972 0.34584 0.16041 0.34723 0.16041 0.34885 C 0.16041 0.35047 0.1592 0.35186 0.15937 0.35348 C 0.15955 0.35533 0.16093 0.35649 0.16163 0.35811 C 0.16215 0.35949 0.16215 0.36135 0.16284 0.36274 C 0.16389 0.36459 0.17135 0.36736 0.16857 0.36736 " pathEditMode="relative" ptsTypes="ffffffffffffffffffffffA">
                                      <p:cBhvr>
                                        <p:cTn id="26" dur="2000" fill="hold"/>
                                        <p:tgtEl>
                                          <p:spTgt spid="14"/>
                                        </p:tgtEl>
                                        <p:attrNameLst>
                                          <p:attrName>ppt_x</p:attrName>
                                          <p:attrName>ppt_y</p:attrName>
                                        </p:attrNameLst>
                                      </p:cBhvr>
                                    </p:animMotion>
                                  </p:childTnLst>
                                </p:cTn>
                              </p:par>
                            </p:childTnLst>
                          </p:cTn>
                        </p:par>
                      </p:childTnLst>
                    </p:cTn>
                  </p:par>
                </p:childTnLst>
              </p:cTn>
              <p:nextCondLst>
                <p:cond evt="onClick" delay="0">
                  <p:tgtEl>
                    <p:spTgt spid="14"/>
                  </p:tgtEl>
                </p:cond>
              </p:nextCondLst>
            </p:seq>
            <p:seq concurrent="1" nextAc="seek">
              <p:cTn id="27" restart="whenNotActive" fill="hold" evtFilter="cancelBubble" nodeType="interactiveSeq">
                <p:stCondLst>
                  <p:cond evt="onClick" delay="0">
                    <p:tgtEl>
                      <p:spTgt spid="15"/>
                    </p:tgtEl>
                  </p:cond>
                </p:stCondLst>
                <p:endSync evt="end" delay="0">
                  <p:rtn val="all"/>
                </p:endSync>
                <p:childTnLst>
                  <p:par>
                    <p:cTn id="28" fill="hold">
                      <p:stCondLst>
                        <p:cond delay="0"/>
                      </p:stCondLst>
                      <p:childTnLst>
                        <p:par>
                          <p:cTn id="29" fill="hold">
                            <p:stCondLst>
                              <p:cond delay="0"/>
                            </p:stCondLst>
                            <p:childTnLst>
                              <p:par>
                                <p:cTn id="30" presetID="0" presetClass="path" presetSubtype="0" accel="50000" decel="50000" fill="hold" grpId="0" nodeType="clickEffect">
                                  <p:stCondLst>
                                    <p:cond delay="0"/>
                                  </p:stCondLst>
                                  <p:childTnLst>
                                    <p:animMotion origin="layout" path="M -5.55556E-7 7.40741E-7 C 0.02326 0.17778 0.04653 0.35579 0.04531 0.41852 C 0.0441 0.48125 0.00174 0.38356 -0.00694 0.37662 " pathEditMode="relative" ptsTypes="aaA">
                                      <p:cBhvr>
                                        <p:cTn id="31" dur="2000" fill="hold"/>
                                        <p:tgtEl>
                                          <p:spTgt spid="15"/>
                                        </p:tgtEl>
                                        <p:attrNameLst>
                                          <p:attrName>ppt_x</p:attrName>
                                          <p:attrName>ppt_y</p:attrName>
                                        </p:attrNameLst>
                                      </p:cBhvr>
                                    </p:animMotion>
                                  </p:childTnLst>
                                </p:cTn>
                              </p:par>
                            </p:childTnLst>
                          </p:cTn>
                        </p:par>
                      </p:childTnLst>
                    </p:cTn>
                  </p:par>
                </p:childTnLst>
              </p:cTn>
              <p:nextCondLst>
                <p:cond evt="onClick" delay="0">
                  <p:tgtEl>
                    <p:spTgt spid="15"/>
                  </p:tgtEl>
                </p:cond>
              </p:nextCondLst>
            </p:seq>
          </p:childTnLst>
        </p:cTn>
      </p:par>
    </p:tnLst>
    <p:bldLst>
      <p:bldP spid="7" grpId="0" animBg="1"/>
      <p:bldP spid="9" grpId="0" animBg="1"/>
      <p:bldP spid="10" grpId="0" animBg="1"/>
      <p:bldP spid="13" grpId="0" animBg="1"/>
      <p:bldP spid="14" grpId="0" animBg="1"/>
      <p:bldP spid="15"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rgbClr val="FFC000"/>
          </a:solidFill>
          <a:effectLst>
            <a:glow rad="228600">
              <a:schemeClr val="accent6">
                <a:satMod val="175000"/>
                <a:alpha val="40000"/>
              </a:schemeClr>
            </a:glow>
          </a:effectLst>
        </p:spPr>
        <p:txBody>
          <a:bodyPr>
            <a:noAutofit/>
          </a:bodyPr>
          <a:lstStyle/>
          <a:p>
            <a:r>
              <a:rPr lang="cs-CZ" b="1" dirty="0" smtClean="0"/>
              <a:t>Podhradí</a:t>
            </a:r>
            <a:endParaRPr lang="cs-CZ" b="1" dirty="0"/>
          </a:p>
        </p:txBody>
      </p:sp>
      <p:sp>
        <p:nvSpPr>
          <p:cNvPr id="3" name="Zástupný symbol pro obsah 2"/>
          <p:cNvSpPr>
            <a:spLocks noGrp="1"/>
          </p:cNvSpPr>
          <p:nvPr>
            <p:ph idx="1"/>
          </p:nvPr>
        </p:nvSpPr>
        <p:spPr>
          <a:solidFill>
            <a:srgbClr val="FFC000"/>
          </a:solidFill>
          <a:effectLst>
            <a:glow rad="228600">
              <a:schemeClr val="accent6">
                <a:satMod val="175000"/>
                <a:alpha val="40000"/>
              </a:schemeClr>
            </a:glow>
          </a:effectLst>
        </p:spPr>
        <p:txBody>
          <a:bodyPr>
            <a:noAutofit/>
          </a:bodyPr>
          <a:lstStyle/>
          <a:p>
            <a:r>
              <a:rPr lang="cs-CZ" sz="3600" dirty="0" smtClean="0"/>
              <a:t>V podhradí žili například tito řemeslníci:</a:t>
            </a:r>
          </a:p>
          <a:p>
            <a:r>
              <a:rPr lang="cs-CZ" b="1" dirty="0" smtClean="0"/>
              <a:t>_ E _ C I					</a:t>
            </a:r>
          </a:p>
          <a:p>
            <a:r>
              <a:rPr lang="cs-CZ" b="1" dirty="0" smtClean="0"/>
              <a:t>K _ CH _ Ř_</a:t>
            </a:r>
          </a:p>
          <a:p>
            <a:r>
              <a:rPr lang="cs-CZ" b="1" dirty="0" smtClean="0"/>
              <a:t>K _ L _ _ I</a:t>
            </a:r>
          </a:p>
          <a:p>
            <a:r>
              <a:rPr lang="cs-CZ" b="1" dirty="0" smtClean="0"/>
              <a:t>K _ V _ Ř _</a:t>
            </a:r>
          </a:p>
          <a:p>
            <a:r>
              <a:rPr lang="cs-CZ" b="1" dirty="0" smtClean="0"/>
              <a:t>Ř _ Z _ Í C _</a:t>
            </a:r>
          </a:p>
          <a:p>
            <a:r>
              <a:rPr lang="cs-CZ" b="1" dirty="0" smtClean="0"/>
              <a:t>P _ K A Ř _</a:t>
            </a:r>
          </a:p>
          <a:p>
            <a:endParaRPr lang="cs-CZ" sz="3600" dirty="0" smtClean="0"/>
          </a:p>
          <a:p>
            <a:endParaRPr lang="cs-CZ" sz="3600" dirty="0" smtClean="0"/>
          </a:p>
        </p:txBody>
      </p:sp>
      <p:pic>
        <p:nvPicPr>
          <p:cNvPr id="5122" name="Picture 2" descr="C:\Documents and Settings\adm\Local Settings\Temporary Internet Files\Content.IE5\R45EK46F\MC900336221[1].wmf"/>
          <p:cNvPicPr>
            <a:picLocks noChangeAspect="1" noChangeArrowheads="1"/>
          </p:cNvPicPr>
          <p:nvPr/>
        </p:nvPicPr>
        <p:blipFill>
          <a:blip r:embed="rId2" cstate="print"/>
          <a:srcRect/>
          <a:stretch>
            <a:fillRect/>
          </a:stretch>
        </p:blipFill>
        <p:spPr bwMode="auto">
          <a:xfrm>
            <a:off x="4355976" y="2276872"/>
            <a:ext cx="3613842" cy="3364871"/>
          </a:xfrm>
          <a:prstGeom prst="rect">
            <a:avLst/>
          </a:prstGeom>
          <a:noFill/>
        </p:spPr>
      </p:pic>
      <p:sp>
        <p:nvSpPr>
          <p:cNvPr id="6" name="Šipka doleva 5"/>
          <p:cNvSpPr/>
          <p:nvPr/>
        </p:nvSpPr>
        <p:spPr>
          <a:xfrm>
            <a:off x="1619672" y="6093296"/>
            <a:ext cx="2232248" cy="620688"/>
          </a:xfrm>
          <a:prstGeom prst="lef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smtClean="0"/>
              <a:t>Použij skryté pero!</a:t>
            </a:r>
            <a:endParaRPr lang="cs-CZ" sz="1600"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rgbClr val="FFC000"/>
          </a:solidFill>
          <a:effectLst>
            <a:glow rad="228600">
              <a:schemeClr val="accent6">
                <a:satMod val="175000"/>
                <a:alpha val="40000"/>
              </a:schemeClr>
            </a:glow>
          </a:effectLst>
        </p:spPr>
        <p:txBody>
          <a:bodyPr/>
          <a:lstStyle/>
          <a:p>
            <a:r>
              <a:rPr lang="cs-CZ" b="1" dirty="0" smtClean="0"/>
              <a:t>Slovníček</a:t>
            </a:r>
            <a:endParaRPr lang="cs-CZ" b="1" dirty="0"/>
          </a:p>
        </p:txBody>
      </p:sp>
      <p:sp>
        <p:nvSpPr>
          <p:cNvPr id="3" name="Zástupný symbol pro obsah 2"/>
          <p:cNvSpPr>
            <a:spLocks noGrp="1"/>
          </p:cNvSpPr>
          <p:nvPr>
            <p:ph idx="1"/>
          </p:nvPr>
        </p:nvSpPr>
        <p:spPr>
          <a:solidFill>
            <a:srgbClr val="FFC000"/>
          </a:solidFill>
          <a:effectLst>
            <a:glow rad="228600">
              <a:schemeClr val="accent6">
                <a:satMod val="175000"/>
                <a:alpha val="40000"/>
              </a:schemeClr>
            </a:glow>
          </a:effectLst>
        </p:spPr>
        <p:txBody>
          <a:bodyPr>
            <a:noAutofit/>
          </a:bodyPr>
          <a:lstStyle/>
          <a:p>
            <a:r>
              <a:rPr lang="cs-CZ" sz="3600" dirty="0" err="1" smtClean="0">
                <a:solidFill>
                  <a:srgbClr val="0070C0"/>
                </a:solidFill>
              </a:rPr>
              <a:t>Hradnice</a:t>
            </a:r>
            <a:r>
              <a:rPr lang="cs-CZ" sz="3600" b="1" dirty="0" smtClean="0"/>
              <a:t> </a:t>
            </a:r>
            <a:r>
              <a:rPr lang="cs-CZ" sz="3600" dirty="0" smtClean="0"/>
              <a:t>-	hadovitá cesta, která stoupá 			k hradu</a:t>
            </a:r>
          </a:p>
          <a:p>
            <a:r>
              <a:rPr lang="cs-CZ" sz="3600" dirty="0" smtClean="0">
                <a:solidFill>
                  <a:srgbClr val="0070C0"/>
                </a:solidFill>
              </a:rPr>
              <a:t>Padací most</a:t>
            </a:r>
            <a:r>
              <a:rPr lang="cs-CZ" sz="3600" dirty="0" smtClean="0"/>
              <a:t>-	zdvižený uzavíral bránu, po 			spuštěném padacím mostě 			lidé chodili a jezdili</a:t>
            </a:r>
          </a:p>
          <a:p>
            <a:r>
              <a:rPr lang="cs-CZ" sz="3600" dirty="0" smtClean="0">
                <a:solidFill>
                  <a:srgbClr val="0070C0"/>
                </a:solidFill>
              </a:rPr>
              <a:t>Parkán</a:t>
            </a:r>
            <a:r>
              <a:rPr lang="cs-CZ" sz="3600" dirty="0" smtClean="0"/>
              <a:t>-		ochoz, na kterém stáli muži 			s luky a kušemi </a:t>
            </a:r>
          </a:p>
          <a:p>
            <a:endParaRPr lang="cs-CZ" sz="3600" dirty="0" smtClean="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611560" y="404664"/>
            <a:ext cx="8229600" cy="864096"/>
          </a:xfrm>
          <a:solidFill>
            <a:srgbClr val="FFC000"/>
          </a:solidFill>
          <a:effectLst>
            <a:glow rad="228600">
              <a:schemeClr val="accent6">
                <a:satMod val="175000"/>
                <a:alpha val="40000"/>
              </a:schemeClr>
            </a:glow>
            <a:outerShdw blurRad="40000" dist="20000" dir="5400000" rotWithShape="0">
              <a:srgbClr val="000000">
                <a:alpha val="38000"/>
              </a:srgbClr>
            </a:outerShdw>
          </a:effectLst>
        </p:spPr>
        <p:style>
          <a:lnRef idx="1">
            <a:schemeClr val="accent5"/>
          </a:lnRef>
          <a:fillRef idx="2">
            <a:schemeClr val="accent5"/>
          </a:fillRef>
          <a:effectRef idx="1">
            <a:schemeClr val="accent5"/>
          </a:effectRef>
          <a:fontRef idx="minor">
            <a:schemeClr val="dk1"/>
          </a:fontRef>
        </p:style>
        <p:txBody>
          <a:bodyPr>
            <a:normAutofit/>
          </a:bodyPr>
          <a:lstStyle/>
          <a:p>
            <a:r>
              <a:rPr lang="cs-CZ" b="1" dirty="0" smtClean="0"/>
              <a:t>Opakování</a:t>
            </a:r>
            <a:endParaRPr lang="cs-CZ" sz="2700" b="1" dirty="0"/>
          </a:p>
        </p:txBody>
      </p:sp>
      <p:sp>
        <p:nvSpPr>
          <p:cNvPr id="3" name="Zástupný symbol pro obsah 2"/>
          <p:cNvSpPr>
            <a:spLocks noGrp="1"/>
          </p:cNvSpPr>
          <p:nvPr>
            <p:ph idx="1"/>
          </p:nvPr>
        </p:nvSpPr>
        <p:spPr>
          <a:xfrm>
            <a:off x="611560" y="1556792"/>
            <a:ext cx="8229600" cy="4896544"/>
          </a:xfrm>
          <a:solidFill>
            <a:srgbClr val="FFC000"/>
          </a:solidFill>
          <a:effectLst>
            <a:glow rad="228600">
              <a:schemeClr val="accent6">
                <a:satMod val="175000"/>
                <a:alpha val="40000"/>
              </a:schemeClr>
            </a:glow>
            <a:outerShdw blurRad="40000" dist="20000" dir="5400000" rotWithShape="0">
              <a:srgbClr val="000000">
                <a:alpha val="38000"/>
              </a:srgbClr>
            </a:outerShdw>
          </a:effectLst>
        </p:spPr>
        <p:style>
          <a:lnRef idx="1">
            <a:schemeClr val="accent5"/>
          </a:lnRef>
          <a:fillRef idx="2">
            <a:schemeClr val="accent5"/>
          </a:fillRef>
          <a:effectRef idx="1">
            <a:schemeClr val="accent5"/>
          </a:effectRef>
          <a:fontRef idx="minor">
            <a:schemeClr val="dk1"/>
          </a:fontRef>
        </p:style>
        <p:txBody>
          <a:bodyPr>
            <a:normAutofit/>
          </a:bodyPr>
          <a:lstStyle/>
          <a:p>
            <a:r>
              <a:rPr lang="cs-CZ" sz="2800" dirty="0" smtClean="0"/>
              <a:t>Feudál patří mezi:	a, nižší šlechtu</a:t>
            </a:r>
          </a:p>
          <a:p>
            <a:pPr lvl="8">
              <a:buNone/>
            </a:pPr>
            <a:r>
              <a:rPr lang="cs-CZ" sz="2800" dirty="0"/>
              <a:t>b</a:t>
            </a:r>
            <a:r>
              <a:rPr lang="cs-CZ" sz="2800" dirty="0" smtClean="0"/>
              <a:t>, vyšší šlechtu</a:t>
            </a:r>
          </a:p>
          <a:p>
            <a:pPr lvl="4">
              <a:buNone/>
            </a:pPr>
            <a:r>
              <a:rPr lang="cs-CZ" sz="1600" dirty="0" smtClean="0"/>
              <a:t>			</a:t>
            </a:r>
          </a:p>
          <a:p>
            <a:r>
              <a:rPr lang="cs-CZ" sz="2800" dirty="0" smtClean="0"/>
              <a:t>Zeman patří mezi:	a, nižší šlechtu</a:t>
            </a:r>
          </a:p>
          <a:p>
            <a:pPr lvl="8">
              <a:buNone/>
            </a:pPr>
            <a:r>
              <a:rPr lang="cs-CZ" sz="2800" dirty="0" smtClean="0"/>
              <a:t>b, vyšší šlechtu</a:t>
            </a:r>
          </a:p>
          <a:p>
            <a:endParaRPr lang="cs-CZ" sz="2800" dirty="0" smtClean="0"/>
          </a:p>
          <a:p>
            <a:r>
              <a:rPr lang="cs-CZ" sz="2800" dirty="0" err="1" smtClean="0"/>
              <a:t>Hradnice</a:t>
            </a:r>
            <a:r>
              <a:rPr lang="cs-CZ" sz="2800" dirty="0" smtClean="0"/>
              <a:t> je:		a, cesta, která stoupá ke 					     hradu</a:t>
            </a:r>
          </a:p>
          <a:p>
            <a:pPr lvl="8">
              <a:buNone/>
            </a:pPr>
            <a:r>
              <a:rPr lang="cs-CZ" sz="2800" dirty="0" smtClean="0"/>
              <a:t> b, buchta</a:t>
            </a:r>
          </a:p>
          <a:p>
            <a:pPr>
              <a:buNone/>
            </a:pPr>
            <a:r>
              <a:rPr lang="cs-CZ" sz="1400" dirty="0" smtClean="0"/>
              <a:t>(Špatné odpovědi škrtni skrytým perem.)</a:t>
            </a:r>
          </a:p>
          <a:p>
            <a:pPr>
              <a:buNone/>
            </a:pPr>
            <a:endParaRPr lang="cs-CZ" sz="4400" dirty="0" smtClean="0"/>
          </a:p>
          <a:p>
            <a:pPr>
              <a:buNone/>
            </a:pPr>
            <a:endParaRPr lang="cs-CZ" b="1" dirty="0" smtClean="0"/>
          </a:p>
        </p:txBody>
      </p:sp>
      <p:cxnSp>
        <p:nvCxnSpPr>
          <p:cNvPr id="18" name="Přímá spojovací čára 17"/>
          <p:cNvCxnSpPr/>
          <p:nvPr/>
        </p:nvCxnSpPr>
        <p:spPr>
          <a:xfrm flipH="1" flipV="1">
            <a:off x="2606080" y="3623320"/>
            <a:ext cx="21704" cy="21704"/>
          </a:xfrm>
          <a:prstGeom prst="line">
            <a:avLst/>
          </a:prstGeom>
        </p:spPr>
        <p:style>
          <a:lnRef idx="1">
            <a:schemeClr val="accent1"/>
          </a:lnRef>
          <a:fillRef idx="0">
            <a:schemeClr val="accent1"/>
          </a:fillRef>
          <a:effectRef idx="0">
            <a:schemeClr val="accent1"/>
          </a:effectRef>
          <a:fontRef idx="minor">
            <a:schemeClr val="tx1"/>
          </a:fontRef>
        </p:style>
      </p:cxnSp>
      <p:sp>
        <p:nvSpPr>
          <p:cNvPr id="7" name="Šipka doleva 6"/>
          <p:cNvSpPr/>
          <p:nvPr/>
        </p:nvSpPr>
        <p:spPr>
          <a:xfrm>
            <a:off x="1619672" y="6093296"/>
            <a:ext cx="2232248" cy="620688"/>
          </a:xfrm>
          <a:prstGeom prst="lef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smtClean="0"/>
              <a:t>Použij skryté pero!</a:t>
            </a:r>
            <a:endParaRPr lang="cs-CZ" sz="1600"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611560" y="404664"/>
            <a:ext cx="8229600" cy="864096"/>
          </a:xfrm>
          <a:solidFill>
            <a:srgbClr val="FFC000"/>
          </a:solidFill>
          <a:effectLst>
            <a:glow rad="228600">
              <a:schemeClr val="accent6">
                <a:satMod val="175000"/>
                <a:alpha val="40000"/>
              </a:schemeClr>
            </a:glow>
            <a:outerShdw blurRad="40000" dist="20000" dir="5400000" rotWithShape="0">
              <a:srgbClr val="000000">
                <a:alpha val="38000"/>
              </a:srgbClr>
            </a:outerShdw>
          </a:effectLst>
        </p:spPr>
        <p:style>
          <a:lnRef idx="1">
            <a:schemeClr val="accent5"/>
          </a:lnRef>
          <a:fillRef idx="2">
            <a:schemeClr val="accent5"/>
          </a:fillRef>
          <a:effectRef idx="1">
            <a:schemeClr val="accent5"/>
          </a:effectRef>
          <a:fontRef idx="minor">
            <a:schemeClr val="dk1"/>
          </a:fontRef>
        </p:style>
        <p:txBody>
          <a:bodyPr>
            <a:normAutofit/>
          </a:bodyPr>
          <a:lstStyle/>
          <a:p>
            <a:r>
              <a:rPr lang="cs-CZ" b="1" dirty="0" smtClean="0"/>
              <a:t>Opakování</a:t>
            </a:r>
            <a:endParaRPr lang="cs-CZ" sz="2700" b="1" dirty="0"/>
          </a:p>
        </p:txBody>
      </p:sp>
      <p:sp>
        <p:nvSpPr>
          <p:cNvPr id="3" name="Zástupný symbol pro obsah 2"/>
          <p:cNvSpPr>
            <a:spLocks noGrp="1"/>
          </p:cNvSpPr>
          <p:nvPr>
            <p:ph idx="1"/>
          </p:nvPr>
        </p:nvSpPr>
        <p:spPr>
          <a:xfrm>
            <a:off x="611560" y="1556792"/>
            <a:ext cx="8229600" cy="4896544"/>
          </a:xfrm>
          <a:solidFill>
            <a:srgbClr val="FFC000"/>
          </a:solidFill>
          <a:effectLst>
            <a:glow rad="228600">
              <a:schemeClr val="accent6">
                <a:satMod val="175000"/>
                <a:alpha val="40000"/>
              </a:schemeClr>
            </a:glow>
            <a:outerShdw blurRad="40000" dist="20000" dir="5400000" rotWithShape="0">
              <a:srgbClr val="000000">
                <a:alpha val="38000"/>
              </a:srgbClr>
            </a:outerShdw>
          </a:effectLst>
        </p:spPr>
        <p:style>
          <a:lnRef idx="1">
            <a:schemeClr val="accent5"/>
          </a:lnRef>
          <a:fillRef idx="2">
            <a:schemeClr val="accent5"/>
          </a:fillRef>
          <a:effectRef idx="1">
            <a:schemeClr val="accent5"/>
          </a:effectRef>
          <a:fontRef idx="minor">
            <a:schemeClr val="dk1"/>
          </a:fontRef>
        </p:style>
        <p:txBody>
          <a:bodyPr>
            <a:normAutofit/>
          </a:bodyPr>
          <a:lstStyle/>
          <a:p>
            <a:r>
              <a:rPr lang="cs-CZ" sz="2800" dirty="0" smtClean="0"/>
              <a:t>Parkán je:			a, feudál</a:t>
            </a:r>
          </a:p>
          <a:p>
            <a:pPr lvl="8">
              <a:buNone/>
            </a:pPr>
            <a:r>
              <a:rPr lang="cs-CZ" sz="2800" dirty="0"/>
              <a:t>b</a:t>
            </a:r>
            <a:r>
              <a:rPr lang="cs-CZ" sz="2800" dirty="0" smtClean="0"/>
              <a:t>, ochoz</a:t>
            </a:r>
          </a:p>
          <a:p>
            <a:pPr lvl="4">
              <a:buNone/>
            </a:pPr>
            <a:r>
              <a:rPr lang="cs-CZ" sz="1600" dirty="0" smtClean="0"/>
              <a:t>			</a:t>
            </a:r>
          </a:p>
          <a:p>
            <a:r>
              <a:rPr lang="cs-CZ" sz="2800" dirty="0" smtClean="0"/>
              <a:t>V podhradí žili:		a, řemeslníci</a:t>
            </a:r>
          </a:p>
          <a:p>
            <a:pPr lvl="8">
              <a:buNone/>
            </a:pPr>
            <a:r>
              <a:rPr lang="cs-CZ" sz="2800" dirty="0" smtClean="0"/>
              <a:t>b, králové</a:t>
            </a:r>
          </a:p>
          <a:p>
            <a:endParaRPr lang="cs-CZ" sz="2800" dirty="0" smtClean="0"/>
          </a:p>
          <a:p>
            <a:r>
              <a:rPr lang="cs-CZ" sz="2800" dirty="0" smtClean="0"/>
              <a:t>Přirozenou ochranou hradu je:	a, řeka				 			b, příkop</a:t>
            </a:r>
          </a:p>
          <a:p>
            <a:pPr>
              <a:buNone/>
            </a:pPr>
            <a:endParaRPr lang="cs-CZ" sz="1400" dirty="0" smtClean="0"/>
          </a:p>
          <a:p>
            <a:pPr>
              <a:buNone/>
            </a:pPr>
            <a:r>
              <a:rPr lang="cs-CZ" sz="1400" dirty="0" smtClean="0"/>
              <a:t>(Špatné odpovědi škrtni skrytým perem.)</a:t>
            </a:r>
          </a:p>
          <a:p>
            <a:pPr>
              <a:buNone/>
            </a:pPr>
            <a:endParaRPr lang="cs-CZ" sz="4400" dirty="0" smtClean="0"/>
          </a:p>
          <a:p>
            <a:pPr>
              <a:buNone/>
            </a:pPr>
            <a:endParaRPr lang="cs-CZ" b="1" dirty="0" smtClean="0"/>
          </a:p>
        </p:txBody>
      </p:sp>
      <p:cxnSp>
        <p:nvCxnSpPr>
          <p:cNvPr id="18" name="Přímá spojovací čára 17"/>
          <p:cNvCxnSpPr/>
          <p:nvPr/>
        </p:nvCxnSpPr>
        <p:spPr>
          <a:xfrm flipH="1" flipV="1">
            <a:off x="2606080" y="3623320"/>
            <a:ext cx="21704" cy="21704"/>
          </a:xfrm>
          <a:prstGeom prst="line">
            <a:avLst/>
          </a:prstGeom>
        </p:spPr>
        <p:style>
          <a:lnRef idx="1">
            <a:schemeClr val="accent1"/>
          </a:lnRef>
          <a:fillRef idx="0">
            <a:schemeClr val="accent1"/>
          </a:fillRef>
          <a:effectRef idx="0">
            <a:schemeClr val="accent1"/>
          </a:effectRef>
          <a:fontRef idx="minor">
            <a:schemeClr val="tx1"/>
          </a:fontRef>
        </p:style>
      </p:cxnSp>
      <p:sp>
        <p:nvSpPr>
          <p:cNvPr id="5" name="Šipka doleva 4"/>
          <p:cNvSpPr/>
          <p:nvPr/>
        </p:nvSpPr>
        <p:spPr>
          <a:xfrm>
            <a:off x="1619672" y="6093296"/>
            <a:ext cx="2232248" cy="620688"/>
          </a:xfrm>
          <a:prstGeom prst="lef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smtClean="0"/>
              <a:t>Použij skryté pero!</a:t>
            </a:r>
            <a:endParaRPr lang="cs-CZ" sz="1600"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179512" y="836712"/>
            <a:ext cx="8568952" cy="2308324"/>
          </a:xfrm>
          <a:prstGeom prst="rect">
            <a:avLst/>
          </a:prstGeom>
          <a:noFill/>
        </p:spPr>
        <p:txBody>
          <a:bodyPr wrap="square" rtlCol="0">
            <a:spAutoFit/>
          </a:bodyPr>
          <a:lstStyle/>
          <a:p>
            <a:r>
              <a:rPr lang="cs-CZ" dirty="0" smtClean="0"/>
              <a:t>Zdroje obrázků:</a:t>
            </a:r>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p:txBody>
      </p:sp>
      <p:sp>
        <p:nvSpPr>
          <p:cNvPr id="3" name="Obdélník 2"/>
          <p:cNvSpPr/>
          <p:nvPr/>
        </p:nvSpPr>
        <p:spPr>
          <a:xfrm>
            <a:off x="611560" y="3068960"/>
            <a:ext cx="8208912" cy="646331"/>
          </a:xfrm>
          <a:prstGeom prst="rect">
            <a:avLst/>
          </a:prstGeom>
        </p:spPr>
        <p:txBody>
          <a:bodyPr wrap="square">
            <a:spAutoFit/>
          </a:bodyPr>
          <a:lstStyle/>
          <a:p>
            <a:endParaRPr lang="cs-CZ" b="1" dirty="0" smtClean="0"/>
          </a:p>
          <a:p>
            <a:endParaRPr lang="cs-CZ" dirty="0"/>
          </a:p>
        </p:txBody>
      </p:sp>
      <p:sp>
        <p:nvSpPr>
          <p:cNvPr id="4" name="Obdélník 3"/>
          <p:cNvSpPr/>
          <p:nvPr/>
        </p:nvSpPr>
        <p:spPr>
          <a:xfrm>
            <a:off x="251520" y="1340768"/>
            <a:ext cx="7488832" cy="646331"/>
          </a:xfrm>
          <a:prstGeom prst="rect">
            <a:avLst/>
          </a:prstGeom>
        </p:spPr>
        <p:txBody>
          <a:bodyPr wrap="square">
            <a:spAutoFit/>
          </a:bodyPr>
          <a:lstStyle/>
          <a:p>
            <a:r>
              <a:rPr lang="cs-CZ" dirty="0" smtClean="0">
                <a:hlinkClick r:id="rId2"/>
              </a:rPr>
              <a:t>http://office.</a:t>
            </a:r>
            <a:r>
              <a:rPr lang="cs-CZ" dirty="0" err="1" smtClean="0">
                <a:hlinkClick r:id="rId2"/>
              </a:rPr>
              <a:t>microsoft.com</a:t>
            </a:r>
            <a:r>
              <a:rPr lang="cs-CZ" smtClean="0">
                <a:hlinkClick r:id="rId2"/>
              </a:rPr>
              <a:t>/klipart</a:t>
            </a:r>
            <a:endParaRPr lang="cs-CZ" smtClean="0"/>
          </a:p>
          <a:p>
            <a:endParaRPr lang="cs-CZ"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457</Words>
  <Application>Microsoft Office PowerPoint</Application>
  <PresentationFormat>Předvádění na obrazovce (4:3)</PresentationFormat>
  <Paragraphs>126</Paragraphs>
  <Slides>14</Slides>
  <Notes>0</Notes>
  <HiddenSlides>0</HiddenSlides>
  <MMClips>0</MMClips>
  <ScaleCrop>false</ScaleCrop>
  <HeadingPairs>
    <vt:vector size="4" baseType="variant">
      <vt:variant>
        <vt:lpstr>Motiv</vt:lpstr>
      </vt:variant>
      <vt:variant>
        <vt:i4>1</vt:i4>
      </vt:variant>
      <vt:variant>
        <vt:lpstr>Nadpisy snímků</vt:lpstr>
      </vt:variant>
      <vt:variant>
        <vt:i4>14</vt:i4>
      </vt:variant>
    </vt:vector>
  </HeadingPairs>
  <TitlesOfParts>
    <vt:vector size="15" baseType="lpstr">
      <vt:lpstr>Motiv sady Office</vt:lpstr>
      <vt:lpstr>Středověké hrady VY_32_INOVACE_2C_08 Číslo projektu: CZ.1.07/1.4.00/21.1101</vt:lpstr>
      <vt:lpstr>Prezentace aplikace PowerPoint</vt:lpstr>
      <vt:lpstr>Středověké hrady</vt:lpstr>
      <vt:lpstr>Prezentace aplikace PowerPoint</vt:lpstr>
      <vt:lpstr>Zapiš vše, co si pamatuješ z předchozího obrázku</vt:lpstr>
      <vt:lpstr>Na hradech</vt:lpstr>
      <vt:lpstr>Zakládání hradů</vt:lpstr>
      <vt:lpstr>Tady bude stát hrad!</vt:lpstr>
      <vt:lpstr>Prezentace aplikace PowerPoint</vt:lpstr>
      <vt:lpstr>Podhradí</vt:lpstr>
      <vt:lpstr>Slovníček</vt:lpstr>
      <vt:lpstr>Opakování</vt:lpstr>
      <vt:lpstr>Opakování</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Středověké hrady VY_32_INOVACE_2C_08 Číslo projektu: CZ.1.07/1.5.00/34.1056</dc:title>
  <dc:creator>Iva</dc:creator>
  <cp:lastModifiedBy>uzivatel</cp:lastModifiedBy>
  <cp:revision>3</cp:revision>
  <dcterms:created xsi:type="dcterms:W3CDTF">2011-07-09T07:15:23Z</dcterms:created>
  <dcterms:modified xsi:type="dcterms:W3CDTF">2013-01-25T12:11:00Z</dcterms:modified>
</cp:coreProperties>
</file>