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63" r:id="rId4"/>
    <p:sldId id="264" r:id="rId5"/>
    <p:sldId id="265" r:id="rId6"/>
    <p:sldId id="266" r:id="rId7"/>
    <p:sldId id="257" r:id="rId8"/>
    <p:sldId id="267" r:id="rId9"/>
    <p:sldId id="268" r:id="rId10"/>
    <p:sldId id="260" r:id="rId11"/>
    <p:sldId id="269" r:id="rId12"/>
    <p:sldId id="270" r:id="rId13"/>
    <p:sldId id="259" r:id="rId14"/>
    <p:sldId id="271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092" autoAdjust="0"/>
  </p:normalViewPr>
  <p:slideViewPr>
    <p:cSldViewPr>
      <p:cViewPr>
        <p:scale>
          <a:sx n="73" d="100"/>
          <a:sy n="73" d="100"/>
        </p:scale>
        <p:origin x="-1212" y="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571C64-A0CA-4593-9B90-F29DD79EE931}" type="doc">
      <dgm:prSet loTypeId="urn:microsoft.com/office/officeart/2005/8/layout/vList2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cs-CZ"/>
        </a:p>
      </dgm:t>
    </dgm:pt>
    <dgm:pt modelId="{AE68D4DD-6338-4973-8111-6196FAA60ED4}">
      <dgm:prSet custT="1"/>
      <dgm:spPr/>
      <dgm:t>
        <a:bodyPr/>
        <a:lstStyle/>
        <a:p>
          <a:pPr rtl="0"/>
          <a:r>
            <a:rPr lang="cs-CZ" sz="2800" dirty="0" smtClean="0"/>
            <a:t>Jedná se o fyzikální veličinu, která udává množství látky v tělese</a:t>
          </a:r>
          <a:endParaRPr lang="cs-CZ" sz="2800" dirty="0"/>
        </a:p>
      </dgm:t>
    </dgm:pt>
    <dgm:pt modelId="{EC375656-E5E7-48E5-ABDC-F532FE9C1D5D}" type="parTrans" cxnId="{F88BBFEB-8D82-41BB-84B2-42CAF9F591A2}">
      <dgm:prSet/>
      <dgm:spPr/>
      <dgm:t>
        <a:bodyPr/>
        <a:lstStyle/>
        <a:p>
          <a:endParaRPr lang="cs-CZ"/>
        </a:p>
      </dgm:t>
    </dgm:pt>
    <dgm:pt modelId="{BBCFF937-E7C1-4794-8087-FC1EBB6E5BB4}" type="sibTrans" cxnId="{F88BBFEB-8D82-41BB-84B2-42CAF9F591A2}">
      <dgm:prSet/>
      <dgm:spPr/>
      <dgm:t>
        <a:bodyPr/>
        <a:lstStyle/>
        <a:p>
          <a:endParaRPr lang="cs-CZ"/>
        </a:p>
      </dgm:t>
    </dgm:pt>
    <dgm:pt modelId="{71E7D0FF-A207-40AA-A53E-55D35DE03D1D}">
      <dgm:prSet custT="1"/>
      <dgm:spPr/>
      <dgm:t>
        <a:bodyPr/>
        <a:lstStyle/>
        <a:p>
          <a:pPr rtl="0"/>
          <a:r>
            <a:rPr lang="cs-CZ" sz="2800" dirty="0" smtClean="0"/>
            <a:t>Hmotnost tělesa se určuje vážením</a:t>
          </a:r>
          <a:endParaRPr lang="cs-CZ" sz="2800" dirty="0"/>
        </a:p>
      </dgm:t>
    </dgm:pt>
    <dgm:pt modelId="{DE556ACD-7226-48CD-9CAF-4AE83D819700}" type="parTrans" cxnId="{4F8AAFFD-D6B2-4165-B294-4B92BB486241}">
      <dgm:prSet/>
      <dgm:spPr/>
      <dgm:t>
        <a:bodyPr/>
        <a:lstStyle/>
        <a:p>
          <a:endParaRPr lang="cs-CZ"/>
        </a:p>
      </dgm:t>
    </dgm:pt>
    <dgm:pt modelId="{ECE1CBCB-D4F0-4708-AC96-52BA2DFD5D4A}" type="sibTrans" cxnId="{4F8AAFFD-D6B2-4165-B294-4B92BB486241}">
      <dgm:prSet/>
      <dgm:spPr/>
      <dgm:t>
        <a:bodyPr/>
        <a:lstStyle/>
        <a:p>
          <a:endParaRPr lang="cs-CZ"/>
        </a:p>
      </dgm:t>
    </dgm:pt>
    <dgm:pt modelId="{0F5E9873-A2DE-4072-82E5-A77A44B83D86}">
      <dgm:prSet custT="1"/>
      <dgm:spPr/>
      <dgm:t>
        <a:bodyPr/>
        <a:lstStyle/>
        <a:p>
          <a:pPr rtl="0"/>
          <a:r>
            <a:rPr lang="cs-CZ" sz="2400" dirty="0" smtClean="0"/>
            <a:t>Hmotnost se označuje písmenem </a:t>
          </a:r>
          <a:r>
            <a:rPr lang="cs-CZ" sz="2400" i="1" dirty="0" smtClean="0"/>
            <a:t>malé</a:t>
          </a:r>
          <a:r>
            <a:rPr lang="cs-CZ" sz="2400" dirty="0" smtClean="0"/>
            <a:t> </a:t>
          </a:r>
          <a:r>
            <a:rPr lang="cs-CZ" sz="2400" b="1" dirty="0" smtClean="0"/>
            <a:t>m</a:t>
          </a:r>
          <a:r>
            <a:rPr lang="cs-CZ" sz="2400" dirty="0" smtClean="0"/>
            <a:t>, podle anglického slova </a:t>
          </a:r>
          <a:r>
            <a:rPr lang="cs-CZ" sz="2400" dirty="0" err="1" smtClean="0"/>
            <a:t>mass</a:t>
          </a:r>
          <a:r>
            <a:rPr lang="cs-CZ" sz="2400" dirty="0" smtClean="0"/>
            <a:t>, které označuje v angličtině hmotnost, masu nebo hmotu</a:t>
          </a:r>
          <a:endParaRPr lang="cs-CZ" sz="2400" dirty="0"/>
        </a:p>
      </dgm:t>
    </dgm:pt>
    <dgm:pt modelId="{79A6C8D3-61B0-495B-B849-A41DCE61DA45}" type="parTrans" cxnId="{894D9F5D-D343-4FB0-8A49-3212B99C0CF0}">
      <dgm:prSet/>
      <dgm:spPr/>
      <dgm:t>
        <a:bodyPr/>
        <a:lstStyle/>
        <a:p>
          <a:endParaRPr lang="cs-CZ"/>
        </a:p>
      </dgm:t>
    </dgm:pt>
    <dgm:pt modelId="{65DD2797-0414-463A-AFFB-2F2212290FCC}" type="sibTrans" cxnId="{894D9F5D-D343-4FB0-8A49-3212B99C0CF0}">
      <dgm:prSet/>
      <dgm:spPr/>
      <dgm:t>
        <a:bodyPr/>
        <a:lstStyle/>
        <a:p>
          <a:endParaRPr lang="cs-CZ"/>
        </a:p>
      </dgm:t>
    </dgm:pt>
    <dgm:pt modelId="{AB04784D-8765-4A8D-9A4A-9A35EC5FB3D9}">
      <dgm:prSet custT="1"/>
      <dgm:spPr/>
      <dgm:t>
        <a:bodyPr/>
        <a:lstStyle/>
        <a:p>
          <a:r>
            <a:rPr lang="cs-CZ" sz="2800" dirty="0" smtClean="0"/>
            <a:t>Těleso o hmotnosti 10kg zapíšeme takto: m = 10kg</a:t>
          </a:r>
          <a:endParaRPr lang="cs-CZ" sz="2800" dirty="0"/>
        </a:p>
      </dgm:t>
    </dgm:pt>
    <dgm:pt modelId="{BF94FDB9-C100-4245-ACFC-066739F2F11D}" type="parTrans" cxnId="{B7421DA8-81E2-4C34-9A83-0AEE690ECD1D}">
      <dgm:prSet/>
      <dgm:spPr/>
      <dgm:t>
        <a:bodyPr/>
        <a:lstStyle/>
        <a:p>
          <a:endParaRPr lang="cs-CZ"/>
        </a:p>
      </dgm:t>
    </dgm:pt>
    <dgm:pt modelId="{4218973B-440D-43FA-BCF5-C0E08ADEE306}" type="sibTrans" cxnId="{B7421DA8-81E2-4C34-9A83-0AEE690ECD1D}">
      <dgm:prSet/>
      <dgm:spPr/>
      <dgm:t>
        <a:bodyPr/>
        <a:lstStyle/>
        <a:p>
          <a:endParaRPr lang="cs-CZ"/>
        </a:p>
      </dgm:t>
    </dgm:pt>
    <dgm:pt modelId="{E0C9E881-51B8-4A02-9807-EC4E494F5571}" type="pres">
      <dgm:prSet presAssocID="{8E571C64-A0CA-4593-9B90-F29DD79EE93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3DDAC4E-CDD6-461A-BC82-5DB32151A370}" type="pres">
      <dgm:prSet presAssocID="{AE68D4DD-6338-4973-8111-6196FAA60ED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E6A3CD-B982-4E06-8667-B64A65F95013}" type="pres">
      <dgm:prSet presAssocID="{BBCFF937-E7C1-4794-8087-FC1EBB6E5BB4}" presName="spacer" presStyleCnt="0"/>
      <dgm:spPr/>
    </dgm:pt>
    <dgm:pt modelId="{4EE1BFE4-5739-464E-B6B4-283090746D0A}" type="pres">
      <dgm:prSet presAssocID="{71E7D0FF-A207-40AA-A53E-55D35DE03D1D}" presName="parentText" presStyleLbl="node1" presStyleIdx="1" presStyleCnt="4" custScaleY="5769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D2B26A-E908-401B-AE0C-2C0FAC46F614}" type="pres">
      <dgm:prSet presAssocID="{ECE1CBCB-D4F0-4708-AC96-52BA2DFD5D4A}" presName="spacer" presStyleCnt="0"/>
      <dgm:spPr/>
    </dgm:pt>
    <dgm:pt modelId="{B03FC98E-B56B-4228-B548-5A8C5346E9CE}" type="pres">
      <dgm:prSet presAssocID="{0F5E9873-A2DE-4072-82E5-A77A44B83D8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C661CD-16D0-4325-8769-2DA242AB9BAA}" type="pres">
      <dgm:prSet presAssocID="{65DD2797-0414-463A-AFFB-2F2212290FCC}" presName="spacer" presStyleCnt="0"/>
      <dgm:spPr/>
    </dgm:pt>
    <dgm:pt modelId="{9B728ECA-61F9-4265-80DC-FB6B8161532D}" type="pres">
      <dgm:prSet presAssocID="{AB04784D-8765-4A8D-9A4A-9A35EC5FB3D9}" presName="parentText" presStyleLbl="node1" presStyleIdx="3" presStyleCnt="4" custScaleY="70259" custLinFactY="311" custLinFactNeighborX="901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F8AAFFD-D6B2-4165-B294-4B92BB486241}" srcId="{8E571C64-A0CA-4593-9B90-F29DD79EE931}" destId="{71E7D0FF-A207-40AA-A53E-55D35DE03D1D}" srcOrd="1" destOrd="0" parTransId="{DE556ACD-7226-48CD-9CAF-4AE83D819700}" sibTransId="{ECE1CBCB-D4F0-4708-AC96-52BA2DFD5D4A}"/>
    <dgm:cxn modelId="{F88BBFEB-8D82-41BB-84B2-42CAF9F591A2}" srcId="{8E571C64-A0CA-4593-9B90-F29DD79EE931}" destId="{AE68D4DD-6338-4973-8111-6196FAA60ED4}" srcOrd="0" destOrd="0" parTransId="{EC375656-E5E7-48E5-ABDC-F532FE9C1D5D}" sibTransId="{BBCFF937-E7C1-4794-8087-FC1EBB6E5BB4}"/>
    <dgm:cxn modelId="{4FD77E3A-45C1-4E0F-BFAC-0683BA6D3F51}" type="presOf" srcId="{0F5E9873-A2DE-4072-82E5-A77A44B83D86}" destId="{B03FC98E-B56B-4228-B548-5A8C5346E9CE}" srcOrd="0" destOrd="0" presId="urn:microsoft.com/office/officeart/2005/8/layout/vList2"/>
    <dgm:cxn modelId="{0D0A5377-52EC-402F-96ED-5E62FF58D478}" type="presOf" srcId="{AE68D4DD-6338-4973-8111-6196FAA60ED4}" destId="{63DDAC4E-CDD6-461A-BC82-5DB32151A370}" srcOrd="0" destOrd="0" presId="urn:microsoft.com/office/officeart/2005/8/layout/vList2"/>
    <dgm:cxn modelId="{894D9F5D-D343-4FB0-8A49-3212B99C0CF0}" srcId="{8E571C64-A0CA-4593-9B90-F29DD79EE931}" destId="{0F5E9873-A2DE-4072-82E5-A77A44B83D86}" srcOrd="2" destOrd="0" parTransId="{79A6C8D3-61B0-495B-B849-A41DCE61DA45}" sibTransId="{65DD2797-0414-463A-AFFB-2F2212290FCC}"/>
    <dgm:cxn modelId="{803908C4-A2D0-4792-AD39-101CC4532ADE}" type="presOf" srcId="{8E571C64-A0CA-4593-9B90-F29DD79EE931}" destId="{E0C9E881-51B8-4A02-9807-EC4E494F5571}" srcOrd="0" destOrd="0" presId="urn:microsoft.com/office/officeart/2005/8/layout/vList2"/>
    <dgm:cxn modelId="{B7421DA8-81E2-4C34-9A83-0AEE690ECD1D}" srcId="{8E571C64-A0CA-4593-9B90-F29DD79EE931}" destId="{AB04784D-8765-4A8D-9A4A-9A35EC5FB3D9}" srcOrd="3" destOrd="0" parTransId="{BF94FDB9-C100-4245-ACFC-066739F2F11D}" sibTransId="{4218973B-440D-43FA-BCF5-C0E08ADEE306}"/>
    <dgm:cxn modelId="{60EE7A11-ACA8-40DC-B6B2-038A01E16B42}" type="presOf" srcId="{71E7D0FF-A207-40AA-A53E-55D35DE03D1D}" destId="{4EE1BFE4-5739-464E-B6B4-283090746D0A}" srcOrd="0" destOrd="0" presId="urn:microsoft.com/office/officeart/2005/8/layout/vList2"/>
    <dgm:cxn modelId="{04A6BF92-EA76-44F0-851B-E948F6642870}" type="presOf" srcId="{AB04784D-8765-4A8D-9A4A-9A35EC5FB3D9}" destId="{9B728ECA-61F9-4265-80DC-FB6B8161532D}" srcOrd="0" destOrd="0" presId="urn:microsoft.com/office/officeart/2005/8/layout/vList2"/>
    <dgm:cxn modelId="{4D3DCD48-F46A-453B-AB29-1775E465F4B2}" type="presParOf" srcId="{E0C9E881-51B8-4A02-9807-EC4E494F5571}" destId="{63DDAC4E-CDD6-461A-BC82-5DB32151A370}" srcOrd="0" destOrd="0" presId="urn:microsoft.com/office/officeart/2005/8/layout/vList2"/>
    <dgm:cxn modelId="{BD425A9E-201A-4311-B631-569D166E6BF9}" type="presParOf" srcId="{E0C9E881-51B8-4A02-9807-EC4E494F5571}" destId="{67E6A3CD-B982-4E06-8667-B64A65F95013}" srcOrd="1" destOrd="0" presId="urn:microsoft.com/office/officeart/2005/8/layout/vList2"/>
    <dgm:cxn modelId="{D327F57E-FFD3-424C-89BB-976AD0CD7706}" type="presParOf" srcId="{E0C9E881-51B8-4A02-9807-EC4E494F5571}" destId="{4EE1BFE4-5739-464E-B6B4-283090746D0A}" srcOrd="2" destOrd="0" presId="urn:microsoft.com/office/officeart/2005/8/layout/vList2"/>
    <dgm:cxn modelId="{2E96AB69-B646-4DD4-BD33-1F5DDBE71199}" type="presParOf" srcId="{E0C9E881-51B8-4A02-9807-EC4E494F5571}" destId="{1BD2B26A-E908-401B-AE0C-2C0FAC46F614}" srcOrd="3" destOrd="0" presId="urn:microsoft.com/office/officeart/2005/8/layout/vList2"/>
    <dgm:cxn modelId="{8B53E935-FE0D-4812-B226-5DDDADBC9FC4}" type="presParOf" srcId="{E0C9E881-51B8-4A02-9807-EC4E494F5571}" destId="{B03FC98E-B56B-4228-B548-5A8C5346E9CE}" srcOrd="4" destOrd="0" presId="urn:microsoft.com/office/officeart/2005/8/layout/vList2"/>
    <dgm:cxn modelId="{630B98A2-DAD8-41BB-AF11-CEF40480FFCD}" type="presParOf" srcId="{E0C9E881-51B8-4A02-9807-EC4E494F5571}" destId="{5AC661CD-16D0-4325-8769-2DA242AB9BAA}" srcOrd="5" destOrd="0" presId="urn:microsoft.com/office/officeart/2005/8/layout/vList2"/>
    <dgm:cxn modelId="{6FD7D7D6-B313-4853-927C-6843B309BBB7}" type="presParOf" srcId="{E0C9E881-51B8-4A02-9807-EC4E494F5571}" destId="{9B728ECA-61F9-4265-80DC-FB6B8161532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037D18-7CAD-4C44-847C-DC8ACF69FB1E}" type="doc">
      <dgm:prSet loTypeId="urn:microsoft.com/office/officeart/2005/8/layout/process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21795154-85BF-438D-A8EB-6136648D326D}">
      <dgm:prSet phldrT="[Text]" custT="1"/>
      <dgm:spPr/>
      <dgm:t>
        <a:bodyPr/>
        <a:lstStyle/>
        <a:p>
          <a:r>
            <a:rPr lang="cs-CZ" sz="3200" b="1" dirty="0" smtClean="0"/>
            <a:t>Základní jednotka</a:t>
          </a:r>
          <a:endParaRPr lang="cs-CZ" sz="3200" b="1" dirty="0"/>
        </a:p>
      </dgm:t>
    </dgm:pt>
    <dgm:pt modelId="{0FA75A63-C6E1-4E98-AA30-F6A87B592371}" type="parTrans" cxnId="{404D55B2-C3B9-4F70-8F80-FBF4262327B2}">
      <dgm:prSet/>
      <dgm:spPr/>
      <dgm:t>
        <a:bodyPr/>
        <a:lstStyle/>
        <a:p>
          <a:endParaRPr lang="cs-CZ"/>
        </a:p>
      </dgm:t>
    </dgm:pt>
    <dgm:pt modelId="{33348EF7-5393-4ADF-A63F-FDFC265AE639}" type="sibTrans" cxnId="{404D55B2-C3B9-4F70-8F80-FBF4262327B2}">
      <dgm:prSet/>
      <dgm:spPr/>
      <dgm:t>
        <a:bodyPr/>
        <a:lstStyle/>
        <a:p>
          <a:endParaRPr lang="cs-CZ"/>
        </a:p>
      </dgm:t>
    </dgm:pt>
    <dgm:pt modelId="{674FE316-C28F-4E8A-8ED0-1310A685B4EA}">
      <dgm:prSet phldrT="[Text]" custT="1"/>
      <dgm:spPr/>
      <dgm:t>
        <a:bodyPr/>
        <a:lstStyle/>
        <a:p>
          <a:r>
            <a:rPr lang="cs-CZ" sz="2400" b="1" dirty="0" smtClean="0"/>
            <a:t>kilogram</a:t>
          </a:r>
          <a:endParaRPr lang="cs-CZ" sz="2400" b="1" dirty="0"/>
        </a:p>
      </dgm:t>
    </dgm:pt>
    <dgm:pt modelId="{089E35C0-9C26-4741-B62C-DF3C0E77CA6A}" type="parTrans" cxnId="{4129D0A8-FF60-41AD-823A-9F858398AC0B}">
      <dgm:prSet/>
      <dgm:spPr/>
      <dgm:t>
        <a:bodyPr/>
        <a:lstStyle/>
        <a:p>
          <a:endParaRPr lang="cs-CZ"/>
        </a:p>
      </dgm:t>
    </dgm:pt>
    <dgm:pt modelId="{44718FDE-9387-492E-8FF3-A6B92D3BCA48}" type="sibTrans" cxnId="{4129D0A8-FF60-41AD-823A-9F858398AC0B}">
      <dgm:prSet/>
      <dgm:spPr/>
      <dgm:t>
        <a:bodyPr/>
        <a:lstStyle/>
        <a:p>
          <a:endParaRPr lang="cs-CZ"/>
        </a:p>
      </dgm:t>
    </dgm:pt>
    <dgm:pt modelId="{5C0B65CF-E98A-4150-8760-141C646E7E08}">
      <dgm:prSet phldrT="[Text]" custT="1"/>
      <dgm:spPr/>
      <dgm:t>
        <a:bodyPr/>
        <a:lstStyle/>
        <a:p>
          <a:r>
            <a:rPr lang="cs-CZ" sz="2400" b="1" dirty="0" smtClean="0"/>
            <a:t>[kg]</a:t>
          </a:r>
          <a:endParaRPr lang="cs-CZ" sz="2400" b="1" dirty="0"/>
        </a:p>
      </dgm:t>
    </dgm:pt>
    <dgm:pt modelId="{B5561ED4-2F89-4D10-A619-5D7C1B1B1689}" type="parTrans" cxnId="{B1F192EB-66E5-461D-8E82-C1D9FB103015}">
      <dgm:prSet/>
      <dgm:spPr/>
      <dgm:t>
        <a:bodyPr/>
        <a:lstStyle/>
        <a:p>
          <a:endParaRPr lang="cs-CZ"/>
        </a:p>
      </dgm:t>
    </dgm:pt>
    <dgm:pt modelId="{60BC22B3-8B48-4DC5-8C36-458D489026F1}" type="sibTrans" cxnId="{B1F192EB-66E5-461D-8E82-C1D9FB103015}">
      <dgm:prSet/>
      <dgm:spPr/>
      <dgm:t>
        <a:bodyPr/>
        <a:lstStyle/>
        <a:p>
          <a:endParaRPr lang="cs-CZ"/>
        </a:p>
      </dgm:t>
    </dgm:pt>
    <dgm:pt modelId="{6FABC915-01BA-4E53-B14C-419630625B9A}">
      <dgm:prSet phldrT="[Text]" custT="1"/>
      <dgm:spPr/>
      <dgm:t>
        <a:bodyPr/>
        <a:lstStyle/>
        <a:p>
          <a:r>
            <a:rPr lang="cs-CZ" sz="2800" dirty="0" smtClean="0"/>
            <a:t>Menší jednotka než základní</a:t>
          </a:r>
          <a:endParaRPr lang="cs-CZ" sz="2800" dirty="0"/>
        </a:p>
      </dgm:t>
    </dgm:pt>
    <dgm:pt modelId="{40A877F8-85AF-40D3-900D-14C614D78BF8}" type="parTrans" cxnId="{2C67480A-1A77-454F-8FCB-151CAB104265}">
      <dgm:prSet/>
      <dgm:spPr/>
      <dgm:t>
        <a:bodyPr/>
        <a:lstStyle/>
        <a:p>
          <a:endParaRPr lang="cs-CZ"/>
        </a:p>
      </dgm:t>
    </dgm:pt>
    <dgm:pt modelId="{6A32C677-D39F-44C4-9A6D-6E97E2BB3480}" type="sibTrans" cxnId="{2C67480A-1A77-454F-8FCB-151CAB104265}">
      <dgm:prSet/>
      <dgm:spPr/>
      <dgm:t>
        <a:bodyPr/>
        <a:lstStyle/>
        <a:p>
          <a:endParaRPr lang="cs-CZ"/>
        </a:p>
      </dgm:t>
    </dgm:pt>
    <dgm:pt modelId="{3F9D3D4D-4AA8-4C7F-844A-B7C923BD3326}">
      <dgm:prSet phldrT="[Text]"/>
      <dgm:spPr/>
      <dgm:t>
        <a:bodyPr/>
        <a:lstStyle/>
        <a:p>
          <a:r>
            <a:rPr lang="cs-CZ" dirty="0" smtClean="0"/>
            <a:t>gram</a:t>
          </a:r>
          <a:endParaRPr lang="cs-CZ" dirty="0"/>
        </a:p>
      </dgm:t>
    </dgm:pt>
    <dgm:pt modelId="{FE6C3C4F-A6CD-4B46-9325-0AB40B27D44F}" type="parTrans" cxnId="{9A351F93-FF53-43F4-AEE7-D82DF2578E6D}">
      <dgm:prSet/>
      <dgm:spPr/>
      <dgm:t>
        <a:bodyPr/>
        <a:lstStyle/>
        <a:p>
          <a:endParaRPr lang="cs-CZ"/>
        </a:p>
      </dgm:t>
    </dgm:pt>
    <dgm:pt modelId="{C4293F15-3050-4315-8827-897D2049AA90}" type="sibTrans" cxnId="{9A351F93-FF53-43F4-AEE7-D82DF2578E6D}">
      <dgm:prSet/>
      <dgm:spPr/>
      <dgm:t>
        <a:bodyPr/>
        <a:lstStyle/>
        <a:p>
          <a:endParaRPr lang="cs-CZ"/>
        </a:p>
      </dgm:t>
    </dgm:pt>
    <dgm:pt modelId="{AACE1854-52BB-4BCE-A8E8-579C00084BCA}">
      <dgm:prSet phldrT="[Text]"/>
      <dgm:spPr/>
      <dgm:t>
        <a:bodyPr/>
        <a:lstStyle/>
        <a:p>
          <a:r>
            <a:rPr lang="cs-CZ" dirty="0" smtClean="0"/>
            <a:t>[dkg]</a:t>
          </a:r>
          <a:endParaRPr lang="cs-CZ" dirty="0"/>
        </a:p>
      </dgm:t>
    </dgm:pt>
    <dgm:pt modelId="{B1906FF2-0FF0-4506-AD47-672F42A1958C}" type="parTrans" cxnId="{E68D591B-C844-45B7-85A7-55C82970916E}">
      <dgm:prSet/>
      <dgm:spPr/>
      <dgm:t>
        <a:bodyPr/>
        <a:lstStyle/>
        <a:p>
          <a:endParaRPr lang="cs-CZ"/>
        </a:p>
      </dgm:t>
    </dgm:pt>
    <dgm:pt modelId="{CC0A5A60-898D-448C-B95F-2FED89B36C9F}" type="sibTrans" cxnId="{E68D591B-C844-45B7-85A7-55C82970916E}">
      <dgm:prSet/>
      <dgm:spPr/>
      <dgm:t>
        <a:bodyPr/>
        <a:lstStyle/>
        <a:p>
          <a:endParaRPr lang="cs-CZ"/>
        </a:p>
      </dgm:t>
    </dgm:pt>
    <dgm:pt modelId="{569CD460-0278-4766-9740-C3520B36B15B}">
      <dgm:prSet phldrT="[Text]" custT="1"/>
      <dgm:spPr/>
      <dgm:t>
        <a:bodyPr/>
        <a:lstStyle/>
        <a:p>
          <a:r>
            <a:rPr lang="cs-CZ" sz="2800" dirty="0" smtClean="0"/>
            <a:t>Větší jednotka než základní</a:t>
          </a:r>
          <a:endParaRPr lang="cs-CZ" sz="2800" dirty="0"/>
        </a:p>
      </dgm:t>
    </dgm:pt>
    <dgm:pt modelId="{EF0DD6F7-739F-4E0B-9DFF-F29CB6C3EB63}" type="parTrans" cxnId="{07CE0BF3-6788-42CE-99D0-72052BF669B8}">
      <dgm:prSet/>
      <dgm:spPr/>
      <dgm:t>
        <a:bodyPr/>
        <a:lstStyle/>
        <a:p>
          <a:endParaRPr lang="cs-CZ"/>
        </a:p>
      </dgm:t>
    </dgm:pt>
    <dgm:pt modelId="{128F3034-99EA-4345-BD5E-E6FE83D541E0}" type="sibTrans" cxnId="{07CE0BF3-6788-42CE-99D0-72052BF669B8}">
      <dgm:prSet/>
      <dgm:spPr/>
      <dgm:t>
        <a:bodyPr/>
        <a:lstStyle/>
        <a:p>
          <a:endParaRPr lang="cs-CZ"/>
        </a:p>
      </dgm:t>
    </dgm:pt>
    <dgm:pt modelId="{2F519BAB-4D03-4C5B-B0E0-1218E9AFC121}">
      <dgm:prSet phldrT="[Text]"/>
      <dgm:spPr/>
      <dgm:t>
        <a:bodyPr/>
        <a:lstStyle/>
        <a:p>
          <a:r>
            <a:rPr lang="cs-CZ" dirty="0" smtClean="0"/>
            <a:t>tuna</a:t>
          </a:r>
          <a:endParaRPr lang="cs-CZ" dirty="0"/>
        </a:p>
      </dgm:t>
    </dgm:pt>
    <dgm:pt modelId="{2F6FE2E6-1E0A-4491-A2B3-0D3DE51FC64D}" type="parTrans" cxnId="{3A410367-EFC5-4A48-A533-EC8418516C68}">
      <dgm:prSet/>
      <dgm:spPr/>
      <dgm:t>
        <a:bodyPr/>
        <a:lstStyle/>
        <a:p>
          <a:endParaRPr lang="cs-CZ"/>
        </a:p>
      </dgm:t>
    </dgm:pt>
    <dgm:pt modelId="{391FC8D1-9E7C-42FC-843E-F270B59DEDB7}" type="sibTrans" cxnId="{3A410367-EFC5-4A48-A533-EC8418516C68}">
      <dgm:prSet/>
      <dgm:spPr/>
      <dgm:t>
        <a:bodyPr/>
        <a:lstStyle/>
        <a:p>
          <a:endParaRPr lang="cs-CZ"/>
        </a:p>
      </dgm:t>
    </dgm:pt>
    <dgm:pt modelId="{82B6DB13-F5C1-4E88-BE8E-90175D9EEA0D}">
      <dgm:prSet phldrT="[Text]"/>
      <dgm:spPr/>
      <dgm:t>
        <a:bodyPr/>
        <a:lstStyle/>
        <a:p>
          <a:r>
            <a:rPr lang="cs-CZ" dirty="0" smtClean="0"/>
            <a:t>metrický cent</a:t>
          </a:r>
          <a:endParaRPr lang="cs-CZ" dirty="0"/>
        </a:p>
      </dgm:t>
    </dgm:pt>
    <dgm:pt modelId="{4F95BC0C-09A6-44EA-95BA-8D0DDB0A3DB2}" type="parTrans" cxnId="{9952071F-3AE0-4C9F-9B65-6A689AAAA563}">
      <dgm:prSet/>
      <dgm:spPr/>
      <dgm:t>
        <a:bodyPr/>
        <a:lstStyle/>
        <a:p>
          <a:endParaRPr lang="cs-CZ"/>
        </a:p>
      </dgm:t>
    </dgm:pt>
    <dgm:pt modelId="{D9DBBE0A-C919-4FF8-9F2D-EB2125D3727E}" type="sibTrans" cxnId="{9952071F-3AE0-4C9F-9B65-6A689AAAA563}">
      <dgm:prSet/>
      <dgm:spPr/>
      <dgm:t>
        <a:bodyPr/>
        <a:lstStyle/>
        <a:p>
          <a:endParaRPr lang="cs-CZ"/>
        </a:p>
      </dgm:t>
    </dgm:pt>
    <dgm:pt modelId="{EF25AE85-FE3A-4A06-A487-B6DFCB51D804}">
      <dgm:prSet/>
      <dgm:spPr/>
      <dgm:t>
        <a:bodyPr/>
        <a:lstStyle/>
        <a:p>
          <a:r>
            <a:rPr lang="cs-CZ" dirty="0" smtClean="0"/>
            <a:t>[g]</a:t>
          </a:r>
          <a:endParaRPr lang="cs-CZ" dirty="0"/>
        </a:p>
      </dgm:t>
    </dgm:pt>
    <dgm:pt modelId="{A549C037-B71D-46DC-92E2-0C7E057ABBB9}" type="parTrans" cxnId="{63824080-6077-4102-B5D4-11C905C631D0}">
      <dgm:prSet/>
      <dgm:spPr/>
      <dgm:t>
        <a:bodyPr/>
        <a:lstStyle/>
        <a:p>
          <a:endParaRPr lang="cs-CZ"/>
        </a:p>
      </dgm:t>
    </dgm:pt>
    <dgm:pt modelId="{96F6D834-6EEF-4740-B992-7D17DC2B72B5}" type="sibTrans" cxnId="{63824080-6077-4102-B5D4-11C905C631D0}">
      <dgm:prSet/>
      <dgm:spPr/>
      <dgm:t>
        <a:bodyPr/>
        <a:lstStyle/>
        <a:p>
          <a:endParaRPr lang="cs-CZ"/>
        </a:p>
      </dgm:t>
    </dgm:pt>
    <dgm:pt modelId="{20248409-3FDF-480C-873C-B669CAB11017}">
      <dgm:prSet/>
      <dgm:spPr/>
      <dgm:t>
        <a:bodyPr/>
        <a:lstStyle/>
        <a:p>
          <a:r>
            <a:rPr lang="cs-CZ" dirty="0" smtClean="0"/>
            <a:t>dekagram</a:t>
          </a:r>
          <a:endParaRPr lang="cs-CZ" dirty="0"/>
        </a:p>
      </dgm:t>
    </dgm:pt>
    <dgm:pt modelId="{38CF5FB6-02F2-46BC-800E-41E300B85319}" type="parTrans" cxnId="{5502A23F-12B5-463B-9FB6-4026066A746B}">
      <dgm:prSet/>
      <dgm:spPr/>
      <dgm:t>
        <a:bodyPr/>
        <a:lstStyle/>
        <a:p>
          <a:endParaRPr lang="cs-CZ"/>
        </a:p>
      </dgm:t>
    </dgm:pt>
    <dgm:pt modelId="{CC0EDBDE-F319-4B81-8A69-0C123F7C18C9}" type="sibTrans" cxnId="{5502A23F-12B5-463B-9FB6-4026066A746B}">
      <dgm:prSet/>
      <dgm:spPr/>
      <dgm:t>
        <a:bodyPr/>
        <a:lstStyle/>
        <a:p>
          <a:endParaRPr lang="cs-CZ"/>
        </a:p>
      </dgm:t>
    </dgm:pt>
    <dgm:pt modelId="{30199526-D86D-4E2C-B5AD-DFCDBC2D4202}">
      <dgm:prSet/>
      <dgm:spPr/>
      <dgm:t>
        <a:bodyPr/>
        <a:lstStyle/>
        <a:p>
          <a:r>
            <a:rPr lang="cs-CZ" dirty="0" smtClean="0"/>
            <a:t>[q]</a:t>
          </a:r>
          <a:endParaRPr lang="cs-CZ" dirty="0"/>
        </a:p>
      </dgm:t>
    </dgm:pt>
    <dgm:pt modelId="{CE372695-A726-4CDD-8FDA-644B63423698}" type="parTrans" cxnId="{B138343B-3041-4EC2-80FD-FCDC06376289}">
      <dgm:prSet/>
      <dgm:spPr/>
      <dgm:t>
        <a:bodyPr/>
        <a:lstStyle/>
        <a:p>
          <a:endParaRPr lang="cs-CZ"/>
        </a:p>
      </dgm:t>
    </dgm:pt>
    <dgm:pt modelId="{A7ED3741-6390-4A29-87AD-05EF1A80F54D}" type="sibTrans" cxnId="{B138343B-3041-4EC2-80FD-FCDC06376289}">
      <dgm:prSet/>
      <dgm:spPr/>
      <dgm:t>
        <a:bodyPr/>
        <a:lstStyle/>
        <a:p>
          <a:endParaRPr lang="cs-CZ"/>
        </a:p>
      </dgm:t>
    </dgm:pt>
    <dgm:pt modelId="{0DEA90D6-BBB0-434F-A7B1-6F9C912A03C7}">
      <dgm:prSet/>
      <dgm:spPr/>
      <dgm:t>
        <a:bodyPr/>
        <a:lstStyle/>
        <a:p>
          <a:r>
            <a:rPr lang="cs-CZ" smtClean="0"/>
            <a:t>[t]</a:t>
          </a:r>
          <a:endParaRPr lang="cs-CZ" dirty="0"/>
        </a:p>
      </dgm:t>
    </dgm:pt>
    <dgm:pt modelId="{4E0BABF8-77AA-4F42-87B8-5E7F9DD619CD}" type="parTrans" cxnId="{7DF135AB-69CE-4ED3-A269-6BBCD3A6CA9C}">
      <dgm:prSet/>
      <dgm:spPr/>
      <dgm:t>
        <a:bodyPr/>
        <a:lstStyle/>
        <a:p>
          <a:endParaRPr lang="cs-CZ"/>
        </a:p>
      </dgm:t>
    </dgm:pt>
    <dgm:pt modelId="{F4066B6D-EA6F-40EC-A5A3-CC03C760F21C}" type="sibTrans" cxnId="{7DF135AB-69CE-4ED3-A269-6BBCD3A6CA9C}">
      <dgm:prSet/>
      <dgm:spPr/>
      <dgm:t>
        <a:bodyPr/>
        <a:lstStyle/>
        <a:p>
          <a:endParaRPr lang="cs-CZ"/>
        </a:p>
      </dgm:t>
    </dgm:pt>
    <dgm:pt modelId="{534B6B7F-807F-4C31-80AC-A4077CDD685F}" type="pres">
      <dgm:prSet presAssocID="{CA037D18-7CAD-4C44-847C-DC8ACF69FB1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91361C4-E986-431A-9CA4-D3041DC3AACE}" type="pres">
      <dgm:prSet presAssocID="{569CD460-0278-4766-9740-C3520B36B15B}" presName="boxAndChildren" presStyleCnt="0"/>
      <dgm:spPr/>
    </dgm:pt>
    <dgm:pt modelId="{F134800B-331A-4D00-9383-0DEDCFE6CE34}" type="pres">
      <dgm:prSet presAssocID="{569CD460-0278-4766-9740-C3520B36B15B}" presName="parentTextBox" presStyleLbl="node1" presStyleIdx="0" presStyleCnt="3"/>
      <dgm:spPr/>
      <dgm:t>
        <a:bodyPr/>
        <a:lstStyle/>
        <a:p>
          <a:endParaRPr lang="cs-CZ"/>
        </a:p>
      </dgm:t>
    </dgm:pt>
    <dgm:pt modelId="{1FA7C7DA-3926-4DDF-8DEE-A043AA1C5618}" type="pres">
      <dgm:prSet presAssocID="{569CD460-0278-4766-9740-C3520B36B15B}" presName="entireBox" presStyleLbl="node1" presStyleIdx="0" presStyleCnt="3"/>
      <dgm:spPr/>
      <dgm:t>
        <a:bodyPr/>
        <a:lstStyle/>
        <a:p>
          <a:endParaRPr lang="cs-CZ"/>
        </a:p>
      </dgm:t>
    </dgm:pt>
    <dgm:pt modelId="{EF0DE4E8-40DB-467B-B806-CA74648E3604}" type="pres">
      <dgm:prSet presAssocID="{569CD460-0278-4766-9740-C3520B36B15B}" presName="descendantBox" presStyleCnt="0"/>
      <dgm:spPr/>
    </dgm:pt>
    <dgm:pt modelId="{54AAA89A-3E35-40B5-9DA4-C36ADF897B62}" type="pres">
      <dgm:prSet presAssocID="{2F519BAB-4D03-4C5B-B0E0-1218E9AFC121}" presName="childTextBox" presStyleLbl="fgAccFollowNode1" presStyleIdx="0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9EDA03-D67E-4803-B798-39B4C7302EA3}" type="pres">
      <dgm:prSet presAssocID="{0DEA90D6-BBB0-434F-A7B1-6F9C912A03C7}" presName="childTextBox" presStyleLbl="fgAccFollowNode1" presStyleIdx="1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C11A8F-12ED-4293-8120-6F7CD925611D}" type="pres">
      <dgm:prSet presAssocID="{82B6DB13-F5C1-4E88-BE8E-90175D9EEA0D}" presName="childTextBox" presStyleLbl="fgAccFollowNode1" presStyleIdx="2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C7BA63-54FF-4A9D-B297-0FAC5A877468}" type="pres">
      <dgm:prSet presAssocID="{30199526-D86D-4E2C-B5AD-DFCDBC2D4202}" presName="childTextBox" presStyleLbl="fgAccFollowNode1" presStyleIdx="3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966842-8247-4831-AEA9-1CBB5CD7DC7F}" type="pres">
      <dgm:prSet presAssocID="{6A32C677-D39F-44C4-9A6D-6E97E2BB3480}" presName="sp" presStyleCnt="0"/>
      <dgm:spPr/>
    </dgm:pt>
    <dgm:pt modelId="{F0E156D0-AB71-41C4-86B8-C29C408F6C71}" type="pres">
      <dgm:prSet presAssocID="{6FABC915-01BA-4E53-B14C-419630625B9A}" presName="arrowAndChildren" presStyleCnt="0"/>
      <dgm:spPr/>
    </dgm:pt>
    <dgm:pt modelId="{A5B2C56A-A525-4CAC-A491-57A6FA213FE5}" type="pres">
      <dgm:prSet presAssocID="{6FABC915-01BA-4E53-B14C-419630625B9A}" presName="parentTextArrow" presStyleLbl="node1" presStyleIdx="0" presStyleCnt="3"/>
      <dgm:spPr/>
      <dgm:t>
        <a:bodyPr/>
        <a:lstStyle/>
        <a:p>
          <a:endParaRPr lang="cs-CZ"/>
        </a:p>
      </dgm:t>
    </dgm:pt>
    <dgm:pt modelId="{27CE468A-C084-4360-B183-F0BB944FB963}" type="pres">
      <dgm:prSet presAssocID="{6FABC915-01BA-4E53-B14C-419630625B9A}" presName="arrow" presStyleLbl="node1" presStyleIdx="1" presStyleCnt="3"/>
      <dgm:spPr/>
      <dgm:t>
        <a:bodyPr/>
        <a:lstStyle/>
        <a:p>
          <a:endParaRPr lang="cs-CZ"/>
        </a:p>
      </dgm:t>
    </dgm:pt>
    <dgm:pt modelId="{F5E0995C-500F-4752-883B-917F4C603669}" type="pres">
      <dgm:prSet presAssocID="{6FABC915-01BA-4E53-B14C-419630625B9A}" presName="descendantArrow" presStyleCnt="0"/>
      <dgm:spPr/>
    </dgm:pt>
    <dgm:pt modelId="{17EF9AB5-0A86-4A56-BF56-B865015DA24A}" type="pres">
      <dgm:prSet presAssocID="{3F9D3D4D-4AA8-4C7F-844A-B7C923BD3326}" presName="childTextArrow" presStyleLbl="fgAccFollowNode1" presStyleIdx="4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4CC25E-9A4E-403C-A211-878BA8D4C65B}" type="pres">
      <dgm:prSet presAssocID="{EF25AE85-FE3A-4A06-A487-B6DFCB51D804}" presName="childTextArrow" presStyleLbl="fgAccFollowNode1" presStyleIdx="5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137411-ADFE-425E-90B6-D5BB07FBDD2D}" type="pres">
      <dgm:prSet presAssocID="{20248409-3FDF-480C-873C-B669CAB11017}" presName="childTextArrow" presStyleLbl="fgAccFollowNode1" presStyleIdx="6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5A2016-9A7E-4847-86E2-E5AF22C2079D}" type="pres">
      <dgm:prSet presAssocID="{AACE1854-52BB-4BCE-A8E8-579C00084BCA}" presName="childTextArrow" presStyleLbl="fgAccFollowNode1" presStyleIdx="7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646252-D888-4640-849D-9B7CDC6D9A4C}" type="pres">
      <dgm:prSet presAssocID="{33348EF7-5393-4ADF-A63F-FDFC265AE639}" presName="sp" presStyleCnt="0"/>
      <dgm:spPr/>
    </dgm:pt>
    <dgm:pt modelId="{7698FB30-EAEC-4F6D-A63F-F7EB75C73733}" type="pres">
      <dgm:prSet presAssocID="{21795154-85BF-438D-A8EB-6136648D326D}" presName="arrowAndChildren" presStyleCnt="0"/>
      <dgm:spPr/>
    </dgm:pt>
    <dgm:pt modelId="{84636900-F87A-4D1A-88DA-ED7C4A458344}" type="pres">
      <dgm:prSet presAssocID="{21795154-85BF-438D-A8EB-6136648D326D}" presName="parentTextArrow" presStyleLbl="node1" presStyleIdx="1" presStyleCnt="3"/>
      <dgm:spPr/>
      <dgm:t>
        <a:bodyPr/>
        <a:lstStyle/>
        <a:p>
          <a:endParaRPr lang="cs-CZ"/>
        </a:p>
      </dgm:t>
    </dgm:pt>
    <dgm:pt modelId="{6CCB5F88-8B48-40E2-8222-91E097F06C80}" type="pres">
      <dgm:prSet presAssocID="{21795154-85BF-438D-A8EB-6136648D326D}" presName="arrow" presStyleLbl="node1" presStyleIdx="2" presStyleCnt="3"/>
      <dgm:spPr/>
      <dgm:t>
        <a:bodyPr/>
        <a:lstStyle/>
        <a:p>
          <a:endParaRPr lang="cs-CZ"/>
        </a:p>
      </dgm:t>
    </dgm:pt>
    <dgm:pt modelId="{6C9A2503-D722-4986-BF32-96AAAB1B67F9}" type="pres">
      <dgm:prSet presAssocID="{21795154-85BF-438D-A8EB-6136648D326D}" presName="descendantArrow" presStyleCnt="0"/>
      <dgm:spPr/>
    </dgm:pt>
    <dgm:pt modelId="{6DE7F73E-7A94-46D6-8B79-1A55C22BEFE8}" type="pres">
      <dgm:prSet presAssocID="{674FE316-C28F-4E8A-8ED0-1310A685B4EA}" presName="childTextArrow" presStyleLbl="fgAccFollowNode1" presStyleIdx="8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25FE-D6E6-4403-A502-3C057B17C13B}" type="pres">
      <dgm:prSet presAssocID="{5C0B65CF-E98A-4150-8760-141C646E7E08}" presName="childTextArrow" presStyleLbl="fgAccFollowNode1" presStyleIdx="9" presStyleCnt="1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67480A-1A77-454F-8FCB-151CAB104265}" srcId="{CA037D18-7CAD-4C44-847C-DC8ACF69FB1E}" destId="{6FABC915-01BA-4E53-B14C-419630625B9A}" srcOrd="1" destOrd="0" parTransId="{40A877F8-85AF-40D3-900D-14C614D78BF8}" sibTransId="{6A32C677-D39F-44C4-9A6D-6E97E2BB3480}"/>
    <dgm:cxn modelId="{E3589F75-FFDA-45CB-9671-8D4B0D197815}" type="presOf" srcId="{2F519BAB-4D03-4C5B-B0E0-1218E9AFC121}" destId="{54AAA89A-3E35-40B5-9DA4-C36ADF897B62}" srcOrd="0" destOrd="0" presId="urn:microsoft.com/office/officeart/2005/8/layout/process4"/>
    <dgm:cxn modelId="{9952071F-3AE0-4C9F-9B65-6A689AAAA563}" srcId="{569CD460-0278-4766-9740-C3520B36B15B}" destId="{82B6DB13-F5C1-4E88-BE8E-90175D9EEA0D}" srcOrd="2" destOrd="0" parTransId="{4F95BC0C-09A6-44EA-95BA-8D0DDB0A3DB2}" sibTransId="{D9DBBE0A-C919-4FF8-9F2D-EB2125D3727E}"/>
    <dgm:cxn modelId="{E68D591B-C844-45B7-85A7-55C82970916E}" srcId="{6FABC915-01BA-4E53-B14C-419630625B9A}" destId="{AACE1854-52BB-4BCE-A8E8-579C00084BCA}" srcOrd="3" destOrd="0" parTransId="{B1906FF2-0FF0-4506-AD47-672F42A1958C}" sibTransId="{CC0A5A60-898D-448C-B95F-2FED89B36C9F}"/>
    <dgm:cxn modelId="{4129D0A8-FF60-41AD-823A-9F858398AC0B}" srcId="{21795154-85BF-438D-A8EB-6136648D326D}" destId="{674FE316-C28F-4E8A-8ED0-1310A685B4EA}" srcOrd="0" destOrd="0" parTransId="{089E35C0-9C26-4741-B62C-DF3C0E77CA6A}" sibTransId="{44718FDE-9387-492E-8FF3-A6B92D3BCA48}"/>
    <dgm:cxn modelId="{05C68482-5985-4AC9-B122-E2EF8A52CA10}" type="presOf" srcId="{569CD460-0278-4766-9740-C3520B36B15B}" destId="{F134800B-331A-4D00-9383-0DEDCFE6CE34}" srcOrd="0" destOrd="0" presId="urn:microsoft.com/office/officeart/2005/8/layout/process4"/>
    <dgm:cxn modelId="{D6DC5F72-E712-4862-A06E-3E3CE5CA3DB3}" type="presOf" srcId="{21795154-85BF-438D-A8EB-6136648D326D}" destId="{84636900-F87A-4D1A-88DA-ED7C4A458344}" srcOrd="0" destOrd="0" presId="urn:microsoft.com/office/officeart/2005/8/layout/process4"/>
    <dgm:cxn modelId="{971E9C0C-FF83-40FC-965E-7C2650613D3F}" type="presOf" srcId="{82B6DB13-F5C1-4E88-BE8E-90175D9EEA0D}" destId="{84C11A8F-12ED-4293-8120-6F7CD925611D}" srcOrd="0" destOrd="0" presId="urn:microsoft.com/office/officeart/2005/8/layout/process4"/>
    <dgm:cxn modelId="{B138343B-3041-4EC2-80FD-FCDC06376289}" srcId="{569CD460-0278-4766-9740-C3520B36B15B}" destId="{30199526-D86D-4E2C-B5AD-DFCDBC2D4202}" srcOrd="3" destOrd="0" parTransId="{CE372695-A726-4CDD-8FDA-644B63423698}" sibTransId="{A7ED3741-6390-4A29-87AD-05EF1A80F54D}"/>
    <dgm:cxn modelId="{F2A42677-CBA9-4581-AE72-D212544E119A}" type="presOf" srcId="{674FE316-C28F-4E8A-8ED0-1310A685B4EA}" destId="{6DE7F73E-7A94-46D6-8B79-1A55C22BEFE8}" srcOrd="0" destOrd="0" presId="urn:microsoft.com/office/officeart/2005/8/layout/process4"/>
    <dgm:cxn modelId="{4C1FC572-2937-4A37-A1E2-F2510EB21FDA}" type="presOf" srcId="{3F9D3D4D-4AA8-4C7F-844A-B7C923BD3326}" destId="{17EF9AB5-0A86-4A56-BF56-B865015DA24A}" srcOrd="0" destOrd="0" presId="urn:microsoft.com/office/officeart/2005/8/layout/process4"/>
    <dgm:cxn modelId="{5535BC3A-98F6-4196-A4C7-48029E2C57C2}" type="presOf" srcId="{6FABC915-01BA-4E53-B14C-419630625B9A}" destId="{A5B2C56A-A525-4CAC-A491-57A6FA213FE5}" srcOrd="0" destOrd="0" presId="urn:microsoft.com/office/officeart/2005/8/layout/process4"/>
    <dgm:cxn modelId="{3A410367-EFC5-4A48-A533-EC8418516C68}" srcId="{569CD460-0278-4766-9740-C3520B36B15B}" destId="{2F519BAB-4D03-4C5B-B0E0-1218E9AFC121}" srcOrd="0" destOrd="0" parTransId="{2F6FE2E6-1E0A-4491-A2B3-0D3DE51FC64D}" sibTransId="{391FC8D1-9E7C-42FC-843E-F270B59DEDB7}"/>
    <dgm:cxn modelId="{B927E8DF-8D1E-4545-82DD-4F36D05BDFF3}" type="presOf" srcId="{0DEA90D6-BBB0-434F-A7B1-6F9C912A03C7}" destId="{939EDA03-D67E-4803-B798-39B4C7302EA3}" srcOrd="0" destOrd="0" presId="urn:microsoft.com/office/officeart/2005/8/layout/process4"/>
    <dgm:cxn modelId="{E3C99487-8883-42C7-A5D7-58E95B362F56}" type="presOf" srcId="{6FABC915-01BA-4E53-B14C-419630625B9A}" destId="{27CE468A-C084-4360-B183-F0BB944FB963}" srcOrd="1" destOrd="0" presId="urn:microsoft.com/office/officeart/2005/8/layout/process4"/>
    <dgm:cxn modelId="{B5181F82-C4DC-4366-BA51-60D0DBAB39AA}" type="presOf" srcId="{AACE1854-52BB-4BCE-A8E8-579C00084BCA}" destId="{A65A2016-9A7E-4847-86E2-E5AF22C2079D}" srcOrd="0" destOrd="0" presId="urn:microsoft.com/office/officeart/2005/8/layout/process4"/>
    <dgm:cxn modelId="{07CE0BF3-6788-42CE-99D0-72052BF669B8}" srcId="{CA037D18-7CAD-4C44-847C-DC8ACF69FB1E}" destId="{569CD460-0278-4766-9740-C3520B36B15B}" srcOrd="2" destOrd="0" parTransId="{EF0DD6F7-739F-4E0B-9DFF-F29CB6C3EB63}" sibTransId="{128F3034-99EA-4345-BD5E-E6FE83D541E0}"/>
    <dgm:cxn modelId="{B1F192EB-66E5-461D-8E82-C1D9FB103015}" srcId="{21795154-85BF-438D-A8EB-6136648D326D}" destId="{5C0B65CF-E98A-4150-8760-141C646E7E08}" srcOrd="1" destOrd="0" parTransId="{B5561ED4-2F89-4D10-A619-5D7C1B1B1689}" sibTransId="{60BC22B3-8B48-4DC5-8C36-458D489026F1}"/>
    <dgm:cxn modelId="{5502A23F-12B5-463B-9FB6-4026066A746B}" srcId="{6FABC915-01BA-4E53-B14C-419630625B9A}" destId="{20248409-3FDF-480C-873C-B669CAB11017}" srcOrd="2" destOrd="0" parTransId="{38CF5FB6-02F2-46BC-800E-41E300B85319}" sibTransId="{CC0EDBDE-F319-4B81-8A69-0C123F7C18C9}"/>
    <dgm:cxn modelId="{404D55B2-C3B9-4F70-8F80-FBF4262327B2}" srcId="{CA037D18-7CAD-4C44-847C-DC8ACF69FB1E}" destId="{21795154-85BF-438D-A8EB-6136648D326D}" srcOrd="0" destOrd="0" parTransId="{0FA75A63-C6E1-4E98-AA30-F6A87B592371}" sibTransId="{33348EF7-5393-4ADF-A63F-FDFC265AE639}"/>
    <dgm:cxn modelId="{5FC72432-0A3D-47B0-A081-4124A1863915}" type="presOf" srcId="{30199526-D86D-4E2C-B5AD-DFCDBC2D4202}" destId="{8CC7BA63-54FF-4A9D-B297-0FAC5A877468}" srcOrd="0" destOrd="0" presId="urn:microsoft.com/office/officeart/2005/8/layout/process4"/>
    <dgm:cxn modelId="{6B47276D-0AC8-4307-A049-A5553AEE2AF6}" type="presOf" srcId="{21795154-85BF-438D-A8EB-6136648D326D}" destId="{6CCB5F88-8B48-40E2-8222-91E097F06C80}" srcOrd="1" destOrd="0" presId="urn:microsoft.com/office/officeart/2005/8/layout/process4"/>
    <dgm:cxn modelId="{26FF8D25-F582-40EC-8193-1F6A8B36FCEA}" type="presOf" srcId="{20248409-3FDF-480C-873C-B669CAB11017}" destId="{8B137411-ADFE-425E-90B6-D5BB07FBDD2D}" srcOrd="0" destOrd="0" presId="urn:microsoft.com/office/officeart/2005/8/layout/process4"/>
    <dgm:cxn modelId="{D6A8DC2A-7835-4C70-BC77-4C0A90D75122}" type="presOf" srcId="{5C0B65CF-E98A-4150-8760-141C646E7E08}" destId="{9B9325FE-D6E6-4403-A502-3C057B17C13B}" srcOrd="0" destOrd="0" presId="urn:microsoft.com/office/officeart/2005/8/layout/process4"/>
    <dgm:cxn modelId="{D992AA62-63AF-4EA6-B719-E1F480176F1B}" type="presOf" srcId="{CA037D18-7CAD-4C44-847C-DC8ACF69FB1E}" destId="{534B6B7F-807F-4C31-80AC-A4077CDD685F}" srcOrd="0" destOrd="0" presId="urn:microsoft.com/office/officeart/2005/8/layout/process4"/>
    <dgm:cxn modelId="{07AD7969-EF89-48F4-A4BF-325AF99E721F}" type="presOf" srcId="{569CD460-0278-4766-9740-C3520B36B15B}" destId="{1FA7C7DA-3926-4DDF-8DEE-A043AA1C5618}" srcOrd="1" destOrd="0" presId="urn:microsoft.com/office/officeart/2005/8/layout/process4"/>
    <dgm:cxn modelId="{7DF135AB-69CE-4ED3-A269-6BBCD3A6CA9C}" srcId="{569CD460-0278-4766-9740-C3520B36B15B}" destId="{0DEA90D6-BBB0-434F-A7B1-6F9C912A03C7}" srcOrd="1" destOrd="0" parTransId="{4E0BABF8-77AA-4F42-87B8-5E7F9DD619CD}" sibTransId="{F4066B6D-EA6F-40EC-A5A3-CC03C760F21C}"/>
    <dgm:cxn modelId="{13DA1F16-18E9-4812-8C33-A8F42989323F}" type="presOf" srcId="{EF25AE85-FE3A-4A06-A487-B6DFCB51D804}" destId="{864CC25E-9A4E-403C-A211-878BA8D4C65B}" srcOrd="0" destOrd="0" presId="urn:microsoft.com/office/officeart/2005/8/layout/process4"/>
    <dgm:cxn modelId="{9A351F93-FF53-43F4-AEE7-D82DF2578E6D}" srcId="{6FABC915-01BA-4E53-B14C-419630625B9A}" destId="{3F9D3D4D-4AA8-4C7F-844A-B7C923BD3326}" srcOrd="0" destOrd="0" parTransId="{FE6C3C4F-A6CD-4B46-9325-0AB40B27D44F}" sibTransId="{C4293F15-3050-4315-8827-897D2049AA90}"/>
    <dgm:cxn modelId="{63824080-6077-4102-B5D4-11C905C631D0}" srcId="{6FABC915-01BA-4E53-B14C-419630625B9A}" destId="{EF25AE85-FE3A-4A06-A487-B6DFCB51D804}" srcOrd="1" destOrd="0" parTransId="{A549C037-B71D-46DC-92E2-0C7E057ABBB9}" sibTransId="{96F6D834-6EEF-4740-B992-7D17DC2B72B5}"/>
    <dgm:cxn modelId="{43C24720-8E89-4874-98C6-E5DEE052CBCB}" type="presParOf" srcId="{534B6B7F-807F-4C31-80AC-A4077CDD685F}" destId="{391361C4-E986-431A-9CA4-D3041DC3AACE}" srcOrd="0" destOrd="0" presId="urn:microsoft.com/office/officeart/2005/8/layout/process4"/>
    <dgm:cxn modelId="{A9979AA7-9279-40BD-B397-5FCF86BE6442}" type="presParOf" srcId="{391361C4-E986-431A-9CA4-D3041DC3AACE}" destId="{F134800B-331A-4D00-9383-0DEDCFE6CE34}" srcOrd="0" destOrd="0" presId="urn:microsoft.com/office/officeart/2005/8/layout/process4"/>
    <dgm:cxn modelId="{04347980-D6C4-449A-9025-949A6F2D5FB1}" type="presParOf" srcId="{391361C4-E986-431A-9CA4-D3041DC3AACE}" destId="{1FA7C7DA-3926-4DDF-8DEE-A043AA1C5618}" srcOrd="1" destOrd="0" presId="urn:microsoft.com/office/officeart/2005/8/layout/process4"/>
    <dgm:cxn modelId="{BF69D8D7-8C76-41A5-B6F7-8C24132F80E5}" type="presParOf" srcId="{391361C4-E986-431A-9CA4-D3041DC3AACE}" destId="{EF0DE4E8-40DB-467B-B806-CA74648E3604}" srcOrd="2" destOrd="0" presId="urn:microsoft.com/office/officeart/2005/8/layout/process4"/>
    <dgm:cxn modelId="{BC194CC0-1629-4564-BE24-556A6C923210}" type="presParOf" srcId="{EF0DE4E8-40DB-467B-B806-CA74648E3604}" destId="{54AAA89A-3E35-40B5-9DA4-C36ADF897B62}" srcOrd="0" destOrd="0" presId="urn:microsoft.com/office/officeart/2005/8/layout/process4"/>
    <dgm:cxn modelId="{38ECEAD0-71A1-4DDB-903E-7DA6362EDB93}" type="presParOf" srcId="{EF0DE4E8-40DB-467B-B806-CA74648E3604}" destId="{939EDA03-D67E-4803-B798-39B4C7302EA3}" srcOrd="1" destOrd="0" presId="urn:microsoft.com/office/officeart/2005/8/layout/process4"/>
    <dgm:cxn modelId="{43F94E77-D18B-44BB-99C3-B986A48A4701}" type="presParOf" srcId="{EF0DE4E8-40DB-467B-B806-CA74648E3604}" destId="{84C11A8F-12ED-4293-8120-6F7CD925611D}" srcOrd="2" destOrd="0" presId="urn:microsoft.com/office/officeart/2005/8/layout/process4"/>
    <dgm:cxn modelId="{BF848B1E-383E-4848-96A3-C6CB8BCA0206}" type="presParOf" srcId="{EF0DE4E8-40DB-467B-B806-CA74648E3604}" destId="{8CC7BA63-54FF-4A9D-B297-0FAC5A877468}" srcOrd="3" destOrd="0" presId="urn:microsoft.com/office/officeart/2005/8/layout/process4"/>
    <dgm:cxn modelId="{B923AE51-2D7E-4DE5-A388-A9149C76A4D7}" type="presParOf" srcId="{534B6B7F-807F-4C31-80AC-A4077CDD685F}" destId="{D8966842-8247-4831-AEA9-1CBB5CD7DC7F}" srcOrd="1" destOrd="0" presId="urn:microsoft.com/office/officeart/2005/8/layout/process4"/>
    <dgm:cxn modelId="{EF1DCA8C-8BA1-4BF6-9551-94CA0D8C0464}" type="presParOf" srcId="{534B6B7F-807F-4C31-80AC-A4077CDD685F}" destId="{F0E156D0-AB71-41C4-86B8-C29C408F6C71}" srcOrd="2" destOrd="0" presId="urn:microsoft.com/office/officeart/2005/8/layout/process4"/>
    <dgm:cxn modelId="{D1244F54-2302-4C06-846E-C39531B8F312}" type="presParOf" srcId="{F0E156D0-AB71-41C4-86B8-C29C408F6C71}" destId="{A5B2C56A-A525-4CAC-A491-57A6FA213FE5}" srcOrd="0" destOrd="0" presId="urn:microsoft.com/office/officeart/2005/8/layout/process4"/>
    <dgm:cxn modelId="{41FA44B0-D417-449A-A6E4-865AAB0417FC}" type="presParOf" srcId="{F0E156D0-AB71-41C4-86B8-C29C408F6C71}" destId="{27CE468A-C084-4360-B183-F0BB944FB963}" srcOrd="1" destOrd="0" presId="urn:microsoft.com/office/officeart/2005/8/layout/process4"/>
    <dgm:cxn modelId="{14AE1145-48E3-4823-B2DE-2725946616AC}" type="presParOf" srcId="{F0E156D0-AB71-41C4-86B8-C29C408F6C71}" destId="{F5E0995C-500F-4752-883B-917F4C603669}" srcOrd="2" destOrd="0" presId="urn:microsoft.com/office/officeart/2005/8/layout/process4"/>
    <dgm:cxn modelId="{3BAEE785-2962-48FF-9EB7-BDD7D49475EA}" type="presParOf" srcId="{F5E0995C-500F-4752-883B-917F4C603669}" destId="{17EF9AB5-0A86-4A56-BF56-B865015DA24A}" srcOrd="0" destOrd="0" presId="urn:microsoft.com/office/officeart/2005/8/layout/process4"/>
    <dgm:cxn modelId="{F5D4AA3D-6809-428B-9F20-1C19D1A9295D}" type="presParOf" srcId="{F5E0995C-500F-4752-883B-917F4C603669}" destId="{864CC25E-9A4E-403C-A211-878BA8D4C65B}" srcOrd="1" destOrd="0" presId="urn:microsoft.com/office/officeart/2005/8/layout/process4"/>
    <dgm:cxn modelId="{F3456786-0424-425D-A3CE-47FB0D43F3E2}" type="presParOf" srcId="{F5E0995C-500F-4752-883B-917F4C603669}" destId="{8B137411-ADFE-425E-90B6-D5BB07FBDD2D}" srcOrd="2" destOrd="0" presId="urn:microsoft.com/office/officeart/2005/8/layout/process4"/>
    <dgm:cxn modelId="{ADB0A7B7-501D-4C11-ABB5-E65A592CCA67}" type="presParOf" srcId="{F5E0995C-500F-4752-883B-917F4C603669}" destId="{A65A2016-9A7E-4847-86E2-E5AF22C2079D}" srcOrd="3" destOrd="0" presId="urn:microsoft.com/office/officeart/2005/8/layout/process4"/>
    <dgm:cxn modelId="{3B988D9F-BB8F-4E7C-AFCD-8CCFFACC958C}" type="presParOf" srcId="{534B6B7F-807F-4C31-80AC-A4077CDD685F}" destId="{B9646252-D888-4640-849D-9B7CDC6D9A4C}" srcOrd="3" destOrd="0" presId="urn:microsoft.com/office/officeart/2005/8/layout/process4"/>
    <dgm:cxn modelId="{3BC6CF7D-0B38-48FC-A7AB-402D22EF8C43}" type="presParOf" srcId="{534B6B7F-807F-4C31-80AC-A4077CDD685F}" destId="{7698FB30-EAEC-4F6D-A63F-F7EB75C73733}" srcOrd="4" destOrd="0" presId="urn:microsoft.com/office/officeart/2005/8/layout/process4"/>
    <dgm:cxn modelId="{C618F369-506E-425B-86EC-E74573C5E90C}" type="presParOf" srcId="{7698FB30-EAEC-4F6D-A63F-F7EB75C73733}" destId="{84636900-F87A-4D1A-88DA-ED7C4A458344}" srcOrd="0" destOrd="0" presId="urn:microsoft.com/office/officeart/2005/8/layout/process4"/>
    <dgm:cxn modelId="{032EE4B0-7351-4071-BA3C-83C2E5D439C8}" type="presParOf" srcId="{7698FB30-EAEC-4F6D-A63F-F7EB75C73733}" destId="{6CCB5F88-8B48-40E2-8222-91E097F06C80}" srcOrd="1" destOrd="0" presId="urn:microsoft.com/office/officeart/2005/8/layout/process4"/>
    <dgm:cxn modelId="{F74852F0-8202-476F-839E-2A971144BF8A}" type="presParOf" srcId="{7698FB30-EAEC-4F6D-A63F-F7EB75C73733}" destId="{6C9A2503-D722-4986-BF32-96AAAB1B67F9}" srcOrd="2" destOrd="0" presId="urn:microsoft.com/office/officeart/2005/8/layout/process4"/>
    <dgm:cxn modelId="{AE576FEE-BC9B-42CB-831E-80D15CB2809E}" type="presParOf" srcId="{6C9A2503-D722-4986-BF32-96AAAB1B67F9}" destId="{6DE7F73E-7A94-46D6-8B79-1A55C22BEFE8}" srcOrd="0" destOrd="0" presId="urn:microsoft.com/office/officeart/2005/8/layout/process4"/>
    <dgm:cxn modelId="{2C105656-BF04-49DE-96CA-640D8A35D130}" type="presParOf" srcId="{6C9A2503-D722-4986-BF32-96AAAB1B67F9}" destId="{9B9325FE-D6E6-4403-A502-3C057B17C13B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DAC4E-CDD6-461A-BC82-5DB32151A370}">
      <dsp:nvSpPr>
        <dsp:cNvPr id="0" name=""/>
        <dsp:cNvSpPr/>
      </dsp:nvSpPr>
      <dsp:spPr>
        <a:xfrm>
          <a:off x="0" y="1237"/>
          <a:ext cx="7992888" cy="109272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Jedná se o fyzikální veličinu, která udává množství látky v tělese</a:t>
          </a:r>
          <a:endParaRPr lang="cs-CZ" sz="2800" kern="1200" dirty="0"/>
        </a:p>
      </dsp:txBody>
      <dsp:txXfrm>
        <a:off x="53342" y="54579"/>
        <a:ext cx="7886204" cy="986040"/>
      </dsp:txXfrm>
    </dsp:sp>
    <dsp:sp modelId="{4EE1BFE4-5739-464E-B6B4-283090746D0A}">
      <dsp:nvSpPr>
        <dsp:cNvPr id="0" name=""/>
        <dsp:cNvSpPr/>
      </dsp:nvSpPr>
      <dsp:spPr>
        <a:xfrm>
          <a:off x="0" y="1098743"/>
          <a:ext cx="7992888" cy="6303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Hmotnost tělesa se určuje vážením</a:t>
          </a:r>
          <a:endParaRPr lang="cs-CZ" sz="2800" kern="1200" dirty="0"/>
        </a:p>
      </dsp:txBody>
      <dsp:txXfrm>
        <a:off x="30773" y="1129516"/>
        <a:ext cx="7931342" cy="568846"/>
      </dsp:txXfrm>
    </dsp:sp>
    <dsp:sp modelId="{B03FC98E-B56B-4228-B548-5A8C5346E9CE}">
      <dsp:nvSpPr>
        <dsp:cNvPr id="0" name=""/>
        <dsp:cNvSpPr/>
      </dsp:nvSpPr>
      <dsp:spPr>
        <a:xfrm>
          <a:off x="0" y="1733918"/>
          <a:ext cx="7992888" cy="109272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Hmotnost se označuje písmenem </a:t>
          </a:r>
          <a:r>
            <a:rPr lang="cs-CZ" sz="2400" i="1" kern="1200" dirty="0" smtClean="0"/>
            <a:t>malé</a:t>
          </a:r>
          <a:r>
            <a:rPr lang="cs-CZ" sz="2400" kern="1200" dirty="0" smtClean="0"/>
            <a:t> </a:t>
          </a:r>
          <a:r>
            <a:rPr lang="cs-CZ" sz="2400" b="1" kern="1200" dirty="0" smtClean="0"/>
            <a:t>m</a:t>
          </a:r>
          <a:r>
            <a:rPr lang="cs-CZ" sz="2400" kern="1200" dirty="0" smtClean="0"/>
            <a:t>, podle anglického slova </a:t>
          </a:r>
          <a:r>
            <a:rPr lang="cs-CZ" sz="2400" kern="1200" dirty="0" err="1" smtClean="0"/>
            <a:t>mass</a:t>
          </a:r>
          <a:r>
            <a:rPr lang="cs-CZ" sz="2400" kern="1200" dirty="0" smtClean="0"/>
            <a:t>, které označuje v angličtině hmotnost, masu nebo hmotu</a:t>
          </a:r>
          <a:endParaRPr lang="cs-CZ" sz="2400" kern="1200" dirty="0"/>
        </a:p>
      </dsp:txBody>
      <dsp:txXfrm>
        <a:off x="53342" y="1787260"/>
        <a:ext cx="7886204" cy="986040"/>
      </dsp:txXfrm>
    </dsp:sp>
    <dsp:sp modelId="{9B728ECA-61F9-4265-80DC-FB6B8161532D}">
      <dsp:nvSpPr>
        <dsp:cNvPr id="0" name=""/>
        <dsp:cNvSpPr/>
      </dsp:nvSpPr>
      <dsp:spPr>
        <a:xfrm>
          <a:off x="0" y="2832662"/>
          <a:ext cx="7992888" cy="76773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Těleso o hmotnosti 10kg zapíšeme takto: m = 10kg</a:t>
          </a:r>
          <a:endParaRPr lang="cs-CZ" sz="2800" kern="1200" dirty="0"/>
        </a:p>
      </dsp:txBody>
      <dsp:txXfrm>
        <a:off x="37478" y="2870140"/>
        <a:ext cx="7917932" cy="6927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A7C7DA-3926-4DDF-8DEE-A043AA1C5618}">
      <dsp:nvSpPr>
        <dsp:cNvPr id="0" name=""/>
        <dsp:cNvSpPr/>
      </dsp:nvSpPr>
      <dsp:spPr>
        <a:xfrm>
          <a:off x="0" y="3059187"/>
          <a:ext cx="6096000" cy="10040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Větší jednotka než základní</a:t>
          </a:r>
          <a:endParaRPr lang="cs-CZ" sz="2800" kern="1200" dirty="0"/>
        </a:p>
      </dsp:txBody>
      <dsp:txXfrm>
        <a:off x="0" y="3059187"/>
        <a:ext cx="6096000" cy="542210"/>
      </dsp:txXfrm>
    </dsp:sp>
    <dsp:sp modelId="{54AAA89A-3E35-40B5-9DA4-C36ADF897B62}">
      <dsp:nvSpPr>
        <dsp:cNvPr id="0" name=""/>
        <dsp:cNvSpPr/>
      </dsp:nvSpPr>
      <dsp:spPr>
        <a:xfrm>
          <a:off x="0" y="3581316"/>
          <a:ext cx="1523999" cy="46188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tuna</a:t>
          </a:r>
          <a:endParaRPr lang="cs-CZ" sz="1800" kern="1200" dirty="0"/>
        </a:p>
      </dsp:txBody>
      <dsp:txXfrm>
        <a:off x="0" y="3581316"/>
        <a:ext cx="1523999" cy="461883"/>
      </dsp:txXfrm>
    </dsp:sp>
    <dsp:sp modelId="{939EDA03-D67E-4803-B798-39B4C7302EA3}">
      <dsp:nvSpPr>
        <dsp:cNvPr id="0" name=""/>
        <dsp:cNvSpPr/>
      </dsp:nvSpPr>
      <dsp:spPr>
        <a:xfrm>
          <a:off x="1524000" y="3581316"/>
          <a:ext cx="1523999" cy="461883"/>
        </a:xfrm>
        <a:prstGeom prst="rect">
          <a:avLst/>
        </a:prstGeom>
        <a:solidFill>
          <a:schemeClr val="accent2">
            <a:tint val="40000"/>
            <a:alpha val="90000"/>
            <a:hueOff val="558425"/>
            <a:satOff val="-486"/>
            <a:lumOff val="-1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58425"/>
              <a:satOff val="-486"/>
              <a:lumOff val="-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smtClean="0"/>
            <a:t>[t]</a:t>
          </a:r>
          <a:endParaRPr lang="cs-CZ" sz="1800" kern="1200" dirty="0"/>
        </a:p>
      </dsp:txBody>
      <dsp:txXfrm>
        <a:off x="1524000" y="3581316"/>
        <a:ext cx="1523999" cy="461883"/>
      </dsp:txXfrm>
    </dsp:sp>
    <dsp:sp modelId="{84C11A8F-12ED-4293-8120-6F7CD925611D}">
      <dsp:nvSpPr>
        <dsp:cNvPr id="0" name=""/>
        <dsp:cNvSpPr/>
      </dsp:nvSpPr>
      <dsp:spPr>
        <a:xfrm>
          <a:off x="3048000" y="3581316"/>
          <a:ext cx="1523999" cy="461883"/>
        </a:xfrm>
        <a:prstGeom prst="rect">
          <a:avLst/>
        </a:prstGeom>
        <a:solidFill>
          <a:schemeClr val="accent2">
            <a:tint val="40000"/>
            <a:alpha val="90000"/>
            <a:hueOff val="1116849"/>
            <a:satOff val="-973"/>
            <a:lumOff val="-1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116849"/>
              <a:satOff val="-973"/>
              <a:lumOff val="-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metrický cent</a:t>
          </a:r>
          <a:endParaRPr lang="cs-CZ" sz="1800" kern="1200" dirty="0"/>
        </a:p>
      </dsp:txBody>
      <dsp:txXfrm>
        <a:off x="3048000" y="3581316"/>
        <a:ext cx="1523999" cy="461883"/>
      </dsp:txXfrm>
    </dsp:sp>
    <dsp:sp modelId="{8CC7BA63-54FF-4A9D-B297-0FAC5A877468}">
      <dsp:nvSpPr>
        <dsp:cNvPr id="0" name=""/>
        <dsp:cNvSpPr/>
      </dsp:nvSpPr>
      <dsp:spPr>
        <a:xfrm>
          <a:off x="4572000" y="3581316"/>
          <a:ext cx="1523999" cy="461883"/>
        </a:xfrm>
        <a:prstGeom prst="rect">
          <a:avLst/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[q]</a:t>
          </a:r>
          <a:endParaRPr lang="cs-CZ" sz="1800" kern="1200" dirty="0"/>
        </a:p>
      </dsp:txBody>
      <dsp:txXfrm>
        <a:off x="4572000" y="3581316"/>
        <a:ext cx="1523999" cy="461883"/>
      </dsp:txXfrm>
    </dsp:sp>
    <dsp:sp modelId="{27CE468A-C084-4360-B183-F0BB944FB963}">
      <dsp:nvSpPr>
        <dsp:cNvPr id="0" name=""/>
        <dsp:cNvSpPr/>
      </dsp:nvSpPr>
      <dsp:spPr>
        <a:xfrm rot="10800000">
          <a:off x="0" y="1529953"/>
          <a:ext cx="6096000" cy="1544296"/>
        </a:xfrm>
        <a:prstGeom prst="upArrowCallou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Menší jednotka než základní</a:t>
          </a:r>
          <a:endParaRPr lang="cs-CZ" sz="2800" kern="1200" dirty="0"/>
        </a:p>
      </dsp:txBody>
      <dsp:txXfrm rot="-10800000">
        <a:off x="0" y="1529953"/>
        <a:ext cx="6096000" cy="542047"/>
      </dsp:txXfrm>
    </dsp:sp>
    <dsp:sp modelId="{17EF9AB5-0A86-4A56-BF56-B865015DA24A}">
      <dsp:nvSpPr>
        <dsp:cNvPr id="0" name=""/>
        <dsp:cNvSpPr/>
      </dsp:nvSpPr>
      <dsp:spPr>
        <a:xfrm>
          <a:off x="0" y="2072001"/>
          <a:ext cx="1523999" cy="461744"/>
        </a:xfrm>
        <a:prstGeom prst="rect">
          <a:avLst/>
        </a:prstGeom>
        <a:solidFill>
          <a:schemeClr val="accent2">
            <a:tint val="40000"/>
            <a:alpha val="90000"/>
            <a:hueOff val="2233698"/>
            <a:satOff val="-1946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233698"/>
              <a:satOff val="-1946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gram</a:t>
          </a:r>
          <a:endParaRPr lang="cs-CZ" sz="1800" kern="1200" dirty="0"/>
        </a:p>
      </dsp:txBody>
      <dsp:txXfrm>
        <a:off x="0" y="2072001"/>
        <a:ext cx="1523999" cy="461744"/>
      </dsp:txXfrm>
    </dsp:sp>
    <dsp:sp modelId="{864CC25E-9A4E-403C-A211-878BA8D4C65B}">
      <dsp:nvSpPr>
        <dsp:cNvPr id="0" name=""/>
        <dsp:cNvSpPr/>
      </dsp:nvSpPr>
      <dsp:spPr>
        <a:xfrm>
          <a:off x="1524000" y="2072001"/>
          <a:ext cx="1523999" cy="461744"/>
        </a:xfrm>
        <a:prstGeom prst="rect">
          <a:avLst/>
        </a:prstGeom>
        <a:solidFill>
          <a:schemeClr val="accent2">
            <a:tint val="40000"/>
            <a:alpha val="90000"/>
            <a:hueOff val="2792123"/>
            <a:satOff val="-2432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792123"/>
              <a:satOff val="-2432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[g]</a:t>
          </a:r>
          <a:endParaRPr lang="cs-CZ" sz="1800" kern="1200" dirty="0"/>
        </a:p>
      </dsp:txBody>
      <dsp:txXfrm>
        <a:off x="1524000" y="2072001"/>
        <a:ext cx="1523999" cy="461744"/>
      </dsp:txXfrm>
    </dsp:sp>
    <dsp:sp modelId="{8B137411-ADFE-425E-90B6-D5BB07FBDD2D}">
      <dsp:nvSpPr>
        <dsp:cNvPr id="0" name=""/>
        <dsp:cNvSpPr/>
      </dsp:nvSpPr>
      <dsp:spPr>
        <a:xfrm>
          <a:off x="3048000" y="2072001"/>
          <a:ext cx="1523999" cy="461744"/>
        </a:xfrm>
        <a:prstGeom prst="rect">
          <a:avLst/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dekagram</a:t>
          </a:r>
          <a:endParaRPr lang="cs-CZ" sz="1800" kern="1200" dirty="0"/>
        </a:p>
      </dsp:txBody>
      <dsp:txXfrm>
        <a:off x="3048000" y="2072001"/>
        <a:ext cx="1523999" cy="461744"/>
      </dsp:txXfrm>
    </dsp:sp>
    <dsp:sp modelId="{A65A2016-9A7E-4847-86E2-E5AF22C2079D}">
      <dsp:nvSpPr>
        <dsp:cNvPr id="0" name=""/>
        <dsp:cNvSpPr/>
      </dsp:nvSpPr>
      <dsp:spPr>
        <a:xfrm>
          <a:off x="4572000" y="2072001"/>
          <a:ext cx="1523999" cy="461744"/>
        </a:xfrm>
        <a:prstGeom prst="rect">
          <a:avLst/>
        </a:prstGeom>
        <a:solidFill>
          <a:schemeClr val="accent2">
            <a:tint val="40000"/>
            <a:alpha val="90000"/>
            <a:hueOff val="3908972"/>
            <a:satOff val="-3405"/>
            <a:lumOff val="-5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908972"/>
              <a:satOff val="-3405"/>
              <a:lumOff val="-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[dkg]</a:t>
          </a:r>
          <a:endParaRPr lang="cs-CZ" sz="1800" kern="1200" dirty="0"/>
        </a:p>
      </dsp:txBody>
      <dsp:txXfrm>
        <a:off x="4572000" y="2072001"/>
        <a:ext cx="1523999" cy="461744"/>
      </dsp:txXfrm>
    </dsp:sp>
    <dsp:sp modelId="{6CCB5F88-8B48-40E2-8222-91E097F06C80}">
      <dsp:nvSpPr>
        <dsp:cNvPr id="0" name=""/>
        <dsp:cNvSpPr/>
      </dsp:nvSpPr>
      <dsp:spPr>
        <a:xfrm rot="10800000">
          <a:off x="0" y="718"/>
          <a:ext cx="6096000" cy="1544296"/>
        </a:xfrm>
        <a:prstGeom prst="upArrowCallou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Základní jednotka</a:t>
          </a:r>
          <a:endParaRPr lang="cs-CZ" sz="3200" b="1" kern="1200" dirty="0"/>
        </a:p>
      </dsp:txBody>
      <dsp:txXfrm rot="-10800000">
        <a:off x="0" y="718"/>
        <a:ext cx="6096000" cy="542047"/>
      </dsp:txXfrm>
    </dsp:sp>
    <dsp:sp modelId="{6DE7F73E-7A94-46D6-8B79-1A55C22BEFE8}">
      <dsp:nvSpPr>
        <dsp:cNvPr id="0" name=""/>
        <dsp:cNvSpPr/>
      </dsp:nvSpPr>
      <dsp:spPr>
        <a:xfrm>
          <a:off x="0" y="542766"/>
          <a:ext cx="3047999" cy="461744"/>
        </a:xfrm>
        <a:prstGeom prst="rect">
          <a:avLst/>
        </a:prstGeom>
        <a:solidFill>
          <a:schemeClr val="accent2">
            <a:tint val="40000"/>
            <a:alpha val="90000"/>
            <a:hueOff val="4467396"/>
            <a:satOff val="-3892"/>
            <a:lumOff val="-5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4467396"/>
              <a:satOff val="-3892"/>
              <a:lumOff val="-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kilogram</a:t>
          </a:r>
          <a:endParaRPr lang="cs-CZ" sz="2400" b="1" kern="1200" dirty="0"/>
        </a:p>
      </dsp:txBody>
      <dsp:txXfrm>
        <a:off x="0" y="542766"/>
        <a:ext cx="3047999" cy="461744"/>
      </dsp:txXfrm>
    </dsp:sp>
    <dsp:sp modelId="{9B9325FE-D6E6-4403-A502-3C057B17C13B}">
      <dsp:nvSpPr>
        <dsp:cNvPr id="0" name=""/>
        <dsp:cNvSpPr/>
      </dsp:nvSpPr>
      <dsp:spPr>
        <a:xfrm>
          <a:off x="3048000" y="542766"/>
          <a:ext cx="3047999" cy="461744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/>
            <a:t>[kg]</a:t>
          </a:r>
          <a:endParaRPr lang="cs-CZ" sz="2400" b="1" kern="1200" dirty="0"/>
        </a:p>
      </dsp:txBody>
      <dsp:txXfrm>
        <a:off x="3048000" y="542766"/>
        <a:ext cx="3047999" cy="4617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7935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61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287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3967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4511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171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6318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3027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00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194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450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bg2"/>
            </a:gs>
            <a:gs pos="46000">
              <a:srgbClr val="F0EBD5"/>
            </a:gs>
            <a:gs pos="96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26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hyperlink" Target="http://slovnik.czin.eu/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ahylevne.cz/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wmf"/><Relationship Id="rId2" Type="http://schemas.openxmlformats.org/officeDocument/2006/relationships/slide" Target="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Měření hmotnosti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VY_32_INOVACE_2A_06</a:t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18161" y="130130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06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789820"/>
              </p:ext>
            </p:extLst>
          </p:nvPr>
        </p:nvGraphicFramePr>
        <p:xfrm>
          <a:off x="179512" y="620688"/>
          <a:ext cx="8784976" cy="552670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44515"/>
                <a:gridCol w="6340461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Jedná se o výkladový materiál, který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seznamuje žáky o základních typech měřidel hmotnosti (doplněno i odkazem na internet). Předkládá jim názorné zobrazení převodů jednotek. Za pomocí skrytého pera doplňují do určených listů základní informace o vážení.  Prezentace obsahuje i cvičení, kdy žáci typují správné výsledky na převody. Správné odpovědi se přesunují na určené místo. V závěru je test, který je možno vyplnit přímo na interaktivní tabuli, nebo jej vytisknout a samostatně jej vyplnit.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Srpen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21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Fyzika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získají základní poznatky o měření hmotnosti, o měřidlech hmotnosti a měli by si osvojit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jednoduché převody.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softwaru.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13 – 15 let, 7.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Hmotnost (m)</a:t>
            </a: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95982031"/>
              </p:ext>
            </p:extLst>
          </p:nvPr>
        </p:nvGraphicFramePr>
        <p:xfrm>
          <a:off x="539552" y="1844824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lačítko akce: Informace 5">
            <a:hlinkClick r:id="rId7" highlightClick="1"/>
          </p:cNvPr>
          <p:cNvSpPr/>
          <p:nvPr/>
        </p:nvSpPr>
        <p:spPr>
          <a:xfrm>
            <a:off x="1331640" y="5733256"/>
            <a:ext cx="1080120" cy="720080"/>
          </a:xfrm>
          <a:prstGeom prst="actionButtonInformation">
            <a:avLst/>
          </a:prstGeom>
          <a:ln>
            <a:solidFill>
              <a:srgbClr val="00B05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cs-CZ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slovník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26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Měření hmotnosti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43974305"/>
              </p:ext>
            </p:extLst>
          </p:nvPr>
        </p:nvGraphicFramePr>
        <p:xfrm>
          <a:off x="1403648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243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Převody jednotek</a:t>
            </a:r>
            <a:endParaRPr lang="cs-CZ" dirty="0"/>
          </a:p>
        </p:txBody>
      </p:sp>
      <p:grpSp>
        <p:nvGrpSpPr>
          <p:cNvPr id="2051" name="Skupina 2050"/>
          <p:cNvGrpSpPr/>
          <p:nvPr/>
        </p:nvGrpSpPr>
        <p:grpSpPr>
          <a:xfrm>
            <a:off x="809474" y="2682465"/>
            <a:ext cx="7747634" cy="2575558"/>
            <a:chOff x="690402" y="3058934"/>
            <a:chExt cx="7747634" cy="2575558"/>
          </a:xfrm>
        </p:grpSpPr>
        <p:grpSp>
          <p:nvGrpSpPr>
            <p:cNvPr id="2049" name="Skupina 2048"/>
            <p:cNvGrpSpPr/>
            <p:nvPr/>
          </p:nvGrpSpPr>
          <p:grpSpPr>
            <a:xfrm>
              <a:off x="1300144" y="3058934"/>
              <a:ext cx="6448026" cy="2575558"/>
              <a:chOff x="1300144" y="3058934"/>
              <a:chExt cx="6448026" cy="2575558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00144" y="5172827"/>
                <a:ext cx="89640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1000</a:t>
                </a:r>
                <a:endParaRPr lang="cs-CZ" sz="2400" b="1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2947955" y="3062106"/>
                <a:ext cx="5806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:10</a:t>
                </a:r>
                <a:endParaRPr lang="cs-CZ" sz="2400" b="1" dirty="0"/>
              </a:p>
            </p:txBody>
          </p:sp>
          <p:sp>
            <p:nvSpPr>
              <p:cNvPr id="30" name="TextovéPole 29"/>
              <p:cNvSpPr txBox="1"/>
              <p:nvPr/>
            </p:nvSpPr>
            <p:spPr>
              <a:xfrm>
                <a:off x="4295075" y="3058935"/>
                <a:ext cx="7360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:100</a:t>
                </a:r>
                <a:endParaRPr lang="cs-CZ" sz="2400" b="1" dirty="0"/>
              </a:p>
            </p:txBody>
          </p:sp>
          <p:sp>
            <p:nvSpPr>
              <p:cNvPr id="31" name="TextovéPole 30"/>
              <p:cNvSpPr txBox="1"/>
              <p:nvPr/>
            </p:nvSpPr>
            <p:spPr>
              <a:xfrm>
                <a:off x="5602165" y="3058934"/>
                <a:ext cx="7360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:100</a:t>
                </a:r>
                <a:endParaRPr lang="cs-CZ" sz="2400" b="1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7165158" y="3062105"/>
                <a:ext cx="5806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:10</a:t>
                </a:r>
                <a:endParaRPr lang="cs-CZ" sz="2400" b="1" dirty="0"/>
              </a:p>
            </p:txBody>
          </p:sp>
          <p:sp>
            <p:nvSpPr>
              <p:cNvPr id="33" name="TextovéPole 32"/>
              <p:cNvSpPr txBox="1"/>
              <p:nvPr/>
            </p:nvSpPr>
            <p:spPr>
              <a:xfrm>
                <a:off x="4193766" y="5172826"/>
                <a:ext cx="7409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100</a:t>
                </a:r>
                <a:endParaRPr lang="cs-CZ" sz="2400" b="1" dirty="0"/>
              </a:p>
            </p:txBody>
          </p:sp>
          <p:sp>
            <p:nvSpPr>
              <p:cNvPr id="34" name="TextovéPole 33"/>
              <p:cNvSpPr txBox="1"/>
              <p:nvPr/>
            </p:nvSpPr>
            <p:spPr>
              <a:xfrm>
                <a:off x="5657672" y="5172827"/>
                <a:ext cx="7409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100</a:t>
                </a:r>
                <a:endParaRPr lang="cs-CZ" sz="2400" b="1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7162753" y="5172827"/>
                <a:ext cx="5854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</a:t>
                </a:r>
                <a:endParaRPr lang="cs-CZ" sz="2400" b="1" dirty="0"/>
              </a:p>
            </p:txBody>
          </p:sp>
        </p:grpSp>
        <p:grpSp>
          <p:nvGrpSpPr>
            <p:cNvPr id="2048" name="Skupina 2047"/>
            <p:cNvGrpSpPr/>
            <p:nvPr/>
          </p:nvGrpSpPr>
          <p:grpSpPr>
            <a:xfrm>
              <a:off x="690402" y="3089379"/>
              <a:ext cx="7747634" cy="2545113"/>
              <a:chOff x="690402" y="3089379"/>
              <a:chExt cx="7747634" cy="2545113"/>
            </a:xfrm>
          </p:grpSpPr>
          <p:grpSp>
            <p:nvGrpSpPr>
              <p:cNvPr id="27" name="Skupina 26"/>
              <p:cNvGrpSpPr/>
              <p:nvPr/>
            </p:nvGrpSpPr>
            <p:grpSpPr>
              <a:xfrm>
                <a:off x="690402" y="3089379"/>
                <a:ext cx="7747634" cy="2277880"/>
                <a:chOff x="690402" y="3089379"/>
                <a:chExt cx="7747634" cy="2277880"/>
              </a:xfrm>
            </p:grpSpPr>
            <p:grpSp>
              <p:nvGrpSpPr>
                <p:cNvPr id="11" name="Skupina 10"/>
                <p:cNvGrpSpPr/>
                <p:nvPr/>
              </p:nvGrpSpPr>
              <p:grpSpPr>
                <a:xfrm>
                  <a:off x="690402" y="3351121"/>
                  <a:ext cx="7747634" cy="2016138"/>
                  <a:chOff x="755229" y="4413295"/>
                  <a:chExt cx="7747634" cy="2016138"/>
                </a:xfrm>
              </p:grpSpPr>
              <p:sp>
                <p:nvSpPr>
                  <p:cNvPr id="2" name="TextovéPole 1"/>
                  <p:cNvSpPr txBox="1"/>
                  <p:nvPr/>
                </p:nvSpPr>
                <p:spPr>
                  <a:xfrm>
                    <a:off x="755229" y="5085207"/>
                    <a:ext cx="7747634" cy="646331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3600" b="1" dirty="0" smtClean="0"/>
                      <a:t>mg          g         dkg          kg          q          t</a:t>
                    </a:r>
                    <a:endParaRPr lang="cs-CZ" sz="3600" b="1" dirty="0"/>
                  </a:p>
                </p:txBody>
              </p:sp>
              <p:sp>
                <p:nvSpPr>
                  <p:cNvPr id="13" name="Kruhová šipka 12"/>
                  <p:cNvSpPr/>
                  <p:nvPr/>
                </p:nvSpPr>
                <p:spPr>
                  <a:xfrm rot="290124">
                    <a:off x="4049614" y="4413295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" name="Kruhová šipka 16"/>
                  <p:cNvSpPr/>
                  <p:nvPr/>
                </p:nvSpPr>
                <p:spPr>
                  <a:xfrm rot="290124">
                    <a:off x="5380784" y="4416466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8" name="Kruhová šipka 17"/>
                  <p:cNvSpPr/>
                  <p:nvPr/>
                </p:nvSpPr>
                <p:spPr>
                  <a:xfrm rot="290124">
                    <a:off x="2547002" y="4416466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" name="Kruhová šipka 18"/>
                  <p:cNvSpPr/>
                  <p:nvPr/>
                </p:nvSpPr>
                <p:spPr>
                  <a:xfrm rot="290124">
                    <a:off x="1025281" y="4416466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" name="Kruhová šipka 19"/>
                  <p:cNvSpPr/>
                  <p:nvPr/>
                </p:nvSpPr>
                <p:spPr>
                  <a:xfrm rot="290124">
                    <a:off x="6764205" y="4416465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1" name="Kruhová šipka 20"/>
                  <p:cNvSpPr/>
                  <p:nvPr/>
                </p:nvSpPr>
                <p:spPr>
                  <a:xfrm rot="10969258">
                    <a:off x="6838442" y="5062794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2" name="Kruhová šipka 21"/>
                  <p:cNvSpPr/>
                  <p:nvPr/>
                </p:nvSpPr>
                <p:spPr>
                  <a:xfrm rot="10969258">
                    <a:off x="2468728" y="5082185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3" name="Kruhová šipka 22"/>
                  <p:cNvSpPr/>
                  <p:nvPr/>
                </p:nvSpPr>
                <p:spPr>
                  <a:xfrm rot="10969258">
                    <a:off x="1025281" y="5062795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4" name="Kruhová šipka 23"/>
                  <p:cNvSpPr/>
                  <p:nvPr/>
                </p:nvSpPr>
                <p:spPr>
                  <a:xfrm rot="10969258">
                    <a:off x="5336869" y="5062794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5" name="Kruhová šipka 24"/>
                  <p:cNvSpPr/>
                  <p:nvPr/>
                </p:nvSpPr>
                <p:spPr>
                  <a:xfrm rot="10969258">
                    <a:off x="3872963" y="5091947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26" name="TextovéPole 25"/>
                <p:cNvSpPr txBox="1"/>
                <p:nvPr/>
              </p:nvSpPr>
              <p:spPr>
                <a:xfrm>
                  <a:off x="1270741" y="3089379"/>
                  <a:ext cx="891591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400" b="1" dirty="0" smtClean="0"/>
                    <a:t>:1000</a:t>
                  </a:r>
                  <a:endParaRPr lang="cs-CZ" sz="2400" b="1" dirty="0"/>
                </a:p>
              </p:txBody>
            </p:sp>
          </p:grpSp>
          <p:sp>
            <p:nvSpPr>
              <p:cNvPr id="36" name="TextovéPole 35"/>
              <p:cNvSpPr txBox="1"/>
              <p:nvPr/>
            </p:nvSpPr>
            <p:spPr>
              <a:xfrm>
                <a:off x="2867276" y="5172827"/>
                <a:ext cx="5854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</a:t>
                </a:r>
                <a:endParaRPr lang="cs-CZ" sz="2400" b="1" dirty="0"/>
              </a:p>
            </p:txBody>
          </p:sp>
        </p:grpSp>
      </p:grpSp>
      <p:sp>
        <p:nvSpPr>
          <p:cNvPr id="2053" name="Šipka doleva 2052">
            <a:hlinkClick r:id="rId2" action="ppaction://hlinksldjump"/>
          </p:cNvPr>
          <p:cNvSpPr/>
          <p:nvPr/>
        </p:nvSpPr>
        <p:spPr>
          <a:xfrm>
            <a:off x="5992118" y="5733256"/>
            <a:ext cx="1051065" cy="510385"/>
          </a:xfrm>
          <a:prstGeom prst="lef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2054" name="Šipka doprava 2053">
            <a:hlinkClick r:id="rId2" action="ppaction://hlinksldjump"/>
          </p:cNvPr>
          <p:cNvSpPr/>
          <p:nvPr/>
        </p:nvSpPr>
        <p:spPr>
          <a:xfrm>
            <a:off x="7420352" y="5739585"/>
            <a:ext cx="1051065" cy="504056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873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lačítko akce: Vlastní 61">
            <a:hlinkClick r:id="" action="ppaction://noaction" highlightClick="1"/>
          </p:cNvPr>
          <p:cNvSpPr/>
          <p:nvPr/>
        </p:nvSpPr>
        <p:spPr>
          <a:xfrm>
            <a:off x="107504" y="116632"/>
            <a:ext cx="8928992" cy="65527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6363773"/>
              </p:ext>
            </p:extLst>
          </p:nvPr>
        </p:nvGraphicFramePr>
        <p:xfrm>
          <a:off x="1295636" y="1988840"/>
          <a:ext cx="6552728" cy="1723849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399590"/>
                <a:gridCol w="4153138"/>
              </a:tblGrid>
              <a:tr h="576064">
                <a:tc>
                  <a:txBody>
                    <a:bodyPr/>
                    <a:lstStyle/>
                    <a:p>
                      <a:pPr algn="l"/>
                      <a:r>
                        <a:rPr lang="cs-CZ" sz="2400" dirty="0"/>
                        <a:t>dekagram </a:t>
                      </a:r>
                      <a:r>
                        <a:rPr lang="cs-CZ" sz="2400" dirty="0" smtClean="0"/>
                        <a:t>[dkg]:</a:t>
                      </a:r>
                      <a:endParaRPr lang="cs-CZ" sz="2400" dirty="0"/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/>
                        <a:t>1 dkg = 0,01 kg </a:t>
                      </a:r>
                    </a:p>
                  </a:txBody>
                  <a:tcPr marL="95250" marR="95250" marT="95250" marB="95250" anchor="ctr"/>
                </a:tc>
              </a:tr>
              <a:tr h="567377">
                <a:tc>
                  <a:txBody>
                    <a:bodyPr/>
                    <a:lstStyle/>
                    <a:p>
                      <a:pPr algn="l"/>
                      <a:r>
                        <a:rPr lang="cs-CZ" sz="2400" dirty="0"/>
                        <a:t>gram </a:t>
                      </a:r>
                      <a:r>
                        <a:rPr lang="cs-CZ" sz="2400" dirty="0" smtClean="0"/>
                        <a:t>[g]:</a:t>
                      </a:r>
                      <a:endParaRPr lang="cs-CZ" sz="2400" dirty="0"/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nn-NO" sz="2400" dirty="0"/>
                        <a:t>1 g = 0,1 dkg = 0,001 kg </a:t>
                      </a:r>
                    </a:p>
                  </a:txBody>
                  <a:tcPr marL="95250" marR="95250" marT="95250" marB="95250" anchor="ctr"/>
                </a:tc>
              </a:tr>
              <a:tr h="580408">
                <a:tc>
                  <a:txBody>
                    <a:bodyPr/>
                    <a:lstStyle/>
                    <a:p>
                      <a:pPr algn="l"/>
                      <a:r>
                        <a:rPr lang="cs-CZ" sz="2400" dirty="0"/>
                        <a:t>miligram </a:t>
                      </a:r>
                      <a:r>
                        <a:rPr lang="cs-CZ" sz="2400" dirty="0" smtClean="0"/>
                        <a:t>[mg]:</a:t>
                      </a:r>
                      <a:endParaRPr lang="cs-CZ" sz="2400" dirty="0"/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nn-NO" sz="2400" dirty="0"/>
                        <a:t>1 mg = 0,001 g = 0,000001 kg</a:t>
                      </a:r>
                    </a:p>
                  </a:txBody>
                  <a:tcPr marL="95250" marR="95250" marT="95250" marB="95250" anchor="ctr"/>
                </a:tc>
              </a:tr>
            </a:tbl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57200" y="3165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Nadpis 2"/>
          <p:cNvSpPr txBox="1">
            <a:spLocks/>
          </p:cNvSpPr>
          <p:nvPr/>
        </p:nvSpPr>
        <p:spPr>
          <a:xfrm>
            <a:off x="489695" y="332656"/>
            <a:ext cx="8229600" cy="1143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Příklady převodů jednotek</a:t>
            </a:r>
            <a:endParaRPr lang="cs-CZ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888864"/>
              </p:ext>
            </p:extLst>
          </p:nvPr>
        </p:nvGraphicFramePr>
        <p:xfrm>
          <a:off x="1259632" y="4941168"/>
          <a:ext cx="6624736" cy="111252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515135"/>
                <a:gridCol w="4109601"/>
              </a:tblGrid>
              <a:tr h="484252">
                <a:tc>
                  <a:txBody>
                    <a:bodyPr/>
                    <a:lstStyle/>
                    <a:p>
                      <a:pPr algn="l"/>
                      <a:r>
                        <a:rPr lang="cs-CZ" sz="2400" dirty="0"/>
                        <a:t>metrický cent </a:t>
                      </a:r>
                      <a:r>
                        <a:rPr lang="cs-CZ" sz="2400" dirty="0" smtClean="0"/>
                        <a:t>[q]:</a:t>
                      </a:r>
                      <a:endParaRPr lang="cs-CZ" sz="2400" dirty="0"/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dirty="0"/>
                        <a:t>1 q = 100 kg </a:t>
                      </a:r>
                    </a:p>
                  </a:txBody>
                  <a:tcPr marL="95250" marR="95250" marT="95250" marB="95250" anchor="ctr"/>
                </a:tc>
              </a:tr>
              <a:tr h="451853">
                <a:tc>
                  <a:txBody>
                    <a:bodyPr/>
                    <a:lstStyle/>
                    <a:p>
                      <a:pPr algn="l"/>
                      <a:r>
                        <a:rPr lang="cs-CZ" sz="2400" dirty="0"/>
                        <a:t>tuna </a:t>
                      </a:r>
                      <a:r>
                        <a:rPr lang="cs-CZ" sz="2400" dirty="0" smtClean="0"/>
                        <a:t>[t]:</a:t>
                      </a:r>
                      <a:endParaRPr lang="cs-CZ" sz="2400" dirty="0"/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2400" dirty="0"/>
                        <a:t>1 t = 10 q = 1000 kg</a:t>
                      </a:r>
                    </a:p>
                  </a:txBody>
                  <a:tcPr marL="95250" marR="95250" marT="95250" marB="95250" anchor="ctr"/>
                </a:tc>
              </a:tr>
            </a:tbl>
          </a:graphicData>
        </a:graphic>
      </p:graphicFrame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2687216" y="4155122"/>
            <a:ext cx="376956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Pro názornost se podívej zpět</a:t>
            </a:r>
            <a:endParaRPr lang="cs-CZ" dirty="0"/>
          </a:p>
        </p:txBody>
      </p:sp>
      <p:sp>
        <p:nvSpPr>
          <p:cNvPr id="64" name="Tlačítko akce: Dopředu nebo Další 63">
            <a:hlinkClick r:id="" action="ppaction://hlinkshowjump?jump=nextslide" highlightClick="1"/>
          </p:cNvPr>
          <p:cNvSpPr/>
          <p:nvPr/>
        </p:nvSpPr>
        <p:spPr>
          <a:xfrm>
            <a:off x="7826104" y="6224327"/>
            <a:ext cx="720080" cy="445033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lačítko akce: Vlastní 61">
            <a:hlinkClick r:id="" action="ppaction://noaction" highlightClick="1"/>
          </p:cNvPr>
          <p:cNvSpPr/>
          <p:nvPr/>
        </p:nvSpPr>
        <p:spPr>
          <a:xfrm>
            <a:off x="107504" y="109249"/>
            <a:ext cx="8928992" cy="65527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57200" y="3165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Nadpis 2">
            <a:hlinkClick r:id="rId2" action="ppaction://hlinksldjump"/>
          </p:cNvPr>
          <p:cNvSpPr txBox="1">
            <a:spLocks/>
          </p:cNvSpPr>
          <p:nvPr/>
        </p:nvSpPr>
        <p:spPr>
          <a:xfrm>
            <a:off x="489695" y="332656"/>
            <a:ext cx="8229600" cy="1143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Typy vah</a:t>
            </a:r>
            <a:endParaRPr lang="cs-CZ" dirty="0"/>
          </a:p>
        </p:txBody>
      </p:sp>
      <p:pic>
        <p:nvPicPr>
          <p:cNvPr id="3075" name="Picture 3" descr="C:\Users\uzivatel\AppData\Local\Microsoft\Windows\Temporary Internet Files\Content.IE5\16UXLQ8S\MP900402852[1]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5" r="20059"/>
          <a:stretch/>
        </p:blipFill>
        <p:spPr bwMode="auto">
          <a:xfrm>
            <a:off x="7140457" y="1797443"/>
            <a:ext cx="1423851" cy="1816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632572" y="1844824"/>
            <a:ext cx="23552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/>
              <a:t>Laboratorní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/>
              <a:t>Digitální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/>
              <a:t>Osobní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/>
              <a:t>Kuchyňské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/>
              <a:t>Mostní</a:t>
            </a:r>
            <a:endParaRPr lang="cs-CZ" sz="2400" dirty="0"/>
          </a:p>
        </p:txBody>
      </p:sp>
      <p:pic>
        <p:nvPicPr>
          <p:cNvPr id="3076" name="Picture 4" descr="C:\Users\uzivatel\AppData\Local\Microsoft\Windows\Temporary Internet Files\Content.IE5\02KQOVLI\MP900409011[1]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8" t="11439" r="4672" b="15008"/>
          <a:stretch/>
        </p:blipFill>
        <p:spPr bwMode="auto">
          <a:xfrm>
            <a:off x="6841982" y="3783816"/>
            <a:ext cx="1722325" cy="1468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1029755" y="3941246"/>
            <a:ext cx="1958069" cy="2327479"/>
            <a:chOff x="3470275" y="2705878"/>
            <a:chExt cx="2438400" cy="2963084"/>
          </a:xfrm>
        </p:grpSpPr>
        <p:pic>
          <p:nvPicPr>
            <p:cNvPr id="3077" name="Picture 5" descr="C:\Users\uzivatel\AppData\Local\Microsoft\Windows\Temporary Internet Files\Content.IE5\PVDUFBUN\MP900177745[1].jpg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774"/>
            <a:stretch/>
          </p:blipFill>
          <p:spPr bwMode="auto">
            <a:xfrm>
              <a:off x="3470275" y="3392995"/>
              <a:ext cx="2438400" cy="227596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C:\Users\uzivatel\AppData\Local\Microsoft\Windows\Temporary Internet Files\Content.IE5\02KQOVLI\MP900430479[1].jpg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906"/>
            <a:stretch/>
          </p:blipFill>
          <p:spPr bwMode="auto">
            <a:xfrm>
              <a:off x="3938614" y="2705878"/>
              <a:ext cx="1850603" cy="159326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9" name="Picture 7" descr="C:\Users\uzivatel\AppData\Local\Microsoft\Windows\Temporary Internet Files\Content.IE5\16UXLQ8S\MP900390540[1]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982" y="5468553"/>
            <a:ext cx="1193424" cy="1193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Skupina 10"/>
          <p:cNvGrpSpPr/>
          <p:nvPr/>
        </p:nvGrpSpPr>
        <p:grpSpPr>
          <a:xfrm>
            <a:off x="3347864" y="1820355"/>
            <a:ext cx="3240360" cy="4684554"/>
            <a:chOff x="3347864" y="2221598"/>
            <a:chExt cx="3024336" cy="4268513"/>
          </a:xfrm>
        </p:grpSpPr>
        <p:pic>
          <p:nvPicPr>
            <p:cNvPr id="7" name="Obrázek 6">
              <a:hlinkClick r:id="rId8"/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7864" y="2221598"/>
              <a:ext cx="3024336" cy="3882067"/>
            </a:xfrm>
            <a:prstGeom prst="rect">
              <a:avLst/>
            </a:prstGeom>
          </p:spPr>
        </p:pic>
        <p:sp>
          <p:nvSpPr>
            <p:cNvPr id="10" name="TextovéPole 9">
              <a:hlinkClick r:id="rId8"/>
            </p:cNvPr>
            <p:cNvSpPr txBox="1"/>
            <p:nvPr/>
          </p:nvSpPr>
          <p:spPr>
            <a:xfrm>
              <a:off x="3347864" y="6120779"/>
              <a:ext cx="3024336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/>
                <a:t>http://www.vahylevne.cz/</a:t>
              </a:r>
            </a:p>
          </p:txBody>
        </p:sp>
      </p:grpSp>
      <p:sp>
        <p:nvSpPr>
          <p:cNvPr id="20" name="Tlačítko akce: Dopředu nebo Další 19">
            <a:hlinkClick r:id="" action="ppaction://hlinkshowjump?jump=nextslide" highlightClick="1"/>
          </p:cNvPr>
          <p:cNvSpPr/>
          <p:nvPr/>
        </p:nvSpPr>
        <p:spPr>
          <a:xfrm>
            <a:off x="8204268" y="6216944"/>
            <a:ext cx="720080" cy="445033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35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0" y="260648"/>
            <a:ext cx="9144000" cy="659735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doleva 36">
            <a:hlinkClick r:id="rId2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332656"/>
            <a:ext cx="8568952" cy="707886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Spoj pomocí pera váhu, která k vážení potřebuje věci na obrázku uprostřed.</a:t>
            </a:r>
          </a:p>
          <a:p>
            <a:r>
              <a:rPr lang="cs-CZ" sz="2000" dirty="0" smtClean="0"/>
              <a:t>Napiš pod obrázek jak se „TO“ jmenuje.</a:t>
            </a:r>
            <a:endParaRPr lang="cs-CZ" sz="20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3093296" y="2781985"/>
            <a:ext cx="3029415" cy="2088232"/>
            <a:chOff x="3093296" y="2781985"/>
            <a:chExt cx="3029415" cy="2088232"/>
          </a:xfrm>
        </p:grpSpPr>
        <p:pic>
          <p:nvPicPr>
            <p:cNvPr id="4" name="Obrázek 3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35896" y="2781985"/>
              <a:ext cx="1934059" cy="165324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" name="Obdélník 5">
              <a:hlinkClick r:id="rId2" action="ppaction://hlinksldjump"/>
            </p:cNvPr>
            <p:cNvSpPr/>
            <p:nvPr/>
          </p:nvSpPr>
          <p:spPr>
            <a:xfrm>
              <a:off x="3093296" y="4435229"/>
              <a:ext cx="3029415" cy="43498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4098" name="Picture 2" descr="C:\Users\uzivatel\AppData\Local\Microsoft\Windows\Temporary Internet Files\Content.IE5\PVDUFBUN\MP900385232[1]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132856"/>
            <a:ext cx="1224835" cy="1714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ivatel\AppData\Local\Microsoft\Windows\Temporary Internet Files\Content.IE5\HXF7LY24\MP900302995[1]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02" y="2504991"/>
            <a:ext cx="1377305" cy="1930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zivatel\AppData\Local\Microsoft\Windows\Temporary Internet Files\Content.IE5\16UXLQ8S\MP900422266[1].jpg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4"/>
          <a:stretch/>
        </p:blipFill>
        <p:spPr bwMode="auto">
          <a:xfrm>
            <a:off x="6863210" y="4435229"/>
            <a:ext cx="1682974" cy="12732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zivatel\AppData\Local\Microsoft\Windows\Temporary Internet Files\Content.IE5\GFHMNZ7G\MC900310842[1].wm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66220"/>
            <a:ext cx="1474031" cy="117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7826104" y="6224327"/>
            <a:ext cx="720080" cy="445033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37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63000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116632"/>
            <a:ext cx="9144000" cy="65527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539552" y="359078"/>
            <a:ext cx="3834191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Co už bychom měli vědět</a:t>
            </a:r>
            <a:endParaRPr lang="cs-CZ" sz="2800" dirty="0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251520" y="1484784"/>
            <a:ext cx="871296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Základní jednotkou hmotnosti je ……………….značí se [……]</a:t>
            </a: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Hmotnost se značí písmenkem malé ……... podle anglického slova …………</a:t>
            </a: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Tuna je 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větší  menší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jednotka než kilogram.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(nehodící se, škrtni)</a:t>
            </a:r>
          </a:p>
          <a:p>
            <a:pPr marL="342900" indent="-342900">
              <a:lnSpc>
                <a:spcPct val="200000"/>
              </a:lnSpc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 měření hmotnosti se používají ………………..</a:t>
            </a:r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826104" y="6224327"/>
            <a:ext cx="720080" cy="445033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63000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3" descr="C:\Users\uzivatel\AppData\Local\Microsoft\Windows\Temporary Internet Files\Content.IE5\PVDUFBUN\MC900433161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8419" r="11179" b="5410"/>
          <a:stretch/>
        </p:blipFill>
        <p:spPr bwMode="auto">
          <a:xfrm>
            <a:off x="5626770" y="4411585"/>
            <a:ext cx="533834" cy="5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" descr="C:\Users\uzivatel\AppData\Local\Microsoft\Windows\Temporary Internet Files\Content.IE5\PVDUFBUN\MC900433161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8419" r="11179" b="5410"/>
          <a:stretch/>
        </p:blipFill>
        <p:spPr bwMode="auto">
          <a:xfrm>
            <a:off x="3976453" y="4426031"/>
            <a:ext cx="533834" cy="5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C:\Users\uzivatel\AppData\Local\Microsoft\Windows\Temporary Internet Files\Content.IE5\PVDUFBUN\MC900433161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8419" r="11179" b="5410"/>
          <a:stretch/>
        </p:blipFill>
        <p:spPr bwMode="auto">
          <a:xfrm>
            <a:off x="7234395" y="3613378"/>
            <a:ext cx="533834" cy="5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C:\Users\uzivatel\AppData\Local\Microsoft\Windows\Temporary Internet Files\Content.IE5\PVDUFBUN\MC900433161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8419" r="11179" b="5410"/>
          <a:stretch/>
        </p:blipFill>
        <p:spPr bwMode="auto">
          <a:xfrm>
            <a:off x="3976453" y="3587454"/>
            <a:ext cx="533834" cy="5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C:\Users\uzivatel\AppData\Local\Microsoft\Windows\Temporary Internet Files\Content.IE5\PVDUFBUN\MC900433161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8419" r="11179" b="5410"/>
          <a:stretch/>
        </p:blipFill>
        <p:spPr bwMode="auto">
          <a:xfrm>
            <a:off x="7236996" y="2738391"/>
            <a:ext cx="533834" cy="5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 descr="C:\Users\uzivatel\AppData\Local\Microsoft\Windows\Temporary Internet Files\Content.IE5\PVDUFBUN\MC900433161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8419" r="11179" b="5410"/>
          <a:stretch/>
        </p:blipFill>
        <p:spPr bwMode="auto">
          <a:xfrm>
            <a:off x="5583991" y="2717358"/>
            <a:ext cx="533834" cy="5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179512" y="44730"/>
            <a:ext cx="8854911" cy="66966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" name="Picture 3" descr="C:\Users\uzivatel\AppData\Local\Microsoft\Windows\Temporary Internet Files\Content.IE5\PVDUFBUN\MC900433161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8419" r="11179" b="5410"/>
          <a:stretch/>
        </p:blipFill>
        <p:spPr bwMode="auto">
          <a:xfrm>
            <a:off x="7202875" y="1787131"/>
            <a:ext cx="533834" cy="5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zivatel\AppData\Local\Microsoft\Windows\Temporary Internet Files\Content.IE5\PVDUFBUN\MC900433161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4" t="8419" r="11179" b="5410"/>
          <a:stretch/>
        </p:blipFill>
        <p:spPr bwMode="auto">
          <a:xfrm>
            <a:off x="3975912" y="1787131"/>
            <a:ext cx="533834" cy="5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359078"/>
            <a:ext cx="7381060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Kliknutím na správný výsledek, urči co je správně.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1412776"/>
            <a:ext cx="28083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nn-NO" sz="2800" dirty="0"/>
              <a:t>30 kg = </a:t>
            </a:r>
            <a:r>
              <a:rPr lang="cs-CZ" sz="2800" dirty="0"/>
              <a:t> </a:t>
            </a:r>
            <a:r>
              <a:rPr lang="cs-CZ" sz="2800" dirty="0" smtClean="0"/>
              <a:t> ………..g</a:t>
            </a:r>
          </a:p>
          <a:p>
            <a:pPr>
              <a:lnSpc>
                <a:spcPct val="200000"/>
              </a:lnSpc>
            </a:pPr>
            <a:r>
              <a:rPr lang="de-DE" sz="2800" dirty="0" smtClean="0"/>
              <a:t>4,5 </a:t>
            </a:r>
            <a:r>
              <a:rPr lang="de-DE" sz="2800" dirty="0"/>
              <a:t>t = </a:t>
            </a:r>
            <a:r>
              <a:rPr lang="cs-CZ" sz="2800" dirty="0" smtClean="0"/>
              <a:t>………… </a:t>
            </a:r>
            <a:r>
              <a:rPr lang="de-DE" sz="2800" dirty="0" smtClean="0"/>
              <a:t>kg</a:t>
            </a:r>
            <a:endParaRPr lang="de-DE" sz="2800" dirty="0"/>
          </a:p>
          <a:p>
            <a:pPr>
              <a:lnSpc>
                <a:spcPct val="200000"/>
              </a:lnSpc>
            </a:pPr>
            <a:r>
              <a:rPr lang="cs-CZ" sz="2800" dirty="0" smtClean="0"/>
              <a:t>450 </a:t>
            </a:r>
            <a:r>
              <a:rPr lang="cs-CZ" sz="2800" dirty="0"/>
              <a:t>g </a:t>
            </a:r>
            <a:r>
              <a:rPr lang="cs-CZ" sz="2800" dirty="0" smtClean="0"/>
              <a:t>=……………kg</a:t>
            </a:r>
            <a:endParaRPr lang="cs-CZ" sz="2800" dirty="0"/>
          </a:p>
          <a:p>
            <a:pPr>
              <a:lnSpc>
                <a:spcPct val="200000"/>
              </a:lnSpc>
            </a:pPr>
            <a:r>
              <a:rPr lang="cs-CZ" sz="2800" dirty="0" smtClean="0"/>
              <a:t>6 dkg = …………g</a:t>
            </a:r>
            <a:endParaRPr lang="cs-CZ" sz="2800" dirty="0"/>
          </a:p>
        </p:txBody>
      </p:sp>
      <p:sp>
        <p:nvSpPr>
          <p:cNvPr id="8" name="Ovál 7"/>
          <p:cNvSpPr/>
          <p:nvPr/>
        </p:nvSpPr>
        <p:spPr>
          <a:xfrm>
            <a:off x="3491230" y="1662336"/>
            <a:ext cx="1440809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0,30 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6732240" y="2625030"/>
            <a:ext cx="1476404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0,045kg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5081837" y="2619148"/>
            <a:ext cx="1476403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450 kg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3491880" y="2625030"/>
            <a:ext cx="1440158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4 500kg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6732240" y="1694803"/>
            <a:ext cx="1476404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3 000 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5081186" y="1694802"/>
            <a:ext cx="1476404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30 000 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6763110" y="3501008"/>
            <a:ext cx="1476404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4,50 kg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5112707" y="3495126"/>
            <a:ext cx="1476403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0,45 kg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3522750" y="3501008"/>
            <a:ext cx="1440158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4 500kg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6765711" y="4325139"/>
            <a:ext cx="1476404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60 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9" name="Ovál 28"/>
          <p:cNvSpPr/>
          <p:nvPr/>
        </p:nvSpPr>
        <p:spPr>
          <a:xfrm>
            <a:off x="5115308" y="4319257"/>
            <a:ext cx="1476403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6 000 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3522750" y="4313861"/>
            <a:ext cx="1440158" cy="72008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0,6 g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4" name="TextovéPole 23">
            <a:hlinkClick r:id="rId3" action="ppaction://hlinksldjump"/>
          </p:cNvPr>
          <p:cNvSpPr txBox="1"/>
          <p:nvPr/>
        </p:nvSpPr>
        <p:spPr>
          <a:xfrm>
            <a:off x="857157" y="5695652"/>
            <a:ext cx="2922755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Nápověda v převodním grafu</a:t>
            </a:r>
            <a:endParaRPr lang="cs-CZ" dirty="0"/>
          </a:p>
        </p:txBody>
      </p:sp>
      <p:sp>
        <p:nvSpPr>
          <p:cNvPr id="43" name="Tlačítko akce: Dopředu nebo Další 42">
            <a:hlinkClick r:id="rId4" action="ppaction://hlinksldjump" highlightClick="1"/>
          </p:cNvPr>
          <p:cNvSpPr/>
          <p:nvPr/>
        </p:nvSpPr>
        <p:spPr>
          <a:xfrm>
            <a:off x="7768229" y="6064984"/>
            <a:ext cx="720080" cy="445033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422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463 C -0.00104 -0.02268 0.00226 -0.03981 -0.00625 -0.0544 C -0.00972 -0.07153 -0.00694 -0.06504 -0.0125 -0.07477 C -0.01892 -0.09954 -0.02292 -0.10995 -0.03976 -0.12639 C -0.0408 -0.12754 -0.04132 -0.1294 -0.04271 -0.13032 C -0.04948 -0.13449 -0.06458 -0.13611 -0.07309 -0.13935 C -0.10521 -0.13842 -0.13108 -0.14421 -0.15833 -0.12847 C -0.16181 -0.12384 -0.16285 -0.11875 -0.1658 -0.11366 C -0.16753 -0.10741 -0.17049 -0.10185 -0.17188 -0.09537 C -0.17587 -0.0787 -0.17656 -0.0625 -0.17778 -0.04537 C -0.18299 -0.06273 -0.19479 -0.07454 -0.20833 -0.08217 C -0.21389 -0.08565 -0.21146 -0.08634 -0.21736 -0.08796 C -0.22622 -0.09028 -0.23576 -0.09166 -0.24479 -0.09329 C -0.26215 -0.0912 -0.2724 -0.09074 -0.28733 -0.08588 C -0.29306 -0.08148 -0.29792 -0.07662 -0.30399 -0.07315 C -0.30503 -0.0706 -0.30608 -0.06805 -0.30712 -0.06574 C -0.30764 -0.06389 -0.30712 -0.05949 -0.30851 -0.06018 C -0.31076 -0.06088 -0.31024 -0.06528 -0.31163 -0.06759 C -0.31476 -0.07222 -0.31788 -0.07731 -0.32222 -0.08055 C -0.32934 -0.08588 -0.33872 -0.08657 -0.34653 -0.08958 C -0.36372 -0.08889 -0.38108 -0.08889 -0.39826 -0.08796 C -0.40729 -0.08727 -0.41788 -0.06759 -0.42413 -0.06018 C -0.4342 -0.06319 -0.44427 -0.06782 -0.45434 -0.07129 C -0.51476 -0.06921 -0.50122 -0.07916 -0.53038 -0.05648 C -0.53212 -0.05 -0.5309 -0.04954 -0.53333 -0.05278 " pathEditMode="relative" rAng="0" ptsTypes="ffffffffffffffffffffffff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45" y="-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113" accel="50000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139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1">
                                          <p:stCondLst>
                                            <p:cond delay="113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15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7" tmFilter="0, 0; 0.125,0.2665; 0.25,0.4; 0.375,0.465; 0.5,0.5;  0.625,0.535; 0.75,0.6; 0.875,0.7335; 1,1">
                                          <p:stCondLst>
                                            <p:cond delay="82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2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3" accel="50000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38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4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9">
                                          <p:stCondLst>
                                            <p:cond delay="91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" accel="50000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32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03704E-6 C 0.00434 -0.03172 0.00955 -0.0713 -0.00417 -0.09885 C -0.00643 -0.11019 -0.01268 -0.1257 -0.02136 -0.12941 C -0.02709 -0.13704 -0.03386 -0.13913 -0.04132 -0.14283 C -0.04254 -0.14283 -0.06476 -0.14816 -0.06997 -0.13704 C -0.07552 -0.12478 -0.06684 -0.13681 -0.07431 -0.12755 C -0.07691 -0.11691 -0.079 -0.10603 -0.08143 -0.09515 C -0.08229 -0.09144 -0.08334 -0.08751 -0.0842 -0.0838 C -0.08473 -0.08195 -0.08559 -0.07802 -0.08559 -0.07802 C -0.08611 -0.06204 -0.08611 -0.04607 -0.08716 -0.03033 C -0.08733 -0.02825 -0.0882 -0.03404 -0.08854 -0.03612 C -0.08907 -0.03982 -0.08907 -0.04376 -0.08993 -0.04746 C -0.09045 -0.04954 -0.09184 -0.0514 -0.09271 -0.05325 C -0.09323 -0.05834 -0.09323 -0.06367 -0.09427 -0.06853 C -0.09479 -0.07061 -0.0967 -0.072 -0.09705 -0.07408 C -0.09809 -0.07964 -0.09775 -0.08566 -0.09844 -0.09144 C -0.10122 -0.11482 -0.10973 -0.15718 -0.12848 -0.16552 C -0.13663 -0.1764 -0.14427 -0.17061 -0.15712 -0.16945 C -0.16129 -0.16552 -0.16372 -0.16204 -0.16858 -0.15996 C -0.17466 -0.15417 -0.17518 -0.14746 -0.17986 -0.14075 C -0.18993 -0.10464 -0.1842 -0.06482 -0.1842 -0.02663 " pathEditMode="relative" ptsTypes="ffffffffffffffffffffA">
                                      <p:cBhvr>
                                        <p:cTn id="5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39 -0.01921 -0.004 -0.04305 -0.0099 -0.06111 C -0.01337 -0.07175 -0.0224 -0.07662 -0.02709 -0.08587 C -0.03212 -0.09583 -0.03195 -0.10439 -0.04132 -0.10856 C -0.05018 -0.12037 -0.06945 -0.11319 -0.07848 -0.1125 C -0.08837 -0.10787 -0.08698 -0.1037 -0.09289 -0.09328 C -0.09341 -0.09074 -0.09341 -0.08819 -0.09428 -0.08587 C -0.0948 -0.08425 -0.09653 -0.08356 -0.09705 -0.08194 C -0.10105 -0.07106 -0.09896 -0.05856 -0.10573 -0.04953 C -0.10903 -0.06342 -0.11268 -0.07731 -0.11563 -0.09143 C -0.11771 -0.10162 -0.11875 -0.11273 -0.12431 -0.12013 C -0.12657 -0.12916 -0.1283 -0.12847 -0.13421 -0.13333 C -0.13577 -0.13449 -0.14184 -0.14166 -0.14428 -0.14282 C -0.14792 -0.14467 -0.15191 -0.14513 -0.15573 -0.14675 C -0.1665 -0.15625 -0.1823 -0.15532 -0.19428 -0.15625 C -0.20521 -0.15555 -0.2165 -0.1581 -0.22709 -0.15439 C -0.23039 -0.15324 -0.23091 -0.14675 -0.23282 -0.14282 C -0.23455 -0.13958 -0.23577 -0.13148 -0.23577 -0.13148 C -0.23629 -0.12199 -0.23664 -0.1125 -0.23716 -0.103 C -0.2375 -0.09791 -0.23612 -0.09166 -0.23855 -0.08773 C -0.23976 -0.08564 -0.2415 -0.09143 -0.24289 -0.09328 C -0.24619 -0.10231 -0.25191 -0.11504 -0.25712 -0.12199 C -0.25886 -0.12939 -0.26007 -0.13078 -0.26563 -0.13333 C -0.2698 -0.13703 -0.26962 -0.13773 -0.27431 -0.13912 C -0.279 -0.1405 -0.28855 -0.14282 -0.28855 -0.14282 C -0.30573 -0.14097 -0.30764 -0.14166 -0.31858 -0.12777 C -0.32014 -0.12129 -0.32205 -0.11898 -0.3257 -0.11435 C -0.32761 -0.10138 -0.33073 -0.08865 -0.33421 -0.07615 C -0.33525 -0.07245 -0.33855 -0.06111 -0.33855 -0.05902 C -0.33855 -0.04629 -0.33855 -0.03379 -0.33855 -0.02106 " pathEditMode="relative" ptsTypes="fffffffffffffffffffffffffffffA">
                                      <p:cBhvr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C -0.00087 -0.01574 0.00052 -0.02593 -0.00503 -0.03797 C -0.0066 -0.04954 -0.00799 -0.05903 -0.0125 -0.06852 C -0.01615 -0.09121 -0.03003 -0.09398 -0.04288 -0.10093 C -0.06424 -0.1 -0.0809 -0.1125 -0.09549 -0.09514 C -0.1026 -0.08658 -0.10417 -0.06945 -0.10677 -0.05695 C -0.10799 -0.05116 -0.11059 -0.03982 -0.11059 -0.03959 C -0.11163 -0.04121 -0.11267 -0.04213 -0.11319 -0.04375 C -0.11389 -0.04537 -0.11354 -0.04792 -0.11441 -0.04931 C -0.11996 -0.05764 -0.12882 -0.06135 -0.13576 -0.06459 C -0.13698 -0.06505 -0.13837 -0.06574 -0.13958 -0.06667 C -0.1408 -0.0676 -0.14201 -0.06968 -0.1434 -0.07037 C -0.14705 -0.07246 -0.15087 -0.07269 -0.15469 -0.07408 C -0.15625 -0.07547 -0.15781 -0.07709 -0.15972 -0.07801 C -0.16285 -0.07963 -0.16979 -0.08172 -0.16979 -0.08148 C -0.20972 -0.0801 -0.21215 -0.09769 -0.21996 -0.06088 C -0.22049 -0.05463 -0.2191 -0.04746 -0.22118 -0.0419 C -0.22222 -0.03959 -0.22413 -0.04514 -0.225 -0.04746 C -0.22587 -0.04908 -0.22569 -0.05139 -0.22621 -0.05324 C -0.22934 -0.06158 -0.23576 -0.075 -0.24149 -0.07986 C -0.24479 -0.08264 -0.24913 -0.0831 -0.25278 -0.08565 C -0.26858 -0.09723 -0.28854 -0.09584 -0.30538 -0.09699 C -0.31337 -0.0963 -0.32153 -0.0963 -0.32934 -0.09514 C -0.33073 -0.09491 -0.33246 -0.09491 -0.33316 -0.09329 C -0.33472 -0.09005 -0.33559 -0.08172 -0.33559 -0.08148 C -0.33611 -0.06528 -0.3368 -0.03218 -0.3368 -0.03195 " pathEditMode="relative" rAng="0" ptsTypes="fffffffffffffffffffffffffA">
                                      <p:cBhvr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23" y="-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  <p:bldP spid="14" grpId="0" animBg="1"/>
      <p:bldP spid="15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Převody jednotek</a:t>
            </a:r>
            <a:endParaRPr lang="cs-CZ" dirty="0"/>
          </a:p>
        </p:txBody>
      </p:sp>
      <p:grpSp>
        <p:nvGrpSpPr>
          <p:cNvPr id="2051" name="Skupina 2050"/>
          <p:cNvGrpSpPr/>
          <p:nvPr/>
        </p:nvGrpSpPr>
        <p:grpSpPr>
          <a:xfrm>
            <a:off x="786446" y="2564904"/>
            <a:ext cx="7747634" cy="2575558"/>
            <a:chOff x="690402" y="3058934"/>
            <a:chExt cx="7747634" cy="2575558"/>
          </a:xfrm>
        </p:grpSpPr>
        <p:grpSp>
          <p:nvGrpSpPr>
            <p:cNvPr id="2049" name="Skupina 2048"/>
            <p:cNvGrpSpPr/>
            <p:nvPr/>
          </p:nvGrpSpPr>
          <p:grpSpPr>
            <a:xfrm>
              <a:off x="1300144" y="3058934"/>
              <a:ext cx="6448026" cy="2575558"/>
              <a:chOff x="1300144" y="3058934"/>
              <a:chExt cx="6448026" cy="2575558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00144" y="5172827"/>
                <a:ext cx="89640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1000</a:t>
                </a:r>
                <a:endParaRPr lang="cs-CZ" sz="2400" b="1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2947955" y="3062106"/>
                <a:ext cx="5806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:10</a:t>
                </a:r>
                <a:endParaRPr lang="cs-CZ" sz="2400" b="1" dirty="0"/>
              </a:p>
            </p:txBody>
          </p:sp>
          <p:sp>
            <p:nvSpPr>
              <p:cNvPr id="30" name="TextovéPole 29"/>
              <p:cNvSpPr txBox="1"/>
              <p:nvPr/>
            </p:nvSpPr>
            <p:spPr>
              <a:xfrm>
                <a:off x="4295075" y="3058935"/>
                <a:ext cx="7360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:100</a:t>
                </a:r>
                <a:endParaRPr lang="cs-CZ" sz="2400" b="1" dirty="0"/>
              </a:p>
            </p:txBody>
          </p:sp>
          <p:sp>
            <p:nvSpPr>
              <p:cNvPr id="31" name="TextovéPole 30"/>
              <p:cNvSpPr txBox="1"/>
              <p:nvPr/>
            </p:nvSpPr>
            <p:spPr>
              <a:xfrm>
                <a:off x="5602165" y="3058934"/>
                <a:ext cx="7360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:100</a:t>
                </a:r>
                <a:endParaRPr lang="cs-CZ" sz="2400" b="1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7165158" y="3062105"/>
                <a:ext cx="5806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:10</a:t>
                </a:r>
                <a:endParaRPr lang="cs-CZ" sz="2400" b="1" dirty="0"/>
              </a:p>
            </p:txBody>
          </p:sp>
          <p:sp>
            <p:nvSpPr>
              <p:cNvPr id="33" name="TextovéPole 32"/>
              <p:cNvSpPr txBox="1"/>
              <p:nvPr/>
            </p:nvSpPr>
            <p:spPr>
              <a:xfrm>
                <a:off x="4193766" y="5172826"/>
                <a:ext cx="7409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100</a:t>
                </a:r>
                <a:endParaRPr lang="cs-CZ" sz="2400" b="1" dirty="0"/>
              </a:p>
            </p:txBody>
          </p:sp>
          <p:sp>
            <p:nvSpPr>
              <p:cNvPr id="34" name="TextovéPole 33"/>
              <p:cNvSpPr txBox="1"/>
              <p:nvPr/>
            </p:nvSpPr>
            <p:spPr>
              <a:xfrm>
                <a:off x="5657672" y="5172827"/>
                <a:ext cx="7409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100</a:t>
                </a:r>
                <a:endParaRPr lang="cs-CZ" sz="2400" b="1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7162753" y="5172827"/>
                <a:ext cx="5854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</a:t>
                </a:r>
                <a:endParaRPr lang="cs-CZ" sz="2400" b="1" dirty="0"/>
              </a:p>
            </p:txBody>
          </p:sp>
        </p:grpSp>
        <p:grpSp>
          <p:nvGrpSpPr>
            <p:cNvPr id="2048" name="Skupina 2047"/>
            <p:cNvGrpSpPr/>
            <p:nvPr/>
          </p:nvGrpSpPr>
          <p:grpSpPr>
            <a:xfrm>
              <a:off x="690402" y="3089379"/>
              <a:ext cx="7747634" cy="2545113"/>
              <a:chOff x="690402" y="3089379"/>
              <a:chExt cx="7747634" cy="2545113"/>
            </a:xfrm>
          </p:grpSpPr>
          <p:grpSp>
            <p:nvGrpSpPr>
              <p:cNvPr id="27" name="Skupina 26"/>
              <p:cNvGrpSpPr/>
              <p:nvPr/>
            </p:nvGrpSpPr>
            <p:grpSpPr>
              <a:xfrm>
                <a:off x="690402" y="3089379"/>
                <a:ext cx="7747634" cy="2277880"/>
                <a:chOff x="690402" y="3089379"/>
                <a:chExt cx="7747634" cy="2277880"/>
              </a:xfrm>
            </p:grpSpPr>
            <p:grpSp>
              <p:nvGrpSpPr>
                <p:cNvPr id="11" name="Skupina 10"/>
                <p:cNvGrpSpPr/>
                <p:nvPr/>
              </p:nvGrpSpPr>
              <p:grpSpPr>
                <a:xfrm>
                  <a:off x="690402" y="3351121"/>
                  <a:ext cx="7747634" cy="2016138"/>
                  <a:chOff x="755229" y="4413295"/>
                  <a:chExt cx="7747634" cy="2016138"/>
                </a:xfrm>
              </p:grpSpPr>
              <p:sp>
                <p:nvSpPr>
                  <p:cNvPr id="2" name="TextovéPole 1"/>
                  <p:cNvSpPr txBox="1"/>
                  <p:nvPr/>
                </p:nvSpPr>
                <p:spPr>
                  <a:xfrm>
                    <a:off x="755229" y="5085207"/>
                    <a:ext cx="7747634" cy="646331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3600" b="1" dirty="0" smtClean="0"/>
                      <a:t>mg          g         dkg          kg          q          t</a:t>
                    </a:r>
                    <a:endParaRPr lang="cs-CZ" sz="3600" b="1" dirty="0"/>
                  </a:p>
                </p:txBody>
              </p:sp>
              <p:sp>
                <p:nvSpPr>
                  <p:cNvPr id="13" name="Kruhová šipka 12"/>
                  <p:cNvSpPr/>
                  <p:nvPr/>
                </p:nvSpPr>
                <p:spPr>
                  <a:xfrm rot="290124">
                    <a:off x="4049614" y="4413295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" name="Kruhová šipka 16"/>
                  <p:cNvSpPr/>
                  <p:nvPr/>
                </p:nvSpPr>
                <p:spPr>
                  <a:xfrm rot="290124">
                    <a:off x="5380784" y="4416466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8" name="Kruhová šipka 17"/>
                  <p:cNvSpPr/>
                  <p:nvPr/>
                </p:nvSpPr>
                <p:spPr>
                  <a:xfrm rot="290124">
                    <a:off x="2547002" y="4416466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" name="Kruhová šipka 18"/>
                  <p:cNvSpPr/>
                  <p:nvPr/>
                </p:nvSpPr>
                <p:spPr>
                  <a:xfrm rot="290124">
                    <a:off x="1025281" y="4416466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" name="Kruhová šipka 19"/>
                  <p:cNvSpPr/>
                  <p:nvPr/>
                </p:nvSpPr>
                <p:spPr>
                  <a:xfrm rot="290124">
                    <a:off x="6764205" y="4416465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1" name="Kruhová šipka 20"/>
                  <p:cNvSpPr/>
                  <p:nvPr/>
                </p:nvSpPr>
                <p:spPr>
                  <a:xfrm rot="10969258">
                    <a:off x="6838442" y="5062794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2" name="Kruhová šipka 21"/>
                  <p:cNvSpPr/>
                  <p:nvPr/>
                </p:nvSpPr>
                <p:spPr>
                  <a:xfrm rot="10969258">
                    <a:off x="2468728" y="5082185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3" name="Kruhová šipka 22"/>
                  <p:cNvSpPr/>
                  <p:nvPr/>
                </p:nvSpPr>
                <p:spPr>
                  <a:xfrm rot="10969258">
                    <a:off x="1025281" y="5062795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4" name="Kruhová šipka 23"/>
                  <p:cNvSpPr/>
                  <p:nvPr/>
                </p:nvSpPr>
                <p:spPr>
                  <a:xfrm rot="10969258">
                    <a:off x="5336869" y="5062794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5" name="Kruhová šipka 24"/>
                  <p:cNvSpPr/>
                  <p:nvPr/>
                </p:nvSpPr>
                <p:spPr>
                  <a:xfrm rot="10969258">
                    <a:off x="3872963" y="5091947"/>
                    <a:ext cx="1512168" cy="1337486"/>
                  </a:xfrm>
                  <a:prstGeom prst="circularArrow">
                    <a:avLst>
                      <a:gd name="adj1" fmla="val 6077"/>
                      <a:gd name="adj2" fmla="val 1072537"/>
                      <a:gd name="adj3" fmla="val 20042778"/>
                      <a:gd name="adj4" fmla="val 10800000"/>
                      <a:gd name="adj5" fmla="val 11272"/>
                    </a:avLst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>
                      <a:solidFill>
                        <a:schemeClr val="tx1"/>
                      </a:solidFill>
                    </a:endParaRPr>
                  </a:p>
                </p:txBody>
              </p:sp>
            </p:grpSp>
            <p:sp>
              <p:nvSpPr>
                <p:cNvPr id="26" name="TextovéPole 25"/>
                <p:cNvSpPr txBox="1"/>
                <p:nvPr/>
              </p:nvSpPr>
              <p:spPr>
                <a:xfrm>
                  <a:off x="1270741" y="3089379"/>
                  <a:ext cx="891591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400" b="1" dirty="0" smtClean="0"/>
                    <a:t>:1000</a:t>
                  </a:r>
                  <a:endParaRPr lang="cs-CZ" sz="2400" b="1" dirty="0"/>
                </a:p>
              </p:txBody>
            </p:sp>
          </p:grpSp>
          <p:sp>
            <p:nvSpPr>
              <p:cNvPr id="36" name="TextovéPole 35"/>
              <p:cNvSpPr txBox="1"/>
              <p:nvPr/>
            </p:nvSpPr>
            <p:spPr>
              <a:xfrm>
                <a:off x="2867276" y="5172827"/>
                <a:ext cx="5854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1400" b="1" baseline="26000" dirty="0" smtClean="0">
                    <a:sym typeface="Wingdings"/>
                  </a:rPr>
                  <a:t></a:t>
                </a:r>
                <a:r>
                  <a:rPr lang="cs-CZ" sz="2400" b="1" dirty="0" smtClean="0"/>
                  <a:t>10</a:t>
                </a:r>
                <a:endParaRPr lang="cs-CZ" sz="2400" b="1" dirty="0"/>
              </a:p>
            </p:txBody>
          </p:sp>
        </p:grpSp>
      </p:grpSp>
      <p:sp>
        <p:nvSpPr>
          <p:cNvPr id="5" name="Tlačítko akce: Návrat 4">
            <a:hlinkClick r:id="rId2" action="ppaction://hlinksldjump" highlightClick="1"/>
          </p:cNvPr>
          <p:cNvSpPr/>
          <p:nvPr/>
        </p:nvSpPr>
        <p:spPr>
          <a:xfrm>
            <a:off x="6434308" y="5733256"/>
            <a:ext cx="1409906" cy="792088"/>
          </a:xfrm>
          <a:prstGeom prst="actionButtonRetur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Zpět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0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/>
            </a:gs>
            <a:gs pos="63000">
              <a:srgbClr val="F0EBD5"/>
            </a:gs>
            <a:gs pos="100000">
              <a:srgbClr val="D1C39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771800" y="188640"/>
            <a:ext cx="3528392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Závěrečný test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1540" y="980728"/>
            <a:ext cx="820891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arenR"/>
            </a:pPr>
            <a:r>
              <a:rPr lang="cs-CZ" sz="2000" dirty="0" smtClean="0"/>
              <a:t>Jaká je základní jednotka hmotnosti?  ……………………………..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arenR"/>
            </a:pPr>
            <a:r>
              <a:rPr lang="cs-CZ" sz="2000" dirty="0" smtClean="0"/>
              <a:t>Napiš větší jednotku, než základní? ………………………………..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arenR"/>
            </a:pPr>
            <a:r>
              <a:rPr lang="cs-CZ" sz="2000" dirty="0" smtClean="0"/>
              <a:t>Vyjmenuj minimálně 3 typy vah.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...................................	………………………………….	……………………………..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arenR" startAt="4"/>
            </a:pPr>
            <a:r>
              <a:rPr lang="cs-CZ" sz="2000" dirty="0" smtClean="0"/>
              <a:t>Seřaď jednotky hmotnosti od nejmenší k největší.</a:t>
            </a:r>
          </a:p>
          <a:p>
            <a:r>
              <a:rPr lang="cs-CZ" sz="2000" dirty="0" smtClean="0"/>
              <a:t> (5g; 10kg; 4dkg; 150dkg; 50000g;  0,5kg)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……………………………………………………………………………………………………………………</a:t>
            </a:r>
            <a:endParaRPr lang="cs-CZ" dirty="0"/>
          </a:p>
          <a:p>
            <a:pPr marL="342900" indent="-342900">
              <a:lnSpc>
                <a:spcPct val="150000"/>
              </a:lnSpc>
              <a:buFont typeface="+mj-lt"/>
              <a:buAutoNum type="arabicParenR" startAt="5"/>
            </a:pPr>
            <a:r>
              <a:rPr lang="cs-CZ" sz="2000" dirty="0" smtClean="0"/>
              <a:t>Jak správně zapíšeš, že těleso má hmotnost  10 kilogramů a 500 gramů?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…………………………………………………………………………………..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pic>
        <p:nvPicPr>
          <p:cNvPr id="6146" name="Picture 2" descr="C:\Users\uzivatel\AppData\Local\Microsoft\Windows\Temporary Internet Files\Content.IE5\9BRHG7ZI\MC900431539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39467"/>
            <a:ext cx="900100" cy="947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Dopředu nebo Další 5">
            <a:hlinkClick r:id="" action="ppaction://hlinkshowjump?jump=lastslide" highlightClick="1"/>
          </p:cNvPr>
          <p:cNvSpPr/>
          <p:nvPr/>
        </p:nvSpPr>
        <p:spPr>
          <a:xfrm>
            <a:off x="7768229" y="6064984"/>
            <a:ext cx="720080" cy="445033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771800" y="188640"/>
            <a:ext cx="3528392" cy="5847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Závěrečný test</a:t>
            </a:r>
            <a:endParaRPr lang="cs-CZ" sz="3200" b="1" dirty="0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431540" y="980728"/>
            <a:ext cx="820891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arenR"/>
            </a:pPr>
            <a:r>
              <a:rPr lang="cs-CZ" sz="2000" dirty="0" smtClean="0"/>
              <a:t>Jaká je základní jednotka hmotnosti?  ……………………………..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arenR"/>
            </a:pPr>
            <a:r>
              <a:rPr lang="cs-CZ" sz="2000" dirty="0" smtClean="0"/>
              <a:t>Napiš větší jednotku, než základní? ………………………………..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arenR"/>
            </a:pPr>
            <a:r>
              <a:rPr lang="cs-CZ" sz="2000" dirty="0" smtClean="0"/>
              <a:t>Vyjmenuj minimálně 3 typy vah.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...................................	………………………………….	……………………………..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arenR" startAt="4"/>
            </a:pPr>
            <a:r>
              <a:rPr lang="cs-CZ" sz="2000" dirty="0" smtClean="0"/>
              <a:t>Seřaď jednotky hmotnosti od nejmenší k největší.</a:t>
            </a:r>
          </a:p>
          <a:p>
            <a:r>
              <a:rPr lang="cs-CZ" sz="2000" dirty="0" smtClean="0"/>
              <a:t> (5g; 10kg; 4dkg; 150dkg; 50000g;  0,5kg)</a:t>
            </a:r>
          </a:p>
          <a:p>
            <a:pPr>
              <a:lnSpc>
                <a:spcPct val="200000"/>
              </a:lnSpc>
            </a:pPr>
            <a:r>
              <a:rPr lang="cs-CZ" sz="2000" dirty="0" smtClean="0"/>
              <a:t>……………………………………………………………………………………………………………………</a:t>
            </a:r>
            <a:endParaRPr lang="cs-CZ" dirty="0"/>
          </a:p>
          <a:p>
            <a:pPr marL="342900" indent="-342900">
              <a:lnSpc>
                <a:spcPct val="150000"/>
              </a:lnSpc>
              <a:buFont typeface="+mj-lt"/>
              <a:buAutoNum type="arabicParenR" startAt="5"/>
            </a:pPr>
            <a:r>
              <a:rPr lang="cs-CZ" sz="2000" dirty="0" smtClean="0"/>
              <a:t>Jak správně zapíšeš, že těleso má hmotnost  10 kilogramů a 500 gramů?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…………………………………………………………………………………..</a:t>
            </a:r>
            <a:endParaRPr lang="cs-CZ" dirty="0"/>
          </a:p>
        </p:txBody>
      </p:sp>
      <p:sp>
        <p:nvSpPr>
          <p:cNvPr id="5" name="Tlačítko akce: Dopředu nebo Další 4">
            <a:hlinkClick r:id="rId3" action="ppaction://hlinksldjump" highlightClick="1"/>
          </p:cNvPr>
          <p:cNvSpPr/>
          <p:nvPr/>
        </p:nvSpPr>
        <p:spPr>
          <a:xfrm>
            <a:off x="7956376" y="6165305"/>
            <a:ext cx="610304" cy="504340"/>
          </a:xfrm>
          <a:prstGeom prst="actionButtonForwardNex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952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12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63000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64704"/>
          </a:xfrm>
        </p:spPr>
        <p:txBody>
          <a:bodyPr/>
          <a:lstStyle/>
          <a:p>
            <a:r>
              <a:rPr lang="cs-CZ" dirty="0" smtClean="0"/>
              <a:t>http://office.microsoft.com/klipart</a:t>
            </a:r>
          </a:p>
        </p:txBody>
      </p:sp>
    </p:spTree>
    <p:extLst>
      <p:ext uri="{BB962C8B-B14F-4D97-AF65-F5344CB8AC3E}">
        <p14:creationId xmlns:p14="http://schemas.microsoft.com/office/powerpoint/2010/main" val="164972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647</Words>
  <Application>Microsoft Office PowerPoint</Application>
  <PresentationFormat>Předvádění na obrazovce (4:3)</PresentationFormat>
  <Paragraphs>151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1_Motiv sady Office</vt:lpstr>
      <vt:lpstr>Měření hmotnosti VY_32_INOVACE_2A_06 Číslo projektu: CZ.1.07/1.4.00/21.1101</vt:lpstr>
      <vt:lpstr>Prezentace aplikace PowerPoint</vt:lpstr>
      <vt:lpstr>Hmotnost (m)</vt:lpstr>
      <vt:lpstr>Měření hmotnosti</vt:lpstr>
      <vt:lpstr>Převody jednotek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Převody jednotek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2011-08-03T16:52:00Z</dcterms:created>
  <dcterms:modified xsi:type="dcterms:W3CDTF">2013-01-25T12:41:42Z</dcterms:modified>
</cp:coreProperties>
</file>