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CFD27-0B2D-4964-924B-9EE38E6725D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A0B8B-3188-4A83-84CA-B96CAC59F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7/79/Rotonda_Our_Lady_and_St._Catherine,_Znojmo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otonda_Our_Lady_and_St._Catherine,_Znojmo.PNG" TargetMode="External"/><Relationship Id="rId2" Type="http://schemas.openxmlformats.org/officeDocument/2006/relationships/hyperlink" Target="http://cs.wikipedia.org/wiki/Soubor:RotundaRip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Románský sloh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VY_32_INOVACE_2C_09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5076301"/>
              </p:ext>
            </p:extLst>
          </p:nvPr>
        </p:nvGraphicFramePr>
        <p:xfrm>
          <a:off x="518161" y="692696"/>
          <a:ext cx="8280920" cy="58449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 fotografii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rotundy sv. Jiří (obrázek se objeví po kliknutí myší na obrázek slunce). Žáci získávají informace o znacích románského slohu a o rotundě, na základě těchto informací skrytým perem spojují základní znaky románského slohu s obrázkem rotundy sv. Jiří (v případě potřeby je k dispozici nápověda, která se objeví po kliknutí na červené pole s otazníkem). Žáci se zabývají informacemi o hoře Říp, v interaktivním cvičení vybírají správné odpovědi (elipsa se správnou odpovědí změní barvu a zazní potlesk, ostatní elipsy zmizí). Žáci se dozvídají, že základním znakem románského slohu je půlkruh. Skrytým perem vytvářejí z půlkruhu kruh. Prohlížejí si fotografii rotundy sv. Kateřiny. V interaktivním cvičení žáci odpovídají na otázky (v případě, že kliknou myší na špatnou odpověď, obrazec se vytratí, pokud zvolí obrazec se správnou odpovědí, obrazec „vycestuje“ pod pole s úsměvem, nápovědou mohou být žákům shodně volené geometrické tvary). Žáci skrytým perem dopisují správné a  škrtají chybné odpovědi v </a:t>
                      </a:r>
                      <a:r>
                        <a:rPr lang="cs-CZ" sz="11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závěrečných opakováních.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104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7437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Románský sloh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7D9F7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Rotunda sv. Jiří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r>
              <a:rPr lang="cs-CZ" sz="2000" dirty="0" smtClean="0"/>
              <a:t>Rotunda sv. Jiří se nachází na hoře Říp.</a:t>
            </a:r>
            <a:endParaRPr lang="cs-CZ" sz="2000" dirty="0"/>
          </a:p>
        </p:txBody>
      </p:sp>
      <p:pic>
        <p:nvPicPr>
          <p:cNvPr id="5" name="Picture 2" descr="http://upload.wikimedia.org/wikipedia/commons/d/dc/RotundaRip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6490" y="387332"/>
            <a:ext cx="4165909" cy="5738831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3995936" y="404664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1187624" y="3068960"/>
            <a:ext cx="1547664" cy="1152128"/>
          </a:xfrm>
          <a:prstGeom prst="su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Znaky románského slohu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4000" dirty="0" smtClean="0"/>
              <a:t>V románském slohu se stavěly většinou </a:t>
            </a:r>
            <a:r>
              <a:rPr lang="cs-CZ" sz="4000" b="1" dirty="0" smtClean="0"/>
              <a:t>kostely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V románském slohu jsou v Čechách a na Moravě postaveny první kamenné stavby.</a:t>
            </a:r>
          </a:p>
          <a:p>
            <a:r>
              <a:rPr lang="cs-CZ" sz="4000" b="1" dirty="0" smtClean="0"/>
              <a:t>Rotunda</a:t>
            </a:r>
            <a:r>
              <a:rPr lang="cs-CZ" sz="4000" dirty="0" smtClean="0"/>
              <a:t> je nejstarším typem románského kostela.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Rotunda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Rotunda </a:t>
            </a:r>
            <a:r>
              <a:rPr lang="cs-CZ" sz="4000" dirty="0" smtClean="0"/>
              <a:t>je okrouhlá stavba s půlkruhovým výstupkem pro oltář.</a:t>
            </a:r>
          </a:p>
          <a:p>
            <a:r>
              <a:rPr lang="cs-CZ" sz="4000" dirty="0" smtClean="0"/>
              <a:t>Strop má tvar </a:t>
            </a:r>
            <a:r>
              <a:rPr lang="cs-CZ" sz="4000" b="1" dirty="0" smtClean="0"/>
              <a:t>polokoule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Rotunda má věžičku, která se nazývá </a:t>
            </a:r>
            <a:r>
              <a:rPr lang="cs-CZ" sz="4000" b="1" dirty="0" smtClean="0"/>
              <a:t>lucerna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Lucernou proudí do kostela světlo.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Rotunda sv. Jiří</a:t>
            </a:r>
            <a:br>
              <a:rPr lang="cs-CZ" b="1" dirty="0" smtClean="0"/>
            </a:br>
            <a:r>
              <a:rPr lang="cs-CZ" sz="2000" b="1" dirty="0" smtClean="0"/>
              <a:t>(Pomocí skrytého pera označ jednotlivé časti kostela, pro nápovědu klikni na červené pole s otazníkem.)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Typické znaky:</a:t>
            </a:r>
            <a:endParaRPr lang="cs-CZ" dirty="0"/>
          </a:p>
        </p:txBody>
      </p:sp>
      <p:pic>
        <p:nvPicPr>
          <p:cNvPr id="4" name="Picture 2" descr="http://upload.wikimedia.org/wikipedia/commons/d/dc/RotundaRi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90448"/>
            <a:ext cx="3085789" cy="4250890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Obdélník 4"/>
          <p:cNvSpPr/>
          <p:nvPr/>
        </p:nvSpPr>
        <p:spPr>
          <a:xfrm>
            <a:off x="971600" y="2132856"/>
            <a:ext cx="1656184" cy="9144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půlkruhový výstupek pro oltář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3356992"/>
            <a:ext cx="1656184" cy="9144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lucerna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43608" y="4581128"/>
            <a:ext cx="1656184" cy="9144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strop ve tvaru polokoule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5148064" y="1772816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lačítko akce: Nápověda 10">
            <a:hlinkClick r:id="" action="ppaction://noaction" highlightClick="1"/>
          </p:cNvPr>
          <p:cNvSpPr/>
          <p:nvPr/>
        </p:nvSpPr>
        <p:spPr>
          <a:xfrm>
            <a:off x="4283968" y="1628800"/>
            <a:ext cx="682376" cy="53836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Hora Říp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Rotunda sv. Jiří se nachází na hoře Říp.</a:t>
            </a:r>
          </a:p>
          <a:p>
            <a:r>
              <a:rPr lang="cs-CZ" sz="3600" dirty="0" smtClean="0"/>
              <a:t>Hora Říp se nachází u Roudnice nad Labem.</a:t>
            </a:r>
          </a:p>
          <a:p>
            <a:r>
              <a:rPr lang="cs-CZ" sz="3600" dirty="0" smtClean="0"/>
              <a:t>Další informace o hoře Říp se dozvíš, když klikneš na červené pole se šipkou.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b="1" dirty="0" smtClean="0"/>
              <a:t>								</a:t>
            </a:r>
          </a:p>
          <a:p>
            <a:pPr>
              <a:buNone/>
            </a:pPr>
            <a:r>
              <a:rPr lang="cs-CZ" b="1" dirty="0" smtClean="0"/>
              <a:t>							</a:t>
            </a:r>
            <a:r>
              <a:rPr lang="cs-CZ" sz="2400" b="1" dirty="0" smtClean="0"/>
              <a:t>Informace o Řípu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5364088" y="5733256"/>
            <a:ext cx="538360" cy="682376"/>
          </a:xfrm>
          <a:prstGeom prst="actionButtonEn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Hora Říp</a:t>
            </a:r>
            <a:br>
              <a:rPr lang="cs-CZ" b="1" dirty="0" smtClean="0"/>
            </a:br>
            <a:r>
              <a:rPr lang="cs-CZ" sz="2700" b="1" dirty="0" smtClean="0"/>
              <a:t>(Elipsa se správnou odpovědí po kliknutí myší změní barvu.)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Hora Říp je vysoká: ____________m</a:t>
            </a:r>
          </a:p>
          <a:p>
            <a:endParaRPr lang="cs-CZ" sz="1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Na horu Říp vystoupil praotec: __________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6" name="Elipsa 5"/>
          <p:cNvSpPr/>
          <p:nvPr/>
        </p:nvSpPr>
        <p:spPr>
          <a:xfrm>
            <a:off x="827584" y="2708920"/>
            <a:ext cx="2304256" cy="108012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460 – 5 =</a:t>
            </a:r>
            <a:endParaRPr lang="cs-CZ" sz="2800" b="1" dirty="0"/>
          </a:p>
        </p:txBody>
      </p:sp>
      <p:sp>
        <p:nvSpPr>
          <p:cNvPr id="8" name="Elipsa 7"/>
          <p:cNvSpPr/>
          <p:nvPr/>
        </p:nvSpPr>
        <p:spPr>
          <a:xfrm>
            <a:off x="3635896" y="2708920"/>
            <a:ext cx="2304256" cy="108012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430 + 75 =</a:t>
            </a:r>
            <a:endParaRPr lang="cs-CZ" sz="2400" b="1" dirty="0"/>
          </a:p>
        </p:txBody>
      </p:sp>
      <p:sp>
        <p:nvSpPr>
          <p:cNvPr id="9" name="Elipsa 8"/>
          <p:cNvSpPr/>
          <p:nvPr/>
        </p:nvSpPr>
        <p:spPr>
          <a:xfrm>
            <a:off x="6228184" y="2780928"/>
            <a:ext cx="2304256" cy="108012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215 + 98 =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3851920" y="5013176"/>
            <a:ext cx="2304256" cy="108012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Čech</a:t>
            </a:r>
            <a:endParaRPr lang="cs-CZ" sz="2800" b="1" dirty="0"/>
          </a:p>
        </p:txBody>
      </p:sp>
      <p:sp>
        <p:nvSpPr>
          <p:cNvPr id="11" name="Elipsa 10"/>
          <p:cNvSpPr/>
          <p:nvPr/>
        </p:nvSpPr>
        <p:spPr>
          <a:xfrm>
            <a:off x="971600" y="5085184"/>
            <a:ext cx="2304256" cy="108012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Karel</a:t>
            </a:r>
            <a:endParaRPr lang="cs-CZ" sz="2400" b="1" dirty="0"/>
          </a:p>
        </p:txBody>
      </p:sp>
      <p:sp>
        <p:nvSpPr>
          <p:cNvPr id="14" name="Elipsa 13"/>
          <p:cNvSpPr/>
          <p:nvPr/>
        </p:nvSpPr>
        <p:spPr>
          <a:xfrm>
            <a:off x="6444208" y="5013176"/>
            <a:ext cx="2304256" cy="108012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Ámos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D31A0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D31A0"/>
                                      </p:to>
                                    </p:animClr>
                                    <p:set>
                                      <p:cBhvr>
                                        <p:cTn id="3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Půlkruh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Půlkruh je nejvýznamnějším znakem románských staveb.</a:t>
            </a:r>
          </a:p>
          <a:p>
            <a:r>
              <a:rPr lang="cs-CZ" sz="2800" dirty="0" smtClean="0"/>
              <a:t>Ve tvaru půlkruhu se stavěla okna, stropy i vchody.</a:t>
            </a:r>
          </a:p>
          <a:p>
            <a:r>
              <a:rPr lang="cs-CZ" sz="2800" dirty="0" smtClean="0"/>
              <a:t>Pokus se domalovat druhou část půlkruhu tak, aby vznikl kruh.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hnutá šipka doprava 3"/>
          <p:cNvSpPr/>
          <p:nvPr/>
        </p:nvSpPr>
        <p:spPr>
          <a:xfrm>
            <a:off x="1187624" y="4005064"/>
            <a:ext cx="2592288" cy="1792216"/>
          </a:xfrm>
          <a:prstGeom prst="curved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Soubor:Rotonda Our Lady and St. Catherine, Znojmo.PN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556792"/>
            <a:ext cx="3600400" cy="4843588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b="1" dirty="0" smtClean="0"/>
              <a:t>Rotunda sv. Kateřiny</a:t>
            </a:r>
            <a:br>
              <a:rPr lang="cs-CZ" b="1" dirty="0" smtClean="0"/>
            </a:br>
            <a:endParaRPr lang="cs-CZ" sz="2000" b="1" dirty="0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5076056" y="1556792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628800"/>
            <a:ext cx="4176464" cy="4801314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Rotunda svaté Kateřiny se nachází na Moravě, ve Znojmě.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Víš nebo uhodneš?</a:t>
            </a:r>
            <a:br>
              <a:rPr lang="cs-CZ" b="1" dirty="0" smtClean="0"/>
            </a:br>
            <a:r>
              <a:rPr lang="cs-CZ" sz="1800" dirty="0" smtClean="0"/>
              <a:t>(Klikni myší na správnou odpověď.)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 románském slohu je postavena: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/>
              <a:t>Věžička s okny se nazývá:</a:t>
            </a:r>
          </a:p>
          <a:p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971600" y="2636912"/>
            <a:ext cx="1060704" cy="914400"/>
          </a:xfrm>
          <a:prstGeom prst="hexag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ro</a:t>
            </a:r>
            <a:r>
              <a:rPr lang="cs-CZ" dirty="0" smtClean="0"/>
              <a:t>-</a:t>
            </a:r>
          </a:p>
          <a:p>
            <a:pPr algn="ctr"/>
            <a:r>
              <a:rPr lang="cs-CZ" dirty="0" err="1" smtClean="0"/>
              <a:t>tunda</a:t>
            </a:r>
            <a:r>
              <a:rPr lang="cs-CZ" dirty="0" smtClean="0"/>
              <a:t> sv. Jiří</a:t>
            </a:r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2771800" y="2348880"/>
            <a:ext cx="1058416" cy="1130424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OBI</a:t>
            </a:r>
            <a:endParaRPr lang="cs-CZ" dirty="0"/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4139952" y="2492896"/>
            <a:ext cx="1512168" cy="972688"/>
          </a:xfrm>
          <a:prstGeom prst="flowChartMagneticDisk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zámek</a:t>
            </a:r>
          </a:p>
          <a:p>
            <a:pPr algn="ctr"/>
            <a:r>
              <a:rPr lang="cs-CZ" dirty="0" smtClean="0"/>
              <a:t>Hluboká</a:t>
            </a:r>
            <a:endParaRPr lang="cs-CZ" dirty="0"/>
          </a:p>
        </p:txBody>
      </p:sp>
      <p:sp>
        <p:nvSpPr>
          <p:cNvPr id="7" name="Šestiúhelník 6"/>
          <p:cNvSpPr/>
          <p:nvPr/>
        </p:nvSpPr>
        <p:spPr>
          <a:xfrm>
            <a:off x="7020272" y="249289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7164288" y="2636912"/>
            <a:ext cx="720080" cy="62636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899592" y="4725144"/>
            <a:ext cx="1296144" cy="900680"/>
          </a:xfrm>
          <a:prstGeom prst="flowChartMagneticDisk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baterka</a:t>
            </a:r>
            <a:endParaRPr lang="cs-CZ" dirty="0"/>
          </a:p>
        </p:txBody>
      </p:sp>
      <p:sp>
        <p:nvSpPr>
          <p:cNvPr id="13" name="Šestiúhelník 12"/>
          <p:cNvSpPr/>
          <p:nvPr/>
        </p:nvSpPr>
        <p:spPr>
          <a:xfrm>
            <a:off x="2699792" y="4437112"/>
            <a:ext cx="1512168" cy="1224136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lucerna </a:t>
            </a:r>
            <a:endParaRPr lang="cs-CZ" dirty="0"/>
          </a:p>
        </p:txBody>
      </p:sp>
      <p:sp>
        <p:nvSpPr>
          <p:cNvPr id="14" name="Pravoúhlý trojúhelník 13"/>
          <p:cNvSpPr/>
          <p:nvPr/>
        </p:nvSpPr>
        <p:spPr>
          <a:xfrm>
            <a:off x="4860032" y="4365104"/>
            <a:ext cx="1346448" cy="1346448"/>
          </a:xfrm>
          <a:prstGeom prst="rt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sví-</a:t>
            </a:r>
            <a:r>
              <a:rPr lang="cs-CZ" dirty="0" err="1" smtClean="0"/>
              <a:t>tilna</a:t>
            </a:r>
            <a:endParaRPr lang="cs-CZ" dirty="0"/>
          </a:p>
        </p:txBody>
      </p:sp>
      <p:sp>
        <p:nvSpPr>
          <p:cNvPr id="17" name="Šestiúhelník 16"/>
          <p:cNvSpPr/>
          <p:nvPr/>
        </p:nvSpPr>
        <p:spPr>
          <a:xfrm>
            <a:off x="6804248" y="4437112"/>
            <a:ext cx="1512168" cy="1224136"/>
          </a:xfrm>
          <a:prstGeom prst="hexag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lucerna </a:t>
            </a:r>
            <a:endParaRPr lang="cs-CZ" dirty="0"/>
          </a:p>
        </p:txBody>
      </p:sp>
      <p:sp>
        <p:nvSpPr>
          <p:cNvPr id="18" name="Veselý obličej 17"/>
          <p:cNvSpPr/>
          <p:nvPr/>
        </p:nvSpPr>
        <p:spPr>
          <a:xfrm>
            <a:off x="7236296" y="4653136"/>
            <a:ext cx="720080" cy="770384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956376" y="5661248"/>
            <a:ext cx="720080" cy="476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77 0.00694 L 0.6585 -0.0141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00" y="-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79366E-7 L 0.44879 -3.79366E-7 " pathEditMode="relative" ptsTypes="AA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Hlavními znaky románského slohu jsou: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_________  __________ výstupek pro oltář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_________, kterou do kostela proudí světlo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strop ve tvaru ____________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Rotunda sv. Jiří je:		a, ve Znojmě</a:t>
            </a:r>
          </a:p>
          <a:p>
            <a:pPr lvl="8">
              <a:buNone/>
            </a:pPr>
            <a:r>
              <a:rPr lang="cs-CZ" sz="2800" dirty="0" smtClean="0"/>
              <a:t>		b, na hoře Říp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Rotunda sv. Kateřiny je:	a, ve Znojmě</a:t>
            </a:r>
          </a:p>
          <a:p>
            <a:pPr lvl="8">
              <a:buNone/>
            </a:pPr>
            <a:r>
              <a:rPr lang="cs-CZ" sz="2800" dirty="0" smtClean="0"/>
              <a:t>		b, na hoře Říp</a:t>
            </a:r>
          </a:p>
          <a:p>
            <a:endParaRPr lang="cs-CZ" sz="2800" dirty="0" smtClean="0"/>
          </a:p>
          <a:p>
            <a:r>
              <a:rPr lang="cs-CZ" sz="2800" dirty="0" smtClean="0"/>
              <a:t>Rotunda je:			a, nejstarší typ kostela</a:t>
            </a:r>
          </a:p>
          <a:p>
            <a:pPr lvl="8">
              <a:buNone/>
            </a:pPr>
            <a:r>
              <a:rPr lang="cs-CZ" sz="2800" dirty="0" smtClean="0"/>
              <a:t>		b, hrad</a:t>
            </a:r>
          </a:p>
          <a:p>
            <a:pPr>
              <a:buNone/>
            </a:pPr>
            <a:r>
              <a:rPr lang="cs-CZ" sz="1400" dirty="0" smtClean="0"/>
              <a:t>(Špatné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268760"/>
            <a:ext cx="828092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 BORAK, </a:t>
            </a:r>
            <a:r>
              <a:rPr lang="cs-CZ" dirty="0" err="1" smtClean="0"/>
              <a:t>Matt</a:t>
            </a:r>
            <a:r>
              <a:rPr lang="cs-CZ" dirty="0" smtClean="0"/>
              <a:t>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10.7.2011]. Dostupný na WWW: </a:t>
            </a:r>
            <a:r>
              <a:rPr lang="cs-CZ" dirty="0" smtClean="0">
                <a:hlinkClick r:id="rId2"/>
              </a:rPr>
              <a:t>http://cs.wikipedia.org/wiki/Soubor:RotundaRip.jpg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2 SZCZEPAŃCZYK, </a:t>
            </a:r>
            <a:r>
              <a:rPr lang="cs-CZ" dirty="0" err="1" smtClean="0"/>
              <a:t>Maciej</a:t>
            </a:r>
            <a:r>
              <a:rPr lang="cs-CZ" dirty="0" smtClean="0"/>
              <a:t>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10.7.2011]. Dostupný na WWW: </a:t>
            </a:r>
            <a:r>
              <a:rPr lang="cs-CZ" dirty="0" smtClean="0">
                <a:hlinkClick r:id="rId3"/>
              </a:rPr>
              <a:t>http://cs.wikipedia.org/wiki/Soubor:Rotonda_Our_Lady_and_St._Catherine,_Znojmo.PNG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653</Words>
  <Application>Microsoft Office PowerPoint</Application>
  <PresentationFormat>Předvádění na obrazovce (4:3)</PresentationFormat>
  <Paragraphs>144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Románský sloh VY_32_INOVACE_2C_09 Číslo projektu: CZ.1.07/1.4.00/21.1101</vt:lpstr>
      <vt:lpstr>Prezentace aplikace PowerPoint</vt:lpstr>
      <vt:lpstr>Románský sloh</vt:lpstr>
      <vt:lpstr>Rotunda sv. Jiří</vt:lpstr>
      <vt:lpstr>Znaky románského slohu</vt:lpstr>
      <vt:lpstr>Rotunda</vt:lpstr>
      <vt:lpstr>Rotunda sv. Jiří (Pomocí skrytého pera označ jednotlivé časti kostela, pro nápovědu klikni na červené pole s otazníkem.)</vt:lpstr>
      <vt:lpstr>Hora Říp</vt:lpstr>
      <vt:lpstr>Hora Říp (Elipsa se správnou odpovědí po kliknutí myší změní barvu.)</vt:lpstr>
      <vt:lpstr>Půlkruh </vt:lpstr>
      <vt:lpstr>Rotunda sv. Kateřiny </vt:lpstr>
      <vt:lpstr>Víš nebo uhodneš? (Klikni myší na správnou odpověď.)</vt:lpstr>
      <vt:lpstr>Opakování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 VY_32_INOVACE_2C_09 Číslo projektu: CZ.1.07/1.5.00/34.1056</dc:title>
  <dc:creator>Iva</dc:creator>
  <cp:lastModifiedBy>uzivatel</cp:lastModifiedBy>
  <cp:revision>3</cp:revision>
  <dcterms:created xsi:type="dcterms:W3CDTF">2011-07-10T05:27:45Z</dcterms:created>
  <dcterms:modified xsi:type="dcterms:W3CDTF">2013-01-25T12:12:53Z</dcterms:modified>
</cp:coreProperties>
</file>