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2" r:id="rId2"/>
    <p:sldId id="263" r:id="rId3"/>
    <p:sldId id="257" r:id="rId4"/>
    <p:sldId id="260" r:id="rId5"/>
    <p:sldId id="259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07" autoAdjust="0"/>
  </p:normalViewPr>
  <p:slideViewPr>
    <p:cSldViewPr>
      <p:cViewPr>
        <p:scale>
          <a:sx n="80" d="100"/>
          <a:sy n="80" d="100"/>
        </p:scale>
        <p:origin x="-1002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1-27T21:21:13.211"/>
    </inkml:context>
    <inkml:brush xml:id="br0">
      <inkml:brushProperty name="width" value="0.05292" units="cm"/>
      <inkml:brushProperty name="height" value="0.05292" units="cm"/>
      <inkml:brushProperty name="color" value="#202010"/>
    </inkml:brush>
  </inkml:definitions>
  <inkml:trace contextRef="#ctx0" brushRef="#br0">15925 9872,'0'0,"0"-25,0 25,0-24,0 24,0-25,25 25,-25-25,0 0,0 25,0-25,0 25,0-24,0 24,0 0,0-25,0 0,25 25,-25 0,0-25,0 25,0 0,0-25,0 1,0 24,24 0,-24-25,0 25,25 0,-25-25,0 25,0-25,0 0,0 25,0 0,0-24,25 24,-25 0,0-25,0 0,0 25,0 0,0-25,0 25,0-25,25 25,-25 0,0-24,0 24,0-25,0 25,0-25,25 25,-25 0,24-25,-24 0,0 25,0 0,0-24,0 24,25 0,-25-25,0 25,0 0,25-25,-25 0,25 25,-25-25,0 25,25-24,-25 24,0 0,0-25,24 25,-24-25,0 25,0 0,0-25,25 25,-25 0,0-25,25 25,-25-25,0 25,0 0,0-24,25 24,-25 0,25-25,-25 25,24 0,-24-25,0 25,25 0,-25-25,0 25,25 0,-25 0,25 0,-25-25,25 25,-25 0,0 0,24-24,-24 24,0-25,50 25,-50 0,0-25,25 25,-25 0,0-25,25 25,-25-25,24 25,-24 0,0 0,0-24,25 24,-25 0,0 0,25 0,-25-25,0 25,25 0,0 0,-25 0,0 0,25 0,-25 0,24 0,1 0,-25 0,0 0,25 0,-25 0,25 0,-25 0,0 0,25 0,-1 0,-24 0,25 0,-25 25,50-1,-50-24,49 0,-49 25,25-25,-25 0,25 0,-25 25,0-25,25 0,0 0,-25 0,0 25,24-25,-24 25,0-25,25 0,-25 0,25 24,0-24,-25 0,25 25,-1 0,-24-25,0 25,25-25,-25 0,0 25,25-25,-25 24,25 1,0 0,-25 0,0 0,24-25,-24 25,0-1,25-24,0 25,-25 0,25 0,-25-25,0 25,0-1,0 1,0-25,25 25,-25 0,24 0,-24-1,0-24,0 50,25-50,-25 25,0 0,0-1,0-24,25 25,-25-25,0 25,25 0,-25-25,0 25,0-25,0 24,25-24,-25 50,0-25,0 0,24-1,-24 1,25 25,-25-25,0-1,25 1,-25 0,25 25,-25-26,0 1,0-25,25 25,-25-25,0 25,25-25,-25 50,0-50,0 24,0-24,24 25,-24 0,0 0,0 0,0-1,0-24,0 50,0-50,0 25,0 0,0-1,0-24,0 25,0-25,0 25,0 0,0 0,0-1,0 1,0 0,0-25,0 50,0-50,0 24,0 26,0-50,0 25,0 0,0-1,0 1,0 0,0-25,0 25,0 0,0-1,0-24,0 25,0-25,0 25,0-25,0 25,0 0,0-25,0 24,0-24,0 25,0 0,0-25,0 25,0-25,0 25,0-25,0 24,0 1,0 0,0-25,0 25,0 0,0-25,0 25,0-1,0 1,0 0,0 0,0 0,0 24,0-49,0 25,0 49,0-74,0 25,0 25,0-25,0-1,0-24,0 25,0 0,0 0,0-25,0 25,0-25,0 24,0 1,0-25,0 0,0 25,0-25,0 50,-24-50,24 24,-25 1,25 0,0 0,0 0,0-1,-25-24,25 25,0-25,0 25,-25 0,25-25,0 25,0-1,0 1,-25-25,25 25,0-25,-25 25,25 0,0-25,0 0,0 25,-24-25,24 0,0 24,0-24,-25 0,25 25,-25 0,25-25,0 25,0-25,0 25,-25-25,25 24,0-24,0 25,0-25,0 0,-25 0,25 0,0 25,-24-25,24 0,-25 0,25 25,0 0,0-25,-25 0,25 0,0 0,-25 24,0-24,25 0,-24 0,24 0,0 0,-25 0,25 0,0 25,-25-25,0 0,25 0,-25 0,1 0,-1 25,25-25,-25 0,25 0,0 25,-25-25,0 0,25 0,0 0,-24 0,24 0,-25 0,25 0,-25 0,0 0,25 0,-25 0,25 0,-49 0,49 0,-25 0,0 0,0 0,1 0,24 0,-25 0,0 0,25 0,-25 0,25 0,-25 0,1 0,-1 0,25 0,-25 0,25 0,0 0,-25 0,0 0,25 0,-25 0,1-25,-1 25,25-25,-25 25,0 0,25-25,-25 25,25-24,-24 24,24 0,-50-25,50 25,0-25,-50 0,50 25,-24-25,-1 1,0 24,25 0,-25-25,25 25,0 0,-25-25,1 25,24-25,-25 0,25 25,-50-24,50 24,0-25,0 0,-25 25,25-25,0 25,0-25,-24 0,24 25,-25 0,25-24,0 24,0-25,0 0,-25 25,25 0,0-25,0 25,0-25,0 25,0-24,0-1,-25 25,25-25,0 25,0-25,0 0,0 25,0-24,0 24,0-25,0 0,0 25,0-25,0 25,0-25,0 25,0-24,0-1,0 25,0-25,0 25,0-25,0 0,0 25,0-24,0 24,0-25,0 25,0-25,0 0,0 25,0-25,0 1,0-1,0 25,0-25,0 0,0 0,0 25,0-24,0 24,0-50,0 50,0-25,0 25,0-25,0 1,0-1,0 25,0-25,0 25,0-25,0 0,0 25,0-25,0 25,0-24,0-1,0 25,0-25,-25 25,25 0,0-25,0 25,0-25,0 25,0 0,-24 0,24 25,0-25,0 25,0-25,0 0,-25 0,25 25,0 0,0-25,0 24,0-24,0 0,0 25,0 0,0-25,-25 0,25 25,0-25,0 25,-25-25,25 0,0 25,0-1,0-24,0 0,0 25,-25-25,25 0,0 25,0-25,0 25,0-25,0 25,0-25,-24 0,24 24,0-24,0 25,0 0,0-25,0 0,0 25,-25-25,25 0,0 25,0-1,-25-24,25 0,0 25,0-25,0 0,0 25</inkml:trace>
  <inkml:trace contextRef="#ctx0" brushRef="#br0" timeOffset="3224.1843">16024 11013,'0'0,"0"0,0 25,0-25,0 25,0 0,0-25,0 24,0-24,0 25,0-25,0 0,0 25,0-25,0 25,0-25,25 0,-25 0,0 0,0 25,0-25,0 25,25-25,-25 24,25-24,-25 0,0 25,0-25,24 0,-24 0,0 0,0 25,25-25,-25 0,25 0,-25 25,0 0,0-25,0 0,25 0,-25 24,0-24,0 0,0 25,0 0,0-25,25 0,-25 25,0-25,0 0,24 0,-24 25,0-25,25 0,-25 24,0 1,25-25,-25 0,0 25,0-25,0 0,0 25,25-25,-25 25,25-25,-25 0,0 0,0 24,0-24,0 0</inkml:trace>
  <inkml:trace contextRef="#ctx0" brushRef="#br0" timeOffset="33519.9173">8360 9550,'24'0,"1"0,-25 0,0 0,25 0,-25 0,25 0,-25-25,25 25,-25-25,0 25,24 0,-24 0,25 0,-25 0,0 0,25 0,0 0,-25 25,0-25,25 0,-25 0,0 0,0 25,0-25,0 25,24-25,-24 0,25 0,-25 24,0 1,0-25,0 0,0 25,0-25,25 0,-25 25,0 0,0-25,0 0,0 24,0-24,0 25,25-25,-25 0,0 25,0 0,0-25,0 0,0 25,0-25,25 0,-25 24,0 1,0-25,0 25,24-25,-24 0,0 25,0-25,0 0,0 25,0-1,25-24,-25 0,0 25,0-25,0 25,0-25,0 25,0-25,0 25,25-25,-25 0,0 25,0-25,0 24,0 1,0-25,0 25,0-25,0 25,0 0,0-25,0 24,0-24,0 25,0-25,0 25,0 0,0-25,0 25,0-25,0 24,0 1,0-25,0 25,0-25,0 25,0-25,0 25,0-1,0-24,0 25,0-25,0 25,0 0,0-25,0 25,0-25,0 24,0-24,0 25,0 0,0-25,0 0,0 25,0-25,0 25,0-1,-25-24,25 0,0 25,0-25,0 0,0 25,0-25,0 25,-25-25,25 25,-24-25,24 0,0 24,0-24,-25 0,25 25,0-25,0 0,0 25,-25-25,25 25,0-25,0 0,-25 0,25 25,-25-25,25 0,0 0,-24 0,24 0,-25 0,25 24,-25-24,25 0,-25 0,25 0,-25 0,25 0,-24 0,-1 0,25 0,-25 0,25 0,-25 0,0 0,25 0,-24 0,24 0,0 0,-25 0,25 0,0 0,-25 0,25-24,-25 24,25 0,0 0,-25 0,25-25,0 25,0-25,-24 25,24 0,0-25,0 25,0-25,-25 25,25 0,0-24,0-1,0 25,0-25,0 25,0-25,0 25,0-25,0 1,0 24,0-25,0 25,0-25,0 0,0 25,0-25,0 25,0-24,0 24,0-25,0 0,0 25,0-25,0 25,0-25,0 1,0 24,0 0,0 0,0 0,-25 0,25 24,0-24,0 0,0 25,0-25,0 25,-25-25,25 25,-25-25,0 0,25 0,0 25,0-25,0 0,-24 0,24 24,0-24,0 0,-25 0,25 25,-25-25,25 25,0-25,0 0,0 0</inkml:trace>
  <inkml:trace contextRef="#ctx0" brushRef="#br0" timeOffset="35008.0024">8211 10542,'0'0,"0"0,0 0,0 0,25 0,-25 25,0-25,0 0,24 0,-24 25,0-25,25 0,-25 24,0-24,0 0,0 25,25-25,-25 0,0 25,25-25,0 0,-25 0,24 0,-24 25,0-25,25 0,-25 0,25 0,-25 0,25 25</inkml:trace>
  <inkml:trace contextRef="#ctx0" brushRef="#br0" timeOffset="37592.1502">8434 9550,'0'0,"0"0,0 25,-25-25,25 0,-25 0,25 0,0 0,-24 0,-1 0,25 0,0 24,-25-24,25 0,0 0,0 25,-25-25,25 0,-25 0,25 25,0 0,0-25,0 0,0 25,0-25,-24 0,24 24,0 1,0-25,0 25,0-25,0 25,0-25,0 25,0-1,0-24,0 25,0-25,0 25,0 0,0-25,0 25,0-25,-25 0,25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4000"/>
            <a:lum/>
          </a:blip>
          <a:srcRect/>
          <a:tile tx="0" ty="0" sx="100000" sy="100000" flip="x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Naklon%C4%9Bn%C3%A1_rovina" TargetMode="External"/><Relationship Id="rId3" Type="http://schemas.openxmlformats.org/officeDocument/2006/relationships/hyperlink" Target="http://cs.wikipedia.org/wiki/P%C3%A1ka_(jednoduch%C3%BD_stroj)" TargetMode="External"/><Relationship Id="rId7" Type="http://schemas.openxmlformats.org/officeDocument/2006/relationships/hyperlink" Target="http://cs.wikipedia.org/wiki/Kladkostroj" TargetMode="External"/><Relationship Id="rId12" Type="http://schemas.openxmlformats.org/officeDocument/2006/relationships/image" Target="../media/image4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Voln%C3%A1_kladka" TargetMode="External"/><Relationship Id="rId11" Type="http://schemas.openxmlformats.org/officeDocument/2006/relationships/hyperlink" Target="http://cs.wikipedia.org/wiki/%C5%A0roub" TargetMode="External"/><Relationship Id="rId5" Type="http://schemas.openxmlformats.org/officeDocument/2006/relationships/hyperlink" Target="http://cs.wikipedia.org/wiki/Pevn%C3%A1_kladka" TargetMode="External"/><Relationship Id="rId10" Type="http://schemas.openxmlformats.org/officeDocument/2006/relationships/hyperlink" Target="http://cs.wikipedia.org/wiki/Kl%C3%ADn" TargetMode="External"/><Relationship Id="rId4" Type="http://schemas.openxmlformats.org/officeDocument/2006/relationships/hyperlink" Target="http://cs.wikipedia.org/wiki/Kladka" TargetMode="External"/><Relationship Id="rId9" Type="http://schemas.openxmlformats.org/officeDocument/2006/relationships/hyperlink" Target="http://cs.wikipedia.org/wiki/Kolo_na_h%C5%99%C3%ADdel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ladka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cs.wikipedia.org/wiki/%C5%A0roub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Jednoduché stroje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VY_32_INOVACE_2A_09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18161" y="314796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09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802780"/>
              </p:ext>
            </p:extLst>
          </p:nvPr>
        </p:nvGraphicFramePr>
        <p:xfrm>
          <a:off x="119906" y="847663"/>
          <a:ext cx="8712968" cy="474993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24478"/>
                <a:gridCol w="6288490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Materiál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je využitelný pro hodiny fyziky. Součástí výkladu jsou aktivní odkazy na internetovou encyklopedii wikipedia.org.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Závěrečný krátký test se vyplňuje pomocí skrytého pera. 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236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Fyzika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získají informace o jednoduchých strojích, měli by je umět vyjmenovat a jednoduše popsat jejich funkci a využití.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15. let, 8.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ivatel\AppData\Local\Microsoft\Windows\Temporary Internet Files\Content.IE5\ZOW1DX4L\MC9001129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15737">
            <a:off x="6456113" y="2446802"/>
            <a:ext cx="2219078" cy="96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JEDNODUCHÉ STROJE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92938" y="1340768"/>
            <a:ext cx="6984776" cy="1015663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>
                <a:latin typeface="Baskerville Old Face" pitchFamily="18" charset="0"/>
              </a:rPr>
              <a:t>Jsou to stroje, které člověku usnadňují práci.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>
                <a:latin typeface="Baskerville Old Face" pitchFamily="18" charset="0"/>
              </a:rPr>
              <a:t>Jejich složením a kombinací vznikají dále složitější stroje.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>
                <a:latin typeface="Baskerville Old Face" pitchFamily="18" charset="0"/>
              </a:rPr>
              <a:t>Jednoduché stroje se již používali dávno v historii lidstva.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30098" y="3429000"/>
            <a:ext cx="7070294" cy="26776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dirty="0" smtClean="0">
                <a:hlinkClick r:id="rId3" tooltip="Páka (jednoduchý stroj)"/>
              </a:rPr>
              <a:t>Páka</a:t>
            </a:r>
            <a:endParaRPr lang="cs-CZ" sz="2400" dirty="0"/>
          </a:p>
          <a:p>
            <a:r>
              <a:rPr lang="cs-CZ" sz="2400" dirty="0">
                <a:hlinkClick r:id="rId4" tooltip="Kladka"/>
              </a:rPr>
              <a:t>Kladka</a:t>
            </a:r>
            <a:r>
              <a:rPr lang="cs-CZ" sz="2400" dirty="0"/>
              <a:t> (</a:t>
            </a:r>
            <a:r>
              <a:rPr lang="cs-CZ" sz="2400" dirty="0">
                <a:hlinkClick r:id="rId5" tooltip="Pevná kladka"/>
              </a:rPr>
              <a:t>Pevná kladka</a:t>
            </a:r>
            <a:r>
              <a:rPr lang="cs-CZ" sz="2400" dirty="0"/>
              <a:t> - </a:t>
            </a:r>
            <a:r>
              <a:rPr lang="cs-CZ" sz="2400" dirty="0">
                <a:hlinkClick r:id="rId6" tooltip="Volná kladka"/>
              </a:rPr>
              <a:t>Volná kladka</a:t>
            </a:r>
            <a:r>
              <a:rPr lang="cs-CZ" sz="2400" dirty="0"/>
              <a:t> - </a:t>
            </a:r>
            <a:r>
              <a:rPr lang="cs-CZ" sz="2400" dirty="0">
                <a:hlinkClick r:id="rId7" tooltip="Kladkostroj"/>
              </a:rPr>
              <a:t>Kladkostroj</a:t>
            </a:r>
            <a:r>
              <a:rPr lang="cs-CZ" sz="2400" dirty="0"/>
              <a:t>)</a:t>
            </a:r>
          </a:p>
          <a:p>
            <a:r>
              <a:rPr lang="cs-CZ" sz="2400" dirty="0">
                <a:hlinkClick r:id="rId8" tooltip="Nakloněná rovina"/>
              </a:rPr>
              <a:t>Nakloněná rovina</a:t>
            </a:r>
            <a:endParaRPr lang="cs-CZ" sz="2400" dirty="0"/>
          </a:p>
          <a:p>
            <a:r>
              <a:rPr lang="cs-CZ" sz="2400" dirty="0">
                <a:hlinkClick r:id="rId9" tooltip="Kolo na hřídeli"/>
              </a:rPr>
              <a:t>Kolo na hřídeli</a:t>
            </a:r>
            <a:endParaRPr lang="cs-CZ" sz="2400" dirty="0"/>
          </a:p>
          <a:p>
            <a:r>
              <a:rPr lang="cs-CZ" sz="2400" dirty="0" smtClean="0">
                <a:hlinkClick r:id="rId10" tooltip="Klín"/>
              </a:rPr>
              <a:t>Klín</a:t>
            </a:r>
            <a:r>
              <a:rPr lang="cs-CZ" sz="2400" dirty="0" smtClean="0"/>
              <a:t> - </a:t>
            </a:r>
            <a:endParaRPr lang="cs-CZ" sz="2400" dirty="0"/>
          </a:p>
          <a:p>
            <a:r>
              <a:rPr lang="cs-CZ" sz="2400" dirty="0">
                <a:hlinkClick r:id="rId11" tooltip="Šroub"/>
              </a:rPr>
              <a:t>Šroub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60403" y="2744650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Mezi jednoduché stroje lze zařadit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pic>
        <p:nvPicPr>
          <p:cNvPr id="1027" name="Picture 3" descr="C:\Users\uzivatel\AppData\Local\Microsoft\Windows\Temporary Internet Files\Content.IE5\8YKHHWPL\MM900205372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513177"/>
            <a:ext cx="2425594" cy="1732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91880" y="481007"/>
            <a:ext cx="15460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Páka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404337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b="1" dirty="0" smtClean="0"/>
              <a:t>Je pevná dřevěná nebo kovová tyč podepřená v jednom bodě (ose)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Používá se ke zmenšení síly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Skládá se z OSY a dvou RAMEN</a:t>
            </a:r>
            <a:endParaRPr lang="cs-CZ" sz="2400" b="1" dirty="0"/>
          </a:p>
        </p:txBody>
      </p:sp>
      <p:pic>
        <p:nvPicPr>
          <p:cNvPr id="2050" name="Picture 2" descr="C:\Users\uzivatel\AppData\Local\Microsoft\Windows\Temporary Internet Files\Content.IE5\8YKHHWPL\MP9001754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92" b="90571" l="4167" r="97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739" y="1999233"/>
            <a:ext cx="1689676" cy="11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Skupina 10"/>
          <p:cNvGrpSpPr/>
          <p:nvPr/>
        </p:nvGrpSpPr>
        <p:grpSpPr>
          <a:xfrm>
            <a:off x="1276580" y="3973640"/>
            <a:ext cx="5976664" cy="2557384"/>
            <a:chOff x="1276580" y="3973640"/>
            <a:chExt cx="5976664" cy="2557384"/>
          </a:xfrm>
        </p:grpSpPr>
        <p:sp>
          <p:nvSpPr>
            <p:cNvPr id="4" name="Rovnoramenný trojúhelník 3"/>
            <p:cNvSpPr/>
            <p:nvPr/>
          </p:nvSpPr>
          <p:spPr>
            <a:xfrm>
              <a:off x="3958309" y="5097680"/>
              <a:ext cx="648072" cy="576064"/>
            </a:xfrm>
            <a:prstGeom prst="triangl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1276580" y="5088674"/>
              <a:ext cx="5976664" cy="0"/>
            </a:xfrm>
            <a:prstGeom prst="line">
              <a:avLst/>
            </a:prstGeom>
            <a:ln w="635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7" name="Levá složená závorka 6"/>
            <p:cNvSpPr/>
            <p:nvPr/>
          </p:nvSpPr>
          <p:spPr>
            <a:xfrm rot="5400000">
              <a:off x="5504659" y="3160519"/>
              <a:ext cx="548622" cy="2948546"/>
            </a:xfrm>
            <a:prstGeom prst="leftBrac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Levá složená závorka 8"/>
            <p:cNvSpPr/>
            <p:nvPr/>
          </p:nvSpPr>
          <p:spPr>
            <a:xfrm rot="5400000">
              <a:off x="2538883" y="3160519"/>
              <a:ext cx="548622" cy="2948546"/>
            </a:xfrm>
            <a:prstGeom prst="leftBrac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Čárový popisek 1 7"/>
            <p:cNvSpPr/>
            <p:nvPr/>
          </p:nvSpPr>
          <p:spPr>
            <a:xfrm>
              <a:off x="5037944" y="5954960"/>
              <a:ext cx="1550280" cy="576064"/>
            </a:xfrm>
            <a:prstGeom prst="borderCallout1">
              <a:avLst>
                <a:gd name="adj1" fmla="val -40207"/>
                <a:gd name="adj2" fmla="val -50771"/>
                <a:gd name="adj3" fmla="val 44472"/>
                <a:gd name="adj4" fmla="val -9228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Osa otáčení</a:t>
              </a: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1913357" y="3973641"/>
              <a:ext cx="1728192" cy="35541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Rameno 1</a:t>
              </a: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4948988" y="3973640"/>
              <a:ext cx="1728192" cy="35541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Rameno 2</a:t>
              </a:r>
              <a:endParaRPr lang="cs-CZ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3932296" y="5916517"/>
            <a:ext cx="648072" cy="576064"/>
          </a:xfrm>
          <a:prstGeom prst="triangl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1250567" y="5907511"/>
            <a:ext cx="5976664" cy="0"/>
          </a:xfrm>
          <a:prstGeom prst="line">
            <a:avLst/>
          </a:prstGeom>
          <a:ln w="635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1100672" y="476672"/>
            <a:ext cx="69426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Síly na páce, rovnováha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9390" y="1769697"/>
            <a:ext cx="7575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Pokud je osa přesně uprostřed ramen a síly, působící na ramena ve stejné vzdálenosti od osy, jsou stejné, tak se páka nachází v tzv. rovnovážné poloze.</a:t>
            </a:r>
            <a:endParaRPr lang="cs-CZ" sz="2000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1377635" y="4391853"/>
            <a:ext cx="0" cy="15246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7100380" y="4391853"/>
            <a:ext cx="0" cy="15246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953699" y="5268137"/>
            <a:ext cx="674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 Black" pitchFamily="34" charset="0"/>
              </a:rPr>
              <a:t>a</a:t>
            </a:r>
            <a:r>
              <a:rPr lang="cs-CZ" sz="2400" baseline="-25000" dirty="0" smtClean="0">
                <a:latin typeface="Arial Black" pitchFamily="34" charset="0"/>
              </a:rPr>
              <a:t>1</a:t>
            </a:r>
            <a:endParaRPr lang="cs-CZ" sz="2400" baseline="-25000" dirty="0"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423302" y="2564904"/>
            <a:ext cx="3354153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a</a:t>
            </a:r>
            <a:r>
              <a:rPr lang="cs-CZ" sz="2000" baseline="-25000" dirty="0" smtClean="0"/>
              <a:t>1</a:t>
            </a:r>
            <a:r>
              <a:rPr lang="cs-CZ" sz="2000" dirty="0" smtClean="0"/>
              <a:t> = rameno 1</a:t>
            </a:r>
          </a:p>
          <a:p>
            <a:r>
              <a:rPr lang="cs-CZ" sz="2000" dirty="0" smtClean="0"/>
              <a:t>a</a:t>
            </a:r>
            <a:r>
              <a:rPr lang="cs-CZ" sz="2000" baseline="-25000" dirty="0" smtClean="0"/>
              <a:t>2</a:t>
            </a:r>
            <a:r>
              <a:rPr lang="cs-CZ" sz="2000" dirty="0" smtClean="0"/>
              <a:t> = rameno 2</a:t>
            </a:r>
          </a:p>
          <a:p>
            <a:r>
              <a:rPr lang="cs-CZ" sz="2000" dirty="0" smtClean="0"/>
              <a:t>F1 = síla působící na rameno 1</a:t>
            </a:r>
          </a:p>
          <a:p>
            <a:r>
              <a:rPr lang="cs-CZ" sz="2000" dirty="0" smtClean="0"/>
              <a:t>F2 = síla působící na rameno 2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580112" y="5293714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 Black" pitchFamily="34" charset="0"/>
              </a:rPr>
              <a:t>a</a:t>
            </a:r>
            <a:r>
              <a:rPr lang="cs-CZ" sz="2400" baseline="-25000" dirty="0" smtClean="0">
                <a:latin typeface="Arial Black" pitchFamily="34" charset="0"/>
              </a:rPr>
              <a:t>2</a:t>
            </a:r>
            <a:endParaRPr lang="cs-CZ" sz="2400" baseline="-25000" dirty="0"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377837" y="414908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</a:t>
            </a:r>
            <a:r>
              <a:rPr lang="cs-CZ" sz="2400" b="1" baseline="-25000" dirty="0" smtClean="0"/>
              <a:t>1</a:t>
            </a:r>
            <a:endParaRPr lang="cs-CZ" sz="2400" b="1" baseline="-25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07713" y="410142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</a:t>
            </a:r>
            <a:r>
              <a:rPr lang="cs-CZ" sz="2400" b="1" baseline="-25000" dirty="0" smtClean="0"/>
              <a:t>2</a:t>
            </a:r>
            <a:endParaRPr lang="cs-CZ" sz="2400" b="1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795279" y="3348861"/>
                <a:ext cx="2274033" cy="800219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cs-CZ" u="sng" dirty="0" smtClean="0">
                    <a:solidFill>
                      <a:srgbClr val="FF0000"/>
                    </a:solidFill>
                  </a:rPr>
                  <a:t>Pro rovnováhu platí:</a:t>
                </a:r>
              </a:p>
              <a:p>
                <a:pPr algn="ctr"/>
                <a:r>
                  <a:rPr lang="cs-CZ" sz="2400" dirty="0" smtClean="0">
                    <a:solidFill>
                      <a:srgbClr val="FF0000"/>
                    </a:solidFill>
                  </a:rPr>
                  <a:t>F</a:t>
                </a:r>
                <a:r>
                  <a:rPr lang="cs-CZ" sz="2400" baseline="-25000" dirty="0" smtClean="0">
                    <a:solidFill>
                      <a:srgbClr val="FF0000"/>
                    </a:solidFill>
                  </a:rPr>
                  <a:t>1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400" b="0" i="1" baseline="-2500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= F</a:t>
                </a:r>
                <a:r>
                  <a:rPr lang="cs-CZ" sz="2400" baseline="-25000" dirty="0" smtClean="0">
                    <a:solidFill>
                      <a:srgbClr val="FF0000"/>
                    </a:solidFill>
                  </a:rPr>
                  <a:t>2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400" b="0" i="1" baseline="-2500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endParaRPr lang="cs-CZ" sz="1400" baseline="-25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279" y="3348861"/>
                <a:ext cx="2274033" cy="80021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699775" y="3226623"/>
            <a:ext cx="1101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F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= F</a:t>
            </a:r>
            <a:r>
              <a:rPr lang="cs-CZ" sz="2800" baseline="-25000" dirty="0" smtClean="0"/>
              <a:t>2</a:t>
            </a:r>
            <a:endParaRPr lang="cs-CZ" sz="2800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1844845" y="785236"/>
            <a:ext cx="7128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Pokud vzdálenost působící síly bude na jedné straně poloviční od osy, musíme pro dosažení rovnováhy působit dvojnásobnou sílou.</a:t>
            </a:r>
            <a:endParaRPr lang="cs-CZ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1506429" y="2488860"/>
            <a:ext cx="5976664" cy="3947317"/>
            <a:chOff x="1506429" y="2488860"/>
            <a:chExt cx="5976664" cy="3947317"/>
          </a:xfrm>
        </p:grpSpPr>
        <p:sp>
          <p:nvSpPr>
            <p:cNvPr id="2" name="Rovnoramenný trojúhelník 1"/>
            <p:cNvSpPr/>
            <p:nvPr/>
          </p:nvSpPr>
          <p:spPr>
            <a:xfrm>
              <a:off x="4188158" y="5860113"/>
              <a:ext cx="648072" cy="576064"/>
            </a:xfrm>
            <a:prstGeom prst="triangl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" name="Přímá spojnice 2"/>
            <p:cNvCxnSpPr/>
            <p:nvPr/>
          </p:nvCxnSpPr>
          <p:spPr>
            <a:xfrm>
              <a:off x="1506429" y="5851107"/>
              <a:ext cx="5976664" cy="0"/>
            </a:xfrm>
            <a:prstGeom prst="line">
              <a:avLst/>
            </a:prstGeom>
            <a:ln w="635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se šipkou 3"/>
            <p:cNvCxnSpPr/>
            <p:nvPr/>
          </p:nvCxnSpPr>
          <p:spPr>
            <a:xfrm>
              <a:off x="1551097" y="4013525"/>
              <a:ext cx="0" cy="152466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" name="Přímá spojnice se šipkou 4"/>
            <p:cNvCxnSpPr/>
            <p:nvPr/>
          </p:nvCxnSpPr>
          <p:spPr>
            <a:xfrm>
              <a:off x="6006658" y="3983311"/>
              <a:ext cx="0" cy="152466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6" name="TextovéPole 5"/>
            <p:cNvSpPr txBox="1"/>
            <p:nvPr/>
          </p:nvSpPr>
          <p:spPr>
            <a:xfrm>
              <a:off x="2680822" y="4649391"/>
              <a:ext cx="6740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Arial Black" pitchFamily="34" charset="0"/>
                </a:rPr>
                <a:t>a</a:t>
              </a:r>
              <a:r>
                <a:rPr lang="cs-CZ" sz="2400" baseline="-25000" dirty="0" smtClean="0">
                  <a:latin typeface="Arial Black" pitchFamily="34" charset="0"/>
                </a:rPr>
                <a:t>1</a:t>
              </a:r>
              <a:endParaRPr lang="cs-CZ" sz="2400" baseline="-25000" dirty="0">
                <a:latin typeface="Arial Black" pitchFamily="34" charset="0"/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4992333" y="4657864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Arial Black" pitchFamily="34" charset="0"/>
                </a:rPr>
                <a:t>a</a:t>
              </a:r>
              <a:r>
                <a:rPr lang="cs-CZ" sz="2400" baseline="-25000" dirty="0" smtClean="0">
                  <a:latin typeface="Arial Black" pitchFamily="34" charset="0"/>
                </a:rPr>
                <a:t>2</a:t>
              </a:r>
              <a:endParaRPr lang="cs-CZ" sz="2400" baseline="-25000" dirty="0">
                <a:latin typeface="Arial Black" pitchFamily="34" charset="0"/>
              </a:endParaRP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556813" y="3782692"/>
              <a:ext cx="5760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F</a:t>
              </a:r>
              <a:r>
                <a:rPr lang="cs-CZ" sz="2400" b="1" baseline="-25000" dirty="0" smtClean="0"/>
                <a:t>1</a:t>
              </a:r>
              <a:endParaRPr lang="cs-CZ" sz="2400" b="1" baseline="-250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156176" y="2655010"/>
              <a:ext cx="5760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F</a:t>
              </a:r>
              <a:r>
                <a:rPr lang="cs-CZ" sz="2400" b="1" baseline="-25000" dirty="0" smtClean="0"/>
                <a:t>2</a:t>
              </a:r>
              <a:endParaRPr lang="cs-CZ" sz="2400" b="1" baseline="-25000" dirty="0"/>
            </a:p>
          </p:txBody>
        </p:sp>
        <p:sp>
          <p:nvSpPr>
            <p:cNvPr id="11" name="Levá složená závorka 10"/>
            <p:cNvSpPr/>
            <p:nvPr/>
          </p:nvSpPr>
          <p:spPr>
            <a:xfrm rot="5400000">
              <a:off x="5018231" y="4772735"/>
              <a:ext cx="596277" cy="1474273"/>
            </a:xfrm>
            <a:prstGeom prst="leftBrac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Levá složená závorka 11"/>
            <p:cNvSpPr/>
            <p:nvPr/>
          </p:nvSpPr>
          <p:spPr>
            <a:xfrm rot="5400000">
              <a:off x="2719727" y="4015838"/>
              <a:ext cx="596277" cy="3022874"/>
            </a:xfrm>
            <a:prstGeom prst="leftBrac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se šipkou 12"/>
            <p:cNvCxnSpPr/>
            <p:nvPr/>
          </p:nvCxnSpPr>
          <p:spPr>
            <a:xfrm>
              <a:off x="6006658" y="2488860"/>
              <a:ext cx="0" cy="152466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/>
                <p:cNvSpPr txBox="1"/>
                <p:nvPr/>
              </p:nvSpPr>
              <p:spPr>
                <a:xfrm>
                  <a:off x="2528988" y="2722817"/>
                  <a:ext cx="1826988" cy="7877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cs-CZ" sz="2400" dirty="0" smtClean="0">
                      <a:latin typeface="Arial Black" pitchFamily="34" charset="0"/>
                    </a:rPr>
                    <a:t>a</a:t>
                  </a:r>
                  <a:r>
                    <a:rPr lang="cs-CZ" sz="2400" baseline="-25000" dirty="0" smtClean="0">
                      <a:latin typeface="Arial Black" pitchFamily="34" charset="0"/>
                    </a:rPr>
                    <a:t>2</a:t>
                  </a:r>
                  <a:r>
                    <a:rPr lang="cs-CZ" sz="2400" dirty="0" smtClean="0">
                      <a:latin typeface="Arial Black" pitchFamily="34" charset="0"/>
                    </a:rPr>
                    <a:t> =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cs-CZ" sz="2400" dirty="0">
                      <a:latin typeface="Arial Black" pitchFamily="34" charset="0"/>
                    </a:rPr>
                    <a:t> </a:t>
                  </a:r>
                  <a:r>
                    <a:rPr lang="cs-CZ" sz="2400" dirty="0" smtClean="0">
                      <a:latin typeface="Arial Black" pitchFamily="34" charset="0"/>
                    </a:rPr>
                    <a:t>a</a:t>
                  </a:r>
                  <a:r>
                    <a:rPr lang="cs-CZ" sz="2400" baseline="-25000" dirty="0" smtClean="0">
                      <a:latin typeface="Arial Black" pitchFamily="34" charset="0"/>
                    </a:rPr>
                    <a:t>1  </a:t>
                  </a:r>
                  <a:endParaRPr lang="cs-CZ" sz="2400" baseline="-25000" dirty="0">
                    <a:latin typeface="Arial Black" pitchFamily="34" charset="0"/>
                  </a:endParaRPr>
                </a:p>
              </p:txBody>
            </p:sp>
          </mc:Choice>
          <mc:Fallback xmlns="">
            <p:sp>
              <p:nvSpPr>
                <p:cNvPr id="14" name="TextovéPole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8988" y="2722817"/>
                  <a:ext cx="1826988" cy="787716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 r="-1000" b="-77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3074" name="Picture 2" descr="C:\Users\uzivatel\AppData\Local\Microsoft\Windows\Temporary Internet Files\Content.IE5\02KQOVLI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33" y="808850"/>
            <a:ext cx="1086296" cy="140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862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45637" y="427988"/>
            <a:ext cx="7765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Rozlišujeme dva typy páky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 rot="10800000" flipV="1">
            <a:off x="518529" y="1351318"/>
            <a:ext cx="7992888" cy="1227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0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dvojzvratná</a:t>
            </a:r>
            <a:r>
              <a:rPr kumimoji="0" lang="cs-CZ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– ramena jsou na opačných stranách od osy rotace 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0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jednozvratná</a:t>
            </a:r>
            <a:r>
              <a:rPr kumimoji="0" lang="cs-CZ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– obě ramena jsou na stejné straně od osy rotace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898456" y="3725959"/>
            <a:ext cx="1569495" cy="2896310"/>
            <a:chOff x="898456" y="3725959"/>
            <a:chExt cx="1569495" cy="2896310"/>
          </a:xfrm>
        </p:grpSpPr>
        <p:pic>
          <p:nvPicPr>
            <p:cNvPr id="4100" name="Picture 4" descr="C:\Users\uzivatel\AppData\Local\Microsoft\Windows\Temporary Internet Files\Content.IE5\GFHMNZ7G\MP900434160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321" t="5796" r="3214"/>
            <a:stretch/>
          </p:blipFill>
          <p:spPr bwMode="auto">
            <a:xfrm>
              <a:off x="898456" y="3851716"/>
              <a:ext cx="785071" cy="2770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9" name="Picture 3" descr="C:\Users\uzivatel\AppData\Local\Microsoft\Windows\Temporary Internet Files\Content.IE5\02KQOVLI\MC900344263[1].wmf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40294"/>
            <a:stretch/>
          </p:blipFill>
          <p:spPr bwMode="auto">
            <a:xfrm rot="17093176">
              <a:off x="1437877" y="3400642"/>
              <a:ext cx="704757" cy="13553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Rovnoramenný trojúhelník 5"/>
          <p:cNvSpPr/>
          <p:nvPr/>
        </p:nvSpPr>
        <p:spPr>
          <a:xfrm>
            <a:off x="898456" y="4028503"/>
            <a:ext cx="640517" cy="564488"/>
          </a:xfrm>
          <a:prstGeom prst="triangl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538973" y="3212976"/>
            <a:ext cx="0" cy="86536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2267744" y="3000782"/>
            <a:ext cx="0" cy="13099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381695" y="3212976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36217" y="3000782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pic>
        <p:nvPicPr>
          <p:cNvPr id="4102" name="Picture 6" descr="C:\Users\uzivatel\AppData\Local\Microsoft\Windows\Temporary Internet Files\Content.IE5\PVDUFBUN\MC9003618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394">
            <a:off x="3030751" y="3933324"/>
            <a:ext cx="2120022" cy="193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ovnoramenný trojúhelník 15"/>
          <p:cNvSpPr/>
          <p:nvPr/>
        </p:nvSpPr>
        <p:spPr>
          <a:xfrm>
            <a:off x="4906300" y="4896983"/>
            <a:ext cx="640517" cy="564488"/>
          </a:xfrm>
          <a:prstGeom prst="triangl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3549420" y="3101946"/>
            <a:ext cx="0" cy="11353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4672747" y="3383148"/>
            <a:ext cx="0" cy="11353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635896" y="2868150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52262" y="3101946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pic>
        <p:nvPicPr>
          <p:cNvPr id="4103" name="Picture 7" descr="C:\Users\uzivatel\AppData\Local\Microsoft\Windows\Temporary Internet Files\Content.IE5\02KQOVLI\MC9001829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6279">
            <a:off x="6525905" y="3361013"/>
            <a:ext cx="1982787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ovnoramenný trojúhelník 24"/>
          <p:cNvSpPr/>
          <p:nvPr/>
        </p:nvSpPr>
        <p:spPr>
          <a:xfrm>
            <a:off x="6732240" y="4337883"/>
            <a:ext cx="640517" cy="564488"/>
          </a:xfrm>
          <a:prstGeom prst="triangl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6516216" y="3391370"/>
            <a:ext cx="0" cy="6794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8100392" y="3101946"/>
            <a:ext cx="0" cy="6794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8230927" y="4620127"/>
            <a:ext cx="0" cy="7183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6444208" y="4460891"/>
            <a:ext cx="0" cy="7183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073620" y="5877272"/>
            <a:ext cx="267864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Jednozvratné páky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129401" y="5461471"/>
            <a:ext cx="267864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Dvojzvratná páka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8247363" y="4917617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129401" y="4810270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8173519" y="2769039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516216" y="3015539"/>
            <a:ext cx="308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44975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31840" y="548680"/>
            <a:ext cx="2510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Kladka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509253"/>
            <a:ext cx="8280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Kladka</a:t>
            </a:r>
            <a:r>
              <a:rPr lang="cs-CZ" sz="2400" dirty="0"/>
              <a:t> je volně otočné kolo s drážkou po obvodě pro vedení provazu, lana nebo řetězu. Může být upevněna na nějaké </a:t>
            </a:r>
            <a:r>
              <a:rPr lang="cs-CZ" sz="2400" dirty="0" smtClean="0"/>
              <a:t>konstrukci, trámu </a:t>
            </a:r>
            <a:r>
              <a:rPr lang="cs-CZ" sz="2400" dirty="0"/>
              <a:t>(pevná kladka), anebo na laně zavěšena (volná kladka). </a:t>
            </a:r>
            <a:endParaRPr lang="cs-CZ" sz="2400" dirty="0" smtClean="0"/>
          </a:p>
          <a:p>
            <a:endParaRPr lang="cs-CZ" dirty="0"/>
          </a:p>
          <a:p>
            <a:r>
              <a:rPr lang="cs-CZ" sz="2400" dirty="0" smtClean="0"/>
              <a:t>Spojením </a:t>
            </a:r>
            <a:r>
              <a:rPr lang="cs-CZ" sz="2400" dirty="0"/>
              <a:t>pevné a volné kladky, případně několika takových párů, vzniká </a:t>
            </a:r>
            <a:r>
              <a:rPr lang="cs-CZ" sz="2400" b="1" dirty="0"/>
              <a:t>kladkostroj</a:t>
            </a:r>
            <a:r>
              <a:rPr lang="cs-CZ" sz="2400" dirty="0"/>
              <a:t>. </a:t>
            </a:r>
          </a:p>
        </p:txBody>
      </p:sp>
      <p:pic>
        <p:nvPicPr>
          <p:cNvPr id="6146" name="Picture 2" descr="C:\Users\uzivatel\AppData\Local\Microsoft\Windows\Temporary Internet Files\Content.IE5\9BRHG7ZI\MP9004065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89040"/>
            <a:ext cx="1825136" cy="2737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759369" y="4281637"/>
            <a:ext cx="4101473" cy="2201492"/>
            <a:chOff x="759369" y="4281637"/>
            <a:chExt cx="4101473" cy="2201492"/>
          </a:xfrm>
        </p:grpSpPr>
        <p:sp>
          <p:nvSpPr>
            <p:cNvPr id="5" name="Vývojový diagram: nebo 4"/>
            <p:cNvSpPr/>
            <p:nvPr/>
          </p:nvSpPr>
          <p:spPr>
            <a:xfrm>
              <a:off x="2441026" y="4324557"/>
              <a:ext cx="1008112" cy="936104"/>
            </a:xfrm>
            <a:prstGeom prst="flowChartOr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louk 5"/>
            <p:cNvSpPr/>
            <p:nvPr/>
          </p:nvSpPr>
          <p:spPr>
            <a:xfrm>
              <a:off x="2379226" y="4281637"/>
              <a:ext cx="1131712" cy="1402331"/>
            </a:xfrm>
            <a:prstGeom prst="arc">
              <a:avLst>
                <a:gd name="adj1" fmla="val 10728700"/>
                <a:gd name="adj2" fmla="val 0"/>
              </a:avLst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/>
            <p:cNvCxnSpPr>
              <a:stCxn id="6" idx="0"/>
            </p:cNvCxnSpPr>
            <p:nvPr/>
          </p:nvCxnSpPr>
          <p:spPr>
            <a:xfrm flipH="1">
              <a:off x="2379227" y="4994539"/>
              <a:ext cx="78" cy="842186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H="1">
              <a:off x="3510859" y="4975002"/>
              <a:ext cx="79" cy="842186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9" name="Ovál 8"/>
            <p:cNvSpPr/>
            <p:nvPr/>
          </p:nvSpPr>
          <p:spPr>
            <a:xfrm>
              <a:off x="2902340" y="4756605"/>
              <a:ext cx="85483" cy="7236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Vývojový diagram: ruční operace 11"/>
            <p:cNvSpPr/>
            <p:nvPr/>
          </p:nvSpPr>
          <p:spPr>
            <a:xfrm>
              <a:off x="1983261" y="5683968"/>
              <a:ext cx="792088" cy="799161"/>
            </a:xfrm>
            <a:prstGeom prst="flowChartManualOperation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Šipka doleva 12"/>
            <p:cNvSpPr/>
            <p:nvPr/>
          </p:nvSpPr>
          <p:spPr>
            <a:xfrm rot="16200000">
              <a:off x="3197031" y="5467000"/>
              <a:ext cx="1224136" cy="287873"/>
            </a:xfrm>
            <a:prstGeom prst="leftArrow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Šipka doleva 14"/>
            <p:cNvSpPr/>
            <p:nvPr/>
          </p:nvSpPr>
          <p:spPr>
            <a:xfrm rot="16200000">
              <a:off x="1186035" y="5415285"/>
              <a:ext cx="1224136" cy="287873"/>
            </a:xfrm>
            <a:prstGeom prst="leftArrow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3966045" y="5652059"/>
              <a:ext cx="8947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F = 50N</a:t>
              </a:r>
              <a:endParaRPr lang="cs-CZ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759369" y="5610936"/>
              <a:ext cx="8947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F = 50N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981995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Four pulley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27" y="764704"/>
            <a:ext cx="8064896" cy="3528392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7159" y="4314999"/>
            <a:ext cx="7632848" cy="369332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Obr.: Schematické znázornění rozložení sil na jednoduchém stroji - </a:t>
            </a:r>
            <a:r>
              <a:rPr lang="cs-CZ" dirty="0">
                <a:hlinkClick r:id="rId3" tooltip="cs:Kladka"/>
              </a:rPr>
              <a:t>kladce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2056" y="5517232"/>
            <a:ext cx="8460940" cy="92333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 obrázku je patrné, že pokud chceme zvednout závaží o hmotnosti 10kg (100N) o 10 cm potřebujeme k tomu sílu dělenou dle počtu kladek.</a:t>
            </a:r>
          </a:p>
          <a:p>
            <a:r>
              <a:rPr lang="cs-CZ" u="sng" dirty="0" smtClean="0"/>
              <a:t>Dvě kladky </a:t>
            </a:r>
            <a:r>
              <a:rPr lang="cs-CZ" dirty="0" smtClean="0"/>
              <a:t>– poloviční síla	</a:t>
            </a:r>
            <a:r>
              <a:rPr lang="cs-CZ" u="sng" dirty="0" smtClean="0"/>
              <a:t>Tři kladky </a:t>
            </a:r>
            <a:r>
              <a:rPr lang="cs-CZ" dirty="0" smtClean="0"/>
              <a:t>– třetinová síla	</a:t>
            </a:r>
            <a:r>
              <a:rPr lang="cs-CZ" u="sng" dirty="0" smtClean="0"/>
              <a:t>Čtyři kladky </a:t>
            </a:r>
            <a:r>
              <a:rPr lang="cs-CZ" dirty="0" smtClean="0"/>
              <a:t>– čtvrtinová síla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9252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63688" y="476672"/>
            <a:ext cx="52652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Nakloněná rovina</a:t>
            </a:r>
            <a:endParaRPr lang="cs-CZ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849" y="1700809"/>
            <a:ext cx="8136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Dokáže ušetřit sílu, kterou bychom museli vyvinout k vyzvednutí břemene kolmo vzhůru.</a:t>
            </a:r>
          </a:p>
          <a:p>
            <a:r>
              <a:rPr lang="cs-CZ" sz="2400" dirty="0" smtClean="0"/>
              <a:t>Jednoduchý příklad je kolečko s pískem, které chceme například naložit na auto.</a:t>
            </a:r>
            <a:endParaRPr lang="cs-CZ" sz="2400" dirty="0"/>
          </a:p>
        </p:txBody>
      </p:sp>
      <p:pic>
        <p:nvPicPr>
          <p:cNvPr id="8194" name="Picture 2" descr="C:\Users\uzivatel\AppData\Local\Microsoft\Windows\Temporary Internet Files\Content.IE5\8YKHHWPL\MC90044128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46" y="5080386"/>
            <a:ext cx="1593772" cy="159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zivatel\AppData\Local\Microsoft\Windows\Temporary Internet Files\Content.IE5\02KQOVLI\MP90044240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800" y="3429001"/>
            <a:ext cx="4475692" cy="2983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ravoúhlý trojúhelník 3"/>
          <p:cNvSpPr/>
          <p:nvPr/>
        </p:nvSpPr>
        <p:spPr>
          <a:xfrm flipH="1">
            <a:off x="1907704" y="5445224"/>
            <a:ext cx="2964425" cy="936104"/>
          </a:xfrm>
          <a:prstGeom prst="rtTriangl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 rot="20520649">
            <a:off x="2277018" y="5215777"/>
            <a:ext cx="1991898" cy="519861"/>
          </a:xfrm>
          <a:prstGeom prst="rightArrow">
            <a:avLst>
              <a:gd name="adj1" fmla="val 48050"/>
              <a:gd name="adj2" fmla="val 4279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59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73830" y="260648"/>
            <a:ext cx="52652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Nakloněná rovina</a:t>
            </a:r>
            <a:endParaRPr lang="cs-CZ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19" name="Skupina 18"/>
          <p:cNvGrpSpPr/>
          <p:nvPr/>
        </p:nvGrpSpPr>
        <p:grpSpPr>
          <a:xfrm>
            <a:off x="1113967" y="2776836"/>
            <a:ext cx="6901520" cy="3474699"/>
            <a:chOff x="1113967" y="2808158"/>
            <a:chExt cx="6901520" cy="3474699"/>
          </a:xfrm>
        </p:grpSpPr>
        <p:sp>
          <p:nvSpPr>
            <p:cNvPr id="3" name="Pravoúhlý trojúhelník 2"/>
            <p:cNvSpPr/>
            <p:nvPr/>
          </p:nvSpPr>
          <p:spPr>
            <a:xfrm>
              <a:off x="1467247" y="3918403"/>
              <a:ext cx="6120680" cy="2016224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Krychle 3"/>
            <p:cNvSpPr/>
            <p:nvPr/>
          </p:nvSpPr>
          <p:spPr>
            <a:xfrm rot="1206236">
              <a:off x="3538209" y="3826362"/>
              <a:ext cx="1120476" cy="936104"/>
            </a:xfrm>
            <a:prstGeom prst="cub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se šipkou 5"/>
            <p:cNvCxnSpPr/>
            <p:nvPr/>
          </p:nvCxnSpPr>
          <p:spPr>
            <a:xfrm>
              <a:off x="3915519" y="4294414"/>
              <a:ext cx="0" cy="120816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>
              <a:off x="3915741" y="4294414"/>
              <a:ext cx="1224136" cy="479703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Ohnutý pruh 9"/>
            <p:cNvSpPr/>
            <p:nvPr/>
          </p:nvSpPr>
          <p:spPr>
            <a:xfrm rot="5400000">
              <a:off x="1184940" y="5621271"/>
              <a:ext cx="597425" cy="626712"/>
            </a:xfrm>
            <a:prstGeom prst="blockArc">
              <a:avLst>
                <a:gd name="adj1" fmla="val 10800000"/>
                <a:gd name="adj2" fmla="val 15991445"/>
                <a:gd name="adj3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1" name="Ovál 10"/>
            <p:cNvSpPr/>
            <p:nvPr/>
          </p:nvSpPr>
          <p:spPr>
            <a:xfrm>
              <a:off x="1555382" y="5790611"/>
              <a:ext cx="45719" cy="4571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411241" y="5147534"/>
              <a:ext cx="4320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G</a:t>
              </a:r>
              <a:endParaRPr lang="cs-CZ" sz="2800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5139877" y="4221783"/>
              <a:ext cx="4320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F</a:t>
              </a:r>
              <a:endParaRPr lang="cs-CZ" sz="2800" b="1" dirty="0"/>
            </a:p>
          </p:txBody>
        </p:sp>
        <p:sp>
          <p:nvSpPr>
            <p:cNvPr id="14" name="Ohnutý pruh 13"/>
            <p:cNvSpPr/>
            <p:nvPr/>
          </p:nvSpPr>
          <p:spPr>
            <a:xfrm rot="20206079">
              <a:off x="5786335" y="5344083"/>
              <a:ext cx="693424" cy="938774"/>
            </a:xfrm>
            <a:prstGeom prst="blockArc">
              <a:avLst>
                <a:gd name="adj1" fmla="val 10800000"/>
                <a:gd name="adj2" fmla="val 15991445"/>
                <a:gd name="adj3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/>
                <p:cNvSpPr txBox="1"/>
                <p:nvPr/>
              </p:nvSpPr>
              <p:spPr>
                <a:xfrm>
                  <a:off x="5989031" y="5472962"/>
                  <a:ext cx="28803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𝜶</m:t>
                        </m:r>
                      </m:oMath>
                    </m:oMathPara>
                  </a14:m>
                  <a:endParaRPr lang="cs-CZ" sz="2400" b="1" dirty="0">
                    <a:latin typeface="Bodoni MT Black" pitchFamily="18" charset="0"/>
                  </a:endParaRPr>
                </a:p>
              </p:txBody>
            </p:sp>
          </mc:Choice>
          <mc:Fallback xmlns="">
            <p:sp>
              <p:nvSpPr>
                <p:cNvPr id="15" name="TextovéPole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989031" y="5472962"/>
                  <a:ext cx="288032" cy="461665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 r="-3125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TextovéPole 15"/>
            <p:cNvSpPr txBox="1"/>
            <p:nvPr/>
          </p:nvSpPr>
          <p:spPr>
            <a:xfrm>
              <a:off x="1113967" y="4638483"/>
              <a:ext cx="3284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latin typeface="Baskerville Old Face" pitchFamily="18" charset="0"/>
                </a:rPr>
                <a:t>h</a:t>
              </a:r>
              <a:endParaRPr lang="cs-CZ" sz="3200" dirty="0">
                <a:latin typeface="Baskerville Old Face" pitchFamily="18" charset="0"/>
              </a:endParaRPr>
            </a:p>
          </p:txBody>
        </p:sp>
        <p:sp>
          <p:nvSpPr>
            <p:cNvPr id="17" name="Pravá složená závorka 16"/>
            <p:cNvSpPr/>
            <p:nvPr/>
          </p:nvSpPr>
          <p:spPr>
            <a:xfrm rot="17365562">
              <a:off x="4105213" y="853902"/>
              <a:ext cx="1451520" cy="6369028"/>
            </a:xfrm>
            <a:prstGeom prst="rightBrace">
              <a:avLst>
                <a:gd name="adj1" fmla="val 104931"/>
                <a:gd name="adj2" fmla="val 50120"/>
              </a:avLst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5139877" y="2808158"/>
              <a:ext cx="4320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b="1" dirty="0">
                  <a:latin typeface="French Script MT" pitchFamily="66" charset="0"/>
                </a:rPr>
                <a:t>l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86746" y="1219973"/>
                <a:ext cx="8161718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Rovnováha</a:t>
                </a:r>
                <a:r>
                  <a:rPr lang="cs-CZ" dirty="0"/>
                  <a:t> na nakloněné rovině nastane, jestliže na těleso působí síla </a:t>
                </a:r>
                <a:r>
                  <a:rPr lang="cs-CZ" i="1" dirty="0"/>
                  <a:t>F</a:t>
                </a:r>
                <a:r>
                  <a:rPr lang="cs-CZ" dirty="0"/>
                  <a:t> o velikosti</a:t>
                </a:r>
              </a:p>
              <a:p>
                <a:r>
                  <a:rPr lang="cs-CZ" b="1" dirty="0" smtClean="0"/>
                  <a:t>F = G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b="1" dirty="0" smtClean="0"/>
                  <a:t> sin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cs-CZ" sz="2000" b="1" dirty="0" smtClean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746" y="1219973"/>
                <a:ext cx="8161718" cy="677108"/>
              </a:xfrm>
              <a:prstGeom prst="rect">
                <a:avLst/>
              </a:prstGeom>
              <a:blipFill rotWithShape="1">
                <a:blip r:embed="rId3"/>
                <a:stretch>
                  <a:fillRect l="-597" t="-4505" b="-12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6636799" y="3294207"/>
                <a:ext cx="1296144" cy="721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/>
                  <a:t>F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latin typeface="Cambria Math"/>
                          </a:rPr>
                          <m:t>𝑮</m:t>
                        </m:r>
                        <m:r>
                          <a:rPr lang="cs-CZ" sz="2800" b="1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sz="2800" b="1" i="1">
                            <a:latin typeface="Cambria Math"/>
                            <a:ea typeface="Cambria Math"/>
                          </a:rPr>
                          <m:t>𝒉</m:t>
                        </m:r>
                      </m:num>
                      <m:den>
                        <m:r>
                          <a:rPr lang="cs-CZ" sz="2800" b="1" i="1">
                            <a:latin typeface="Cambria Math"/>
                          </a:rPr>
                          <m:t>𝒍</m:t>
                        </m:r>
                      </m:den>
                    </m:f>
                  </m:oMath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6799" y="3294207"/>
                <a:ext cx="1296144" cy="721159"/>
              </a:xfrm>
              <a:prstGeom prst="rect">
                <a:avLst/>
              </a:prstGeom>
              <a:blipFill rotWithShape="1">
                <a:blip r:embed="rId4"/>
                <a:stretch>
                  <a:fillRect l="-9906" b="-100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2079537" y="1558527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/>
              <a:t>G</a:t>
            </a:r>
            <a:r>
              <a:rPr lang="cs-CZ" dirty="0"/>
              <a:t> je tíha </a:t>
            </a:r>
            <a:r>
              <a:rPr lang="cs-CZ" dirty="0" smtClean="0"/>
              <a:t>tělesa</a:t>
            </a:r>
          </a:p>
          <a:p>
            <a:r>
              <a:rPr lang="el-GR" b="1" i="1" dirty="0" smtClean="0"/>
              <a:t>α</a:t>
            </a:r>
            <a:r>
              <a:rPr lang="el-GR" dirty="0" smtClean="0"/>
              <a:t> </a:t>
            </a:r>
            <a:r>
              <a:rPr lang="cs-CZ" dirty="0"/>
              <a:t>je úhel, který svírá nakloněná rovina s vodorovným směrem</a:t>
            </a:r>
          </a:p>
          <a:p>
            <a:r>
              <a:rPr lang="cs-CZ" b="1" i="1" dirty="0"/>
              <a:t>h</a:t>
            </a:r>
            <a:r>
              <a:rPr lang="cs-CZ" dirty="0"/>
              <a:t> je výška nakloněné roviny, </a:t>
            </a:r>
          </a:p>
          <a:p>
            <a:r>
              <a:rPr lang="cs-CZ" b="1" i="1" dirty="0"/>
              <a:t>l</a:t>
            </a:r>
            <a:r>
              <a:rPr lang="cs-CZ" dirty="0"/>
              <a:t> je délka nakloněné </a:t>
            </a:r>
            <a:r>
              <a:rPr lang="cs-CZ" dirty="0" smtClean="0"/>
              <a:t>roviny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982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23728" y="260648"/>
            <a:ext cx="43413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Kolo na hřídeli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366716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 minulosti se kola na hřídeli používalo na zdvihání vědra s vodou ze studny.</a:t>
            </a:r>
          </a:p>
          <a:p>
            <a:r>
              <a:rPr lang="cs-CZ" sz="2000" dirty="0" smtClean="0"/>
              <a:t>Základem </a:t>
            </a:r>
            <a:r>
              <a:rPr lang="cs-CZ" sz="2000" dirty="0"/>
              <a:t>jsou dvě pevně spojené části (větší a menší kolo, </a:t>
            </a:r>
            <a:r>
              <a:rPr lang="cs-CZ" sz="2000" i="1" u="sng" dirty="0"/>
              <a:t>kolo</a:t>
            </a:r>
            <a:r>
              <a:rPr lang="cs-CZ" sz="2000" u="sng" dirty="0"/>
              <a:t> a </a:t>
            </a:r>
            <a:r>
              <a:rPr lang="cs-CZ" sz="2000" i="1" u="sng" dirty="0"/>
              <a:t>hřídel</a:t>
            </a:r>
            <a:r>
              <a:rPr lang="cs-CZ" sz="2000" dirty="0"/>
              <a:t>), která se otáčejí kolem jedné osy.</a:t>
            </a:r>
            <a:endParaRPr lang="cs-CZ" sz="2000" b="1" dirty="0"/>
          </a:p>
        </p:txBody>
      </p:sp>
      <p:grpSp>
        <p:nvGrpSpPr>
          <p:cNvPr id="10" name="Skupina 9"/>
          <p:cNvGrpSpPr/>
          <p:nvPr/>
        </p:nvGrpSpPr>
        <p:grpSpPr>
          <a:xfrm>
            <a:off x="2927520" y="2316415"/>
            <a:ext cx="5379890" cy="3342460"/>
            <a:chOff x="2927520" y="2564904"/>
            <a:chExt cx="5379890" cy="3342460"/>
          </a:xfrm>
        </p:grpSpPr>
        <p:pic>
          <p:nvPicPr>
            <p:cNvPr id="1026" name="Picture 2" descr="C:\Users\uzivatel\AppData\Local\Microsoft\Windows\Temporary Internet Files\Content.IE5\HXF7LY24\MC900286900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8004" y="2564904"/>
              <a:ext cx="2584623" cy="33424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5" name="Rukopis 4"/>
                <p14:cNvContentPartPr/>
                <p14:nvPr/>
              </p14:nvContentPartPr>
              <p14:xfrm>
                <a:off x="4499250" y="3116520"/>
                <a:ext cx="3509640" cy="1420200"/>
              </p14:xfrm>
            </p:contentPart>
          </mc:Choice>
          <mc:Fallback xmlns="">
            <p:pic>
              <p:nvPicPr>
                <p:cNvPr id="5" name="Rukopis 4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489890" y="3107160"/>
                  <a:ext cx="3528360" cy="143892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6" name="TextovéPole 5"/>
            <p:cNvSpPr txBox="1"/>
            <p:nvPr/>
          </p:nvSpPr>
          <p:spPr>
            <a:xfrm>
              <a:off x="6970018" y="2730076"/>
              <a:ext cx="1337392" cy="369332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Větší kolo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927520" y="3457288"/>
              <a:ext cx="1337392" cy="338554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1600" dirty="0" smtClean="0"/>
                <a:t>Menší kolo</a:t>
              </a:r>
              <a:endParaRPr lang="cs-CZ" sz="1600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754833" y="5876258"/>
            <a:ext cx="7488833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Kolo na hřídeli lze najít v nástrojích jako rumpál, klíč na utahování, pedály kol, kohoutky na vodu, ap.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97289" y="2544865"/>
            <a:ext cx="237626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b="1" dirty="0"/>
              <a:t>Podmínka rovnováhy na kole na hřídeli: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97289" y="3365841"/>
                <a:ext cx="24599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latin typeface="Cambria Math"/>
                        </a:rPr>
                        <m:t>𝑭</m:t>
                      </m:r>
                      <m:r>
                        <a:rPr lang="cs-CZ" sz="2800" b="1" i="0" baseline="-25000" smtClean="0">
                          <a:latin typeface="Cambria Math"/>
                        </a:rPr>
                        <m:t>𝟏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𝒓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𝑭</m:t>
                      </m:r>
                      <m:r>
                        <a:rPr lang="cs-CZ" sz="2800" b="1" i="1" baseline="-25000" smtClean="0"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800" b="1" i="1" smtClean="0">
                          <a:latin typeface="Cambria Math"/>
                          <a:ea typeface="Cambria Math"/>
                        </a:rPr>
                        <m:t>𝑹</m:t>
                      </m:r>
                    </m:oMath>
                  </m:oMathPara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289" y="3365841"/>
                <a:ext cx="2459976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297288" y="4077072"/>
            <a:ext cx="3298927" cy="132343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i="1" dirty="0" smtClean="0"/>
              <a:t>F</a:t>
            </a:r>
            <a:r>
              <a:rPr lang="cs-CZ" sz="2000" b="1" i="1" baseline="-25000" dirty="0" smtClean="0"/>
              <a:t>1</a:t>
            </a:r>
            <a:r>
              <a:rPr lang="cs-CZ" dirty="0" smtClean="0"/>
              <a:t> </a:t>
            </a:r>
            <a:r>
              <a:rPr lang="cs-CZ" dirty="0"/>
              <a:t>je síla působící na menší kolo o poloměru </a:t>
            </a:r>
            <a:r>
              <a:rPr lang="cs-CZ" sz="2000" b="1" i="1" dirty="0" smtClean="0"/>
              <a:t>r</a:t>
            </a:r>
            <a:endParaRPr lang="cs-CZ" sz="2000" b="1" dirty="0" smtClean="0"/>
          </a:p>
          <a:p>
            <a:r>
              <a:rPr lang="cs-CZ" sz="2000" b="1" i="1" dirty="0" smtClean="0"/>
              <a:t>F</a:t>
            </a:r>
            <a:r>
              <a:rPr lang="cs-CZ" sz="2000" b="1" i="1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je síla působící na větší kolo o poloměru </a:t>
            </a:r>
            <a:r>
              <a:rPr lang="cs-CZ" sz="2000" b="1" i="1" dirty="0"/>
              <a:t>R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38574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2738" y="332656"/>
            <a:ext cx="37140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Klín a šroub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94939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Klín je jedním z nejstarších jednoduchých strojů. </a:t>
            </a:r>
          </a:p>
          <a:p>
            <a:r>
              <a:rPr lang="cs-CZ" sz="2400" dirty="0" smtClean="0"/>
              <a:t>Je to trojboký kužel, jehlan, hranol</a:t>
            </a:r>
          </a:p>
          <a:p>
            <a:r>
              <a:rPr lang="cs-CZ" sz="2400" dirty="0" smtClean="0"/>
              <a:t>Principem je, že sílu působící kolmo rozděluje stejnoměrně do stran.</a:t>
            </a:r>
          </a:p>
          <a:p>
            <a:r>
              <a:rPr lang="cs-CZ" sz="2400" dirty="0" smtClean="0"/>
              <a:t>Klín je základem, sekery, nože, hřebíku</a:t>
            </a:r>
            <a:endParaRPr lang="cs-CZ" sz="2400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829970" y="3019322"/>
            <a:ext cx="1748486" cy="3489788"/>
            <a:chOff x="829970" y="3019322"/>
            <a:chExt cx="1748486" cy="3489788"/>
          </a:xfrm>
        </p:grpSpPr>
        <p:grpSp>
          <p:nvGrpSpPr>
            <p:cNvPr id="14" name="Skupina 13"/>
            <p:cNvGrpSpPr/>
            <p:nvPr/>
          </p:nvGrpSpPr>
          <p:grpSpPr>
            <a:xfrm>
              <a:off x="1381363" y="4517196"/>
              <a:ext cx="648074" cy="1991914"/>
              <a:chOff x="3986360" y="3201282"/>
              <a:chExt cx="648074" cy="1991914"/>
            </a:xfrm>
          </p:grpSpPr>
          <p:sp>
            <p:nvSpPr>
              <p:cNvPr id="6" name="Šipka doprava se zářezem 5"/>
              <p:cNvSpPr/>
              <p:nvPr/>
            </p:nvSpPr>
            <p:spPr>
              <a:xfrm rot="5400000">
                <a:off x="3446301" y="3741341"/>
                <a:ext cx="1728192" cy="648073"/>
              </a:xfrm>
              <a:prstGeom prst="notchedRightArrow">
                <a:avLst>
                  <a:gd name="adj1" fmla="val 96097"/>
                  <a:gd name="adj2" fmla="val 138331"/>
                </a:avLst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Obdélník 6"/>
              <p:cNvSpPr/>
              <p:nvPr/>
            </p:nvSpPr>
            <p:spPr>
              <a:xfrm>
                <a:off x="3986361" y="4113076"/>
                <a:ext cx="648073" cy="108012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" name="Přímá spojnice 8"/>
              <p:cNvCxnSpPr>
                <a:stCxn id="6" idx="1"/>
                <a:endCxn id="7" idx="2"/>
              </p:cNvCxnSpPr>
              <p:nvPr/>
            </p:nvCxnSpPr>
            <p:spPr>
              <a:xfrm>
                <a:off x="4310397" y="4062778"/>
                <a:ext cx="1" cy="1130418"/>
              </a:xfrm>
              <a:prstGeom prst="line">
                <a:avLst/>
              </a:prstGeom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16" name="Rovnoramenný trojúhelník 15"/>
            <p:cNvSpPr/>
            <p:nvPr/>
          </p:nvSpPr>
          <p:spPr>
            <a:xfrm rot="10800000">
              <a:off x="1304569" y="4062777"/>
              <a:ext cx="801663" cy="1179049"/>
            </a:xfrm>
            <a:prstGeom prst="triangle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Šipka dolů 16"/>
            <p:cNvSpPr/>
            <p:nvPr/>
          </p:nvSpPr>
          <p:spPr>
            <a:xfrm>
              <a:off x="1504985" y="3019322"/>
              <a:ext cx="400832" cy="899439"/>
            </a:xfrm>
            <a:prstGeom prst="down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Šipka doprava 17"/>
            <p:cNvSpPr/>
            <p:nvPr/>
          </p:nvSpPr>
          <p:spPr>
            <a:xfrm rot="1347844">
              <a:off x="1970646" y="4750753"/>
              <a:ext cx="607810" cy="356765"/>
            </a:xfrm>
            <a:prstGeom prst="rightArrow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Šipka doprava 18"/>
            <p:cNvSpPr/>
            <p:nvPr/>
          </p:nvSpPr>
          <p:spPr>
            <a:xfrm rot="9042578">
              <a:off x="829970" y="4759185"/>
              <a:ext cx="607810" cy="356765"/>
            </a:xfrm>
            <a:prstGeom prst="rightArrow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2843808" y="2901782"/>
            <a:ext cx="5976665" cy="1938992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Šroub</a:t>
            </a:r>
          </a:p>
          <a:p>
            <a:r>
              <a:rPr lang="cs-CZ" sz="2400" dirty="0" smtClean="0">
                <a:hlinkClick r:id="rId2"/>
              </a:rPr>
              <a:t>Šrouby</a:t>
            </a:r>
            <a:r>
              <a:rPr lang="cs-CZ" sz="2400" dirty="0" smtClean="0"/>
              <a:t> se používají ke spojování strojních součástí.</a:t>
            </a:r>
          </a:p>
          <a:p>
            <a:r>
              <a:rPr lang="cs-CZ" sz="2400" dirty="0" smtClean="0"/>
              <a:t>Jedná se o jakousi formu nakloněné roviny.</a:t>
            </a:r>
          </a:p>
          <a:p>
            <a:r>
              <a:rPr lang="cs-CZ" sz="2400" dirty="0" smtClean="0"/>
              <a:t>Pomocí šroubu lze vyvinout velkou sílu.</a:t>
            </a:r>
            <a:endParaRPr lang="cs-CZ" sz="2400" dirty="0"/>
          </a:p>
        </p:txBody>
      </p:sp>
      <p:pic>
        <p:nvPicPr>
          <p:cNvPr id="2050" name="Picture 2" descr="C:\Users\uzivatel\AppData\Local\Microsoft\Windows\Temporary Internet Files\Content.IE5\PVDUFBUN\MP9002277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139" y="327401"/>
            <a:ext cx="2177250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zivatel\AppData\Local\Microsoft\Windows\Temporary Internet Files\Content.IE5\8YKHHWPL\MP9003866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778" y="5418620"/>
            <a:ext cx="1542810" cy="1100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PVDUFBUN\MP9003028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00282"/>
            <a:ext cx="2129515" cy="1519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042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8207" y="369530"/>
            <a:ext cx="8208912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Test  - dopiš pomocí skrytého pera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772816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dirty="0" smtClean="0"/>
              <a:t>Mezi jednoduché stroje lze zařadit 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.......................	…………………………..	…………………………</a:t>
            </a:r>
            <a:r>
              <a:rPr lang="cs-CZ" sz="2000" dirty="0"/>
              <a:t>	</a:t>
            </a:r>
            <a:r>
              <a:rPr lang="cs-CZ" sz="2000" dirty="0" smtClean="0"/>
              <a:t>     …………………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Páka se rozlišuje podle místa středu otáčení na: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………………………………………..</a:t>
            </a:r>
            <a:r>
              <a:rPr lang="cs-CZ" sz="2000" dirty="0"/>
              <a:t>	</a:t>
            </a:r>
            <a:r>
              <a:rPr lang="cs-CZ" sz="2000" dirty="0" smtClean="0"/>
              <a:t>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Kolo na hřídeli se používalo k: 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Při nakládání písku na auto si chci ulehčit práci, jak to udělám?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…………………………………………………………………………………………………………………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16820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836712"/>
            <a:ext cx="828092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ZDROJE A CITACE</a:t>
            </a:r>
          </a:p>
          <a:p>
            <a:r>
              <a:rPr lang="cs-CZ" dirty="0"/>
              <a:t>O</a:t>
            </a:r>
            <a:r>
              <a:rPr lang="cs-CZ" dirty="0" smtClean="0"/>
              <a:t>brázky </a:t>
            </a:r>
            <a:r>
              <a:rPr lang="cs-CZ" dirty="0"/>
              <a:t>a fotografie, pokud není uvedeno jinak, jsou použity z galerie klipart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office.microsoft.com/klipart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/>
              <a:t>Obr.: Schematické znázornění rozložení sil na jednoduchém stroji - kladce</a:t>
            </a:r>
          </a:p>
          <a:p>
            <a:r>
              <a:rPr lang="cs-CZ" dirty="0" smtClean="0"/>
              <a:t>TOMIA</a:t>
            </a:r>
            <a:r>
              <a:rPr lang="cs-CZ" dirty="0"/>
              <a:t>; PROLINESERVER. </a:t>
            </a:r>
            <a:r>
              <a:rPr lang="cs-CZ" i="1" dirty="0"/>
              <a:t>Wikipedia.org</a:t>
            </a:r>
            <a:r>
              <a:rPr lang="cs-CZ" dirty="0"/>
              <a:t> [online]. [cit. </a:t>
            </a:r>
            <a:r>
              <a:rPr lang="cs-CZ" dirty="0" smtClean="0"/>
              <a:t>6.8.2011]. </a:t>
            </a:r>
            <a:r>
              <a:rPr lang="cs-CZ" dirty="0"/>
              <a:t>Dostupný na WWW: http://cs.wikipedia.org/wiki/Soubor:Four_pulleys.svg 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839</Words>
  <Application>Microsoft Office PowerPoint</Application>
  <PresentationFormat>Předvádění na obrazovce (4:3)</PresentationFormat>
  <Paragraphs>139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Jednoduché stroje VY_32_INOVACE_2A_09 Číslo projektu: CZ.1.07/1.4.00/21.1101</vt:lpstr>
      <vt:lpstr>Prezentace aplikace PowerPoint</vt:lpstr>
      <vt:lpstr>JEDNODUCHÉ STROJE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2011-08-03T16:55:01Z</dcterms:created>
  <dcterms:modified xsi:type="dcterms:W3CDTF">2013-01-27T22:14:15Z</dcterms:modified>
</cp:coreProperties>
</file>