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notesMasterIdLst>
    <p:notesMasterId r:id="rId15"/>
  </p:notesMasterIdLst>
  <p:sldIdLst>
    <p:sldId id="262" r:id="rId2"/>
    <p:sldId id="263" r:id="rId3"/>
    <p:sldId id="257" r:id="rId4"/>
    <p:sldId id="264" r:id="rId5"/>
    <p:sldId id="260" r:id="rId6"/>
    <p:sldId id="259" r:id="rId7"/>
    <p:sldId id="266" r:id="rId8"/>
    <p:sldId id="265" r:id="rId9"/>
    <p:sldId id="267" r:id="rId10"/>
    <p:sldId id="268" r:id="rId11"/>
    <p:sldId id="269" r:id="rId12"/>
    <p:sldId id="270" r:id="rId13"/>
    <p:sldId id="25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250" autoAdjust="0"/>
  </p:normalViewPr>
  <p:slideViewPr>
    <p:cSldViewPr>
      <p:cViewPr>
        <p:scale>
          <a:sx n="80" d="100"/>
          <a:sy n="80" d="100"/>
        </p:scale>
        <p:origin x="-318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B96363F-075D-4C6A-AD85-D740D6CABDBB}" type="datetimeFigureOut">
              <a:rPr lang="cs-CZ" smtClean="0"/>
              <a:t>26.1.2013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4FFE3FC-70B6-4727-9BE6-9AEDF4F18B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02767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4FFE3FC-70B6-4727-9BE6-9AEDF4F18BA2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36507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26.1.2013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26.1.2013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26.1.2013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sharpenSoften amount="-500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</a:extLst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73FBC5-A51B-4AE9-BCF8-11242E73D2D7}" type="datetimeFigureOut">
              <a:rPr lang="cs-CZ" smtClean="0"/>
              <a:pPr/>
              <a:t>26.1.2013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hyperlink" Target="http://cs.wikipedia.org/wiki/Zvuk" TargetMode="Externa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wmf"/><Relationship Id="rId5" Type="http://schemas.openxmlformats.org/officeDocument/2006/relationships/image" Target="../media/image5.png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Infrazvuk" TargetMode="External"/><Relationship Id="rId5" Type="http://schemas.openxmlformats.org/officeDocument/2006/relationships/image" Target="../media/image9.jpeg"/><Relationship Id="rId4" Type="http://schemas.openxmlformats.org/officeDocument/2006/relationships/hyperlink" Target="http://cs.wikipedia.org/wiki/Ultrazvuk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Echolokace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3" Type="http://schemas.openxmlformats.org/officeDocument/2006/relationships/image" Target="../media/image11.png"/><Relationship Id="rId7" Type="http://schemas.openxmlformats.org/officeDocument/2006/relationships/image" Target="../media/image15.jpe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wmf"/><Relationship Id="rId5" Type="http://schemas.openxmlformats.org/officeDocument/2006/relationships/image" Target="../media/image13.jpeg"/><Relationship Id="rId10" Type="http://schemas.openxmlformats.org/officeDocument/2006/relationships/image" Target="../media/image18.jpeg"/><Relationship Id="rId4" Type="http://schemas.openxmlformats.org/officeDocument/2006/relationships/image" Target="../media/image12.jpeg"/><Relationship Id="rId9" Type="http://schemas.openxmlformats.org/officeDocument/2006/relationships/image" Target="../media/image1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.gif"/><Relationship Id="rId4" Type="http://schemas.openxmlformats.org/officeDocument/2006/relationships/hyperlink" Target="http://netopyrci.wz.cz/echolokace.html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gif"/><Relationship Id="rId3" Type="http://schemas.openxmlformats.org/officeDocument/2006/relationships/image" Target="../media/image23.wmf"/><Relationship Id="rId7" Type="http://schemas.openxmlformats.org/officeDocument/2006/relationships/image" Target="../media/image27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6.jpeg"/><Relationship Id="rId11" Type="http://schemas.openxmlformats.org/officeDocument/2006/relationships/image" Target="../media/image31.jpeg"/><Relationship Id="rId5" Type="http://schemas.openxmlformats.org/officeDocument/2006/relationships/image" Target="../media/image25.jpeg"/><Relationship Id="rId10" Type="http://schemas.openxmlformats.org/officeDocument/2006/relationships/image" Target="../media/image30.jpeg"/><Relationship Id="rId4" Type="http://schemas.openxmlformats.org/officeDocument/2006/relationships/image" Target="../media/image24.jpeg"/><Relationship Id="rId9" Type="http://schemas.openxmlformats.org/officeDocument/2006/relationships/image" Target="../media/image2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5.jpeg"/><Relationship Id="rId4" Type="http://schemas.openxmlformats.org/officeDocument/2006/relationships/image" Target="../media/image34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jpeg"/><Relationship Id="rId3" Type="http://schemas.openxmlformats.org/officeDocument/2006/relationships/image" Target="../media/image37.jpeg"/><Relationship Id="rId7" Type="http://schemas.openxmlformats.org/officeDocument/2006/relationships/image" Target="../media/image39.png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7.xml"/><Relationship Id="rId6" Type="http://schemas.openxmlformats.org/officeDocument/2006/relationships/slide" Target="slide13.xml"/><Relationship Id="rId5" Type="http://schemas.openxmlformats.org/officeDocument/2006/relationships/image" Target="../media/image38.jpeg"/><Relationship Id="rId4" Type="http://schemas.openxmlformats.org/officeDocument/2006/relationships/image" Target="../media/image29.png"/><Relationship Id="rId9" Type="http://schemas.openxmlformats.org/officeDocument/2006/relationships/image" Target="../media/image41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klipart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998" y="404664"/>
            <a:ext cx="6986587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Zvuk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VY_32_INOVACE_2A_10</a:t>
            </a:r>
            <a:br>
              <a:rPr lang="cs-CZ" dirty="0" smtClean="0"/>
            </a:br>
            <a:r>
              <a:rPr lang="cs-CZ" sz="3100" dirty="0" smtClean="0"/>
              <a:t>Číslo projektu</a:t>
            </a:r>
            <a:r>
              <a:rPr lang="cs-CZ" sz="3100" smtClean="0"/>
              <a:t>: </a:t>
            </a:r>
            <a:r>
              <a:rPr lang="cs-CZ" sz="3100"/>
              <a:t>CZ.1.07/1.4.00/21.1101</a:t>
            </a:r>
            <a:endParaRPr lang="cs-CZ" dirty="0"/>
          </a:p>
        </p:txBody>
      </p:sp>
      <p:sp>
        <p:nvSpPr>
          <p:cNvPr id="6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Sada </a:t>
            </a:r>
            <a:r>
              <a:rPr lang="cs-CZ" dirty="0" smtClean="0"/>
              <a:t>1</a:t>
            </a:r>
            <a:endParaRPr lang="cs-CZ" dirty="0"/>
          </a:p>
          <a:p>
            <a:r>
              <a:rPr lang="cs-CZ" dirty="0" smtClean="0"/>
              <a:t>Člověk a příroda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1200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42673410"/>
              </p:ext>
            </p:extLst>
          </p:nvPr>
        </p:nvGraphicFramePr>
        <p:xfrm>
          <a:off x="518161" y="1052736"/>
          <a:ext cx="8280920" cy="5378115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304256"/>
                <a:gridCol w="5976664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400" b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Materiál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je využitelný pro hodiny fyziky. Součástí výkladu jsou aktivní odkazy na internetovou encyklopedii wikipedia.org. Listy s jednoduchými úkoly jsou popsány na daných stránkách a k jejich splnění je třeba využít možnosti nového softwaru – skrytého pera. </a:t>
                      </a:r>
                      <a:endParaRPr lang="cs-CZ" sz="1400" b="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Miroslav </a:t>
                      </a:r>
                      <a:r>
                        <a:rPr lang="cs-CZ" sz="1400" baseline="0" dirty="0" err="1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Kruba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Červenec 2011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dysortografie 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69305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Člověk a příroda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Fyzika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Očekávaný výstup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Žáci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získají přehled o zvuku, o jeho šíření a rychlosti. Měli by se naučit rozlišovat co to je ultrazvuk a infrazvuk.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Využití interaktivní tabule, hypertextových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odkazů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PC.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 je použitelný pro výuku v online prostředí sdíleném žáky i rodiči.</a:t>
                      </a:r>
                    </a:p>
                    <a:p>
                      <a:pPr marL="82550" marR="0" indent="-8255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 Možnost dopisovat rukopisné poznámky přes skrytá tlačítka v rámci nového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softwaru.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–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 lehkým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praktická – 2. stupeň 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13 – 15 let, 7.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518161" y="478331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prostřednictvím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ICT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10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2790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93369" y="260648"/>
            <a:ext cx="8229600" cy="1143000"/>
          </a:xfrm>
          <a:ln>
            <a:solidFill>
              <a:schemeClr val="accent3">
                <a:lumMod val="75000"/>
              </a:schemeClr>
            </a:solidFill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txBody>
          <a:bodyPr/>
          <a:lstStyle/>
          <a:p>
            <a:r>
              <a:rPr lang="cs-CZ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Zdroje zvuku</a:t>
            </a:r>
            <a:endParaRPr lang="cs-CZ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561332" y="2367588"/>
            <a:ext cx="3528723" cy="2308324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Zdrojem zvuku mohou být: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Ocelový drát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Struna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Píšťala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Reproduktor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a další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691680" y="5157192"/>
            <a:ext cx="6108916" cy="1200329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 Zvuk vzniká chvěním pružných těles.</a:t>
            </a:r>
          </a:p>
          <a:p>
            <a:pPr algn="ctr"/>
            <a:r>
              <a:rPr lang="cs-CZ" sz="2400" b="1" dirty="0" smtClean="0"/>
              <a:t>Lidský hlas vzniká chvěním hlasivek.</a:t>
            </a:r>
          </a:p>
          <a:p>
            <a:pPr algn="ctr"/>
            <a:r>
              <a:rPr lang="cs-CZ" sz="2400" b="1" dirty="0" smtClean="0"/>
              <a:t>Hudební nástroje vydávají zvuky zvané tóny.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1627692"/>
            <a:ext cx="80648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Zvuk se </a:t>
            </a:r>
            <a:r>
              <a:rPr lang="cs-CZ" sz="2400" dirty="0" smtClean="0"/>
              <a:t>definuje taky </a:t>
            </a:r>
            <a:r>
              <a:rPr lang="cs-CZ" sz="2400" dirty="0" smtClean="0"/>
              <a:t>jako: „změna tlaku vzduchu v </a:t>
            </a:r>
            <a:r>
              <a:rPr lang="cs-CZ" sz="2400" dirty="0" smtClean="0"/>
              <a:t>prostředí“.</a:t>
            </a:r>
            <a:endParaRPr lang="cs-CZ" sz="2400" dirty="0"/>
          </a:p>
        </p:txBody>
      </p:sp>
      <p:pic>
        <p:nvPicPr>
          <p:cNvPr id="7" name="Picture 2" descr="http://owebu.bloger.cz/obrazky/owebu.bloger.cz/logo_3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30439" y="404664"/>
            <a:ext cx="712105" cy="85632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C:\Users\uzivatel\AppData\Local\Microsoft\Windows\Temporary Internet Files\Content.IE5\GFHMNZ7G\MC90042479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4255" y="2326100"/>
            <a:ext cx="828675" cy="8763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uzivatel\AppData\Local\Microsoft\Windows\Temporary Internet Files\Content.IE5\8YKHHWPL\MC900441301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2144211"/>
            <a:ext cx="1368152" cy="136815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uzivatel\AppData\Local\Microsoft\Windows\Temporary Internet Files\Content.IE5\PVDUFBUN\MC90023756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0032" y="3220849"/>
            <a:ext cx="1240124" cy="145506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uzivatel\AppData\Local\Microsoft\Windows\Temporary Internet Files\Content.IE5\16UXLQ8S\MP900438786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3452" y="3517679"/>
            <a:ext cx="1847423" cy="137305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93369" y="260648"/>
            <a:ext cx="8229600" cy="1143000"/>
          </a:xfrm>
          <a:ln>
            <a:solidFill>
              <a:schemeClr val="accent3">
                <a:lumMod val="75000"/>
              </a:schemeClr>
            </a:solidFill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txBody>
          <a:bodyPr/>
          <a:lstStyle/>
          <a:p>
            <a:r>
              <a:rPr lang="cs-CZ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Šíření zvuku a jeho rychlost</a:t>
            </a:r>
            <a:endParaRPr lang="cs-CZ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539552" y="1484784"/>
            <a:ext cx="8149603" cy="3693319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s-CZ" sz="2400" dirty="0" smtClean="0"/>
              <a:t>Zvuk se šíří ve vzduchu rychlostí asi 333 m/s, tedy asi 1 200km/h</a:t>
            </a:r>
          </a:p>
          <a:p>
            <a:pPr>
              <a:lnSpc>
                <a:spcPct val="200000"/>
              </a:lnSpc>
            </a:pPr>
            <a:r>
              <a:rPr lang="cs-CZ" sz="2400" dirty="0" smtClean="0"/>
              <a:t>(Za 3 sekundy tedy urazí vzdálenost asi 1km)</a:t>
            </a:r>
          </a:p>
          <a:p>
            <a:pPr>
              <a:lnSpc>
                <a:spcPct val="200000"/>
              </a:lnSpc>
            </a:pPr>
            <a:r>
              <a:rPr lang="cs-CZ" sz="2400" dirty="0" smtClean="0"/>
              <a:t>V kovech se šíří rychlostí 5 000 m/s (při 20°C)</a:t>
            </a:r>
          </a:p>
          <a:p>
            <a:pPr>
              <a:lnSpc>
                <a:spcPct val="200000"/>
              </a:lnSpc>
            </a:pPr>
            <a:r>
              <a:rPr lang="cs-CZ" sz="2400" dirty="0" smtClean="0"/>
              <a:t>Ve vodě se šíří rychlostí 1 500m/s (liší se s teplotou)</a:t>
            </a:r>
          </a:p>
          <a:p>
            <a:pPr algn="ctr">
              <a:lnSpc>
                <a:spcPct val="150000"/>
              </a:lnSpc>
            </a:pPr>
            <a:r>
              <a:rPr lang="cs-CZ" sz="2800" b="1" dirty="0" smtClean="0">
                <a:solidFill>
                  <a:srgbClr val="FF0000"/>
                </a:solidFill>
              </a:rPr>
              <a:t>Ve vakuu (vzduchoprázdnu) se zvuk nešíří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24591" y="5445224"/>
            <a:ext cx="8136904" cy="830997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 V pevných pružných látkách i kapalinách se zvuk šíří lépe než vzduchem.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3130279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873586"/>
            <a:ext cx="8554977" cy="707886"/>
          </a:xfrm>
          <a:prstGeom prst="rect">
            <a:avLst/>
          </a:prstGeom>
          <a:noFill/>
          <a:ln>
            <a:solidFill>
              <a:schemeClr val="tx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Lidské ucho je schopno slyšet zvuk o frekvenci 16Hz – 20 000Hz (Hertz - čti herc)</a:t>
            </a:r>
          </a:p>
          <a:p>
            <a:r>
              <a:rPr lang="cs-CZ" sz="2000" dirty="0" smtClean="0"/>
              <a:t>Netopýr i delfín slyší zvuk o mnohem větší frekvenci. </a:t>
            </a:r>
            <a:endParaRPr lang="cs-CZ" sz="2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73420" y="2146066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20kHz = 20 000Hz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509524" y="332655"/>
            <a:ext cx="5420154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Frekvence zvuku a jejich slyšitelnost</a:t>
            </a:r>
            <a:endParaRPr lang="cs-CZ" sz="2400" dirty="0"/>
          </a:p>
        </p:txBody>
      </p:sp>
      <p:grpSp>
        <p:nvGrpSpPr>
          <p:cNvPr id="32" name="Skupina 31"/>
          <p:cNvGrpSpPr/>
          <p:nvPr/>
        </p:nvGrpSpPr>
        <p:grpSpPr>
          <a:xfrm>
            <a:off x="227261" y="2146066"/>
            <a:ext cx="8916738" cy="3668463"/>
            <a:chOff x="227261" y="2146066"/>
            <a:chExt cx="8916738" cy="3668463"/>
          </a:xfrm>
        </p:grpSpPr>
        <p:cxnSp>
          <p:nvCxnSpPr>
            <p:cNvPr id="28" name="Přímá spojnice 27"/>
            <p:cNvCxnSpPr/>
            <p:nvPr/>
          </p:nvCxnSpPr>
          <p:spPr>
            <a:xfrm flipH="1">
              <a:off x="8533713" y="2533726"/>
              <a:ext cx="2" cy="2529652"/>
            </a:xfrm>
            <a:prstGeom prst="line">
              <a:avLst/>
            </a:prstGeom>
            <a:ln>
              <a:solidFill>
                <a:schemeClr val="accent2">
                  <a:lumMod val="60000"/>
                  <a:lumOff val="40000"/>
                </a:schemeClr>
              </a:solidFill>
            </a:ln>
          </p:spPr>
          <p:style>
            <a:lnRef idx="2">
              <a:schemeClr val="accent4"/>
            </a:lnRef>
            <a:fillRef idx="0">
              <a:schemeClr val="accent4"/>
            </a:fillRef>
            <a:effectRef idx="1">
              <a:schemeClr val="accent4"/>
            </a:effectRef>
            <a:fontRef idx="minor">
              <a:schemeClr val="tx1"/>
            </a:fontRef>
          </p:style>
        </p:cxnSp>
        <p:cxnSp>
          <p:nvCxnSpPr>
            <p:cNvPr id="24" name="Přímá spojnice 23"/>
            <p:cNvCxnSpPr/>
            <p:nvPr/>
          </p:nvCxnSpPr>
          <p:spPr>
            <a:xfrm flipH="1">
              <a:off x="4279866" y="2522606"/>
              <a:ext cx="1" cy="2441650"/>
            </a:xfrm>
            <a:prstGeom prst="line">
              <a:avLst/>
            </a:prstGeom>
            <a:ln>
              <a:solidFill>
                <a:schemeClr val="accent2">
                  <a:lumMod val="60000"/>
                  <a:lumOff val="40000"/>
                </a:schemeClr>
              </a:solidFill>
            </a:ln>
          </p:spPr>
          <p:style>
            <a:lnRef idx="2">
              <a:schemeClr val="accent4"/>
            </a:lnRef>
            <a:fillRef idx="0">
              <a:schemeClr val="accent4"/>
            </a:fillRef>
            <a:effectRef idx="1">
              <a:schemeClr val="accent4"/>
            </a:effectRef>
            <a:fontRef idx="minor">
              <a:schemeClr val="tx1"/>
            </a:fontRef>
          </p:style>
        </p:cxnSp>
        <p:cxnSp>
          <p:nvCxnSpPr>
            <p:cNvPr id="23" name="Přímá spojnice 22"/>
            <p:cNvCxnSpPr/>
            <p:nvPr/>
          </p:nvCxnSpPr>
          <p:spPr>
            <a:xfrm>
              <a:off x="6678669" y="3716700"/>
              <a:ext cx="0" cy="1346678"/>
            </a:xfrm>
            <a:prstGeom prst="line">
              <a:avLst/>
            </a:prstGeom>
          </p:spPr>
          <p:style>
            <a:lnRef idx="2">
              <a:schemeClr val="accent4"/>
            </a:lnRef>
            <a:fillRef idx="0">
              <a:schemeClr val="accent4"/>
            </a:fillRef>
            <a:effectRef idx="1">
              <a:schemeClr val="accent4"/>
            </a:effectRef>
            <a:fontRef idx="minor">
              <a:schemeClr val="tx1"/>
            </a:fontRef>
          </p:style>
        </p:cxnSp>
        <p:cxnSp>
          <p:nvCxnSpPr>
            <p:cNvPr id="9" name="Přímá spojnice 8"/>
            <p:cNvCxnSpPr/>
            <p:nvPr/>
          </p:nvCxnSpPr>
          <p:spPr>
            <a:xfrm>
              <a:off x="227261" y="5063378"/>
              <a:ext cx="8916738" cy="23388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sp>
          <p:nvSpPr>
            <p:cNvPr id="11" name="Obdélník 10"/>
            <p:cNvSpPr/>
            <p:nvPr/>
          </p:nvSpPr>
          <p:spPr>
            <a:xfrm>
              <a:off x="4279866" y="2146066"/>
              <a:ext cx="4253848" cy="387660"/>
            </a:xfrm>
            <a:prstGeom prst="rect">
              <a:avLst/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dirty="0" smtClean="0"/>
                <a:t>Netopýr</a:t>
              </a:r>
              <a:endParaRPr lang="cs-CZ" dirty="0"/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1950523" y="3344620"/>
              <a:ext cx="4728146" cy="372080"/>
            </a:xfrm>
            <a:prstGeom prst="rect">
              <a:avLst/>
            </a:prstGeom>
          </p:spPr>
          <p:style>
            <a:lnRef idx="1">
              <a:schemeClr val="accent4"/>
            </a:lnRef>
            <a:fillRef idx="2">
              <a:schemeClr val="accent4"/>
            </a:fillRef>
            <a:effectRef idx="1">
              <a:schemeClr val="accent4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dirty="0" smtClean="0"/>
                <a:t>Pes</a:t>
              </a:r>
              <a:endParaRPr lang="cs-CZ" dirty="0"/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7811631" y="5118144"/>
              <a:ext cx="113960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i="1" dirty="0" smtClean="0"/>
                <a:t>Frekvence</a:t>
              </a:r>
              <a:endParaRPr lang="cs-CZ" i="1" dirty="0"/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6247219" y="3863696"/>
              <a:ext cx="695381" cy="307777"/>
            </a:xfrm>
            <a:prstGeom prst="rect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cs-CZ" sz="1400" dirty="0" smtClean="0"/>
                <a:t>60 kHz</a:t>
              </a:r>
              <a:endParaRPr lang="cs-CZ" sz="1400" dirty="0"/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8086417" y="2676493"/>
              <a:ext cx="792087" cy="307777"/>
            </a:xfrm>
            <a:prstGeom prst="rect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cs-CZ" sz="1400" dirty="0" smtClean="0"/>
                <a:t>100 kHz</a:t>
              </a:r>
              <a:endParaRPr lang="cs-CZ" sz="1400" dirty="0"/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3901581" y="2676494"/>
              <a:ext cx="689537" cy="307777"/>
            </a:xfrm>
            <a:prstGeom prst="rect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cs-CZ" sz="1400" dirty="0" smtClean="0"/>
                <a:t>14 kHz</a:t>
              </a:r>
              <a:endParaRPr lang="cs-CZ" sz="1400" dirty="0"/>
            </a:p>
          </p:txBody>
        </p:sp>
        <p:cxnSp>
          <p:nvCxnSpPr>
            <p:cNvPr id="6" name="Přímá spojnice 5"/>
            <p:cNvCxnSpPr/>
            <p:nvPr/>
          </p:nvCxnSpPr>
          <p:spPr>
            <a:xfrm>
              <a:off x="1509523" y="4791091"/>
              <a:ext cx="0" cy="1023438"/>
            </a:xfrm>
            <a:prstGeom prst="line">
              <a:avLst/>
            </a:prstGeom>
          </p:spPr>
          <p:style>
            <a:lnRef idx="2">
              <a:schemeClr val="accent5"/>
            </a:lnRef>
            <a:fillRef idx="0">
              <a:schemeClr val="accent5"/>
            </a:fillRef>
            <a:effectRef idx="1">
              <a:schemeClr val="accent5"/>
            </a:effectRef>
            <a:fontRef idx="minor">
              <a:schemeClr val="tx1"/>
            </a:fontRef>
          </p:style>
        </p:cxnSp>
        <p:sp>
          <p:nvSpPr>
            <p:cNvPr id="14" name="TextovéPole 13"/>
            <p:cNvSpPr txBox="1"/>
            <p:nvPr/>
          </p:nvSpPr>
          <p:spPr>
            <a:xfrm>
              <a:off x="1176400" y="4964256"/>
              <a:ext cx="598640" cy="307777"/>
            </a:xfrm>
            <a:prstGeom prst="rect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cs-CZ" sz="1400" dirty="0" smtClean="0"/>
                <a:t>16 Hz</a:t>
              </a:r>
              <a:endParaRPr lang="cs-CZ" sz="1400" dirty="0"/>
            </a:p>
          </p:txBody>
        </p:sp>
        <p:cxnSp>
          <p:nvCxnSpPr>
            <p:cNvPr id="21" name="Přímá spojnice 20"/>
            <p:cNvCxnSpPr/>
            <p:nvPr/>
          </p:nvCxnSpPr>
          <p:spPr>
            <a:xfrm>
              <a:off x="4601015" y="4791091"/>
              <a:ext cx="0" cy="1023438"/>
            </a:xfrm>
            <a:prstGeom prst="line">
              <a:avLst/>
            </a:prstGeom>
          </p:spPr>
          <p:style>
            <a:lnRef idx="2">
              <a:schemeClr val="accent5"/>
            </a:lnRef>
            <a:fillRef idx="0">
              <a:schemeClr val="accent5"/>
            </a:fillRef>
            <a:effectRef idx="1">
              <a:schemeClr val="accent5"/>
            </a:effectRef>
            <a:fontRef idx="minor">
              <a:schemeClr val="tx1"/>
            </a:fontRef>
          </p:style>
        </p:cxnSp>
        <p:sp>
          <p:nvSpPr>
            <p:cNvPr id="15" name="TextovéPole 14"/>
            <p:cNvSpPr txBox="1"/>
            <p:nvPr/>
          </p:nvSpPr>
          <p:spPr>
            <a:xfrm>
              <a:off x="4245065" y="4964256"/>
              <a:ext cx="711900" cy="307777"/>
            </a:xfrm>
            <a:prstGeom prst="rect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cs-CZ" sz="1400" dirty="0" smtClean="0"/>
                <a:t>20 kHz</a:t>
              </a:r>
              <a:endParaRPr lang="cs-CZ" sz="1400" dirty="0"/>
            </a:p>
          </p:txBody>
        </p:sp>
        <p:cxnSp>
          <p:nvCxnSpPr>
            <p:cNvPr id="22" name="Přímá spojnice 21"/>
            <p:cNvCxnSpPr/>
            <p:nvPr/>
          </p:nvCxnSpPr>
          <p:spPr>
            <a:xfrm>
              <a:off x="1964622" y="3716700"/>
              <a:ext cx="0" cy="1346678"/>
            </a:xfrm>
            <a:prstGeom prst="line">
              <a:avLst/>
            </a:prstGeom>
          </p:spPr>
          <p:style>
            <a:lnRef idx="2">
              <a:schemeClr val="accent4"/>
            </a:lnRef>
            <a:fillRef idx="0">
              <a:schemeClr val="accent4"/>
            </a:fillRef>
            <a:effectRef idx="1">
              <a:schemeClr val="accent4"/>
            </a:effectRef>
            <a:fontRef idx="minor">
              <a:schemeClr val="tx1"/>
            </a:fontRef>
          </p:style>
        </p:cxnSp>
        <p:sp>
          <p:nvSpPr>
            <p:cNvPr id="17" name="TextovéPole 16"/>
            <p:cNvSpPr txBox="1"/>
            <p:nvPr/>
          </p:nvSpPr>
          <p:spPr>
            <a:xfrm>
              <a:off x="1635861" y="3863697"/>
              <a:ext cx="720080" cy="307777"/>
            </a:xfrm>
            <a:prstGeom prst="rect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cs-CZ" sz="1400" dirty="0" smtClean="0"/>
                <a:t>40 Hz</a:t>
              </a:r>
              <a:endParaRPr lang="cs-CZ" sz="1400" dirty="0"/>
            </a:p>
          </p:txBody>
        </p:sp>
        <p:sp>
          <p:nvSpPr>
            <p:cNvPr id="10" name="Obdélník 9"/>
            <p:cNvSpPr/>
            <p:nvPr/>
          </p:nvSpPr>
          <p:spPr>
            <a:xfrm>
              <a:off x="1509523" y="4452812"/>
              <a:ext cx="3091492" cy="364686"/>
            </a:xfrm>
            <a:prstGeom prst="rect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dirty="0" smtClean="0"/>
                <a:t>Člověk</a:t>
              </a:r>
              <a:endParaRPr lang="cs-CZ" dirty="0"/>
            </a:p>
          </p:txBody>
        </p:sp>
      </p:grpSp>
      <p:pic>
        <p:nvPicPr>
          <p:cNvPr id="3074" name="Picture 2" descr="C:\Users\uzivatel\AppData\Local\Microsoft\Windows\Temporary Internet Files\Content.IE5\02KQOVLI\MC90044196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0326" y="5666097"/>
            <a:ext cx="1528491" cy="296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2" descr="C:\Users\uzivatel\AppData\Local\Microsoft\Windows\Temporary Internet Files\Content.IE5\02KQOVLI\MC90044196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261065" y="5599025"/>
            <a:ext cx="1248459" cy="363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4" name="Obdélník 33">
            <a:hlinkClick r:id="rId4"/>
          </p:cNvPr>
          <p:cNvSpPr/>
          <p:nvPr/>
        </p:nvSpPr>
        <p:spPr>
          <a:xfrm>
            <a:off x="4601016" y="6035404"/>
            <a:ext cx="1853622" cy="421646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ULTRAZVUK</a:t>
            </a:r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36" name="Obdélník 35">
            <a:hlinkClick r:id="rId6"/>
          </p:cNvPr>
          <p:cNvSpPr/>
          <p:nvPr/>
        </p:nvSpPr>
        <p:spPr>
          <a:xfrm>
            <a:off x="168127" y="6035404"/>
            <a:ext cx="1434334" cy="421646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INFRAZVUK</a:t>
            </a:r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6699303" y="6035404"/>
            <a:ext cx="21998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i="1" dirty="0" smtClean="0"/>
              <a:t>Pro více informací klikni na ultrazvuk nebo infrazvuk. </a:t>
            </a:r>
            <a:endParaRPr lang="cs-CZ" sz="1400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32979" y="243464"/>
            <a:ext cx="8280920" cy="5940088"/>
          </a:xfrm>
          <a:prstGeom prst="rect">
            <a:avLst/>
          </a:prstGeom>
          <a:noFill/>
          <a:ln>
            <a:solidFill>
              <a:schemeClr val="tx1">
                <a:lumMod val="50000"/>
                <a:lumOff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defTabSz="1071563"/>
            <a:r>
              <a:rPr lang="cs-CZ" sz="2000" b="1" dirty="0" smtClean="0"/>
              <a:t>Akustika </a:t>
            </a:r>
          </a:p>
          <a:p>
            <a:pPr marL="342900" indent="-342900" defTabSz="1071563">
              <a:buFont typeface="Wingdings" pitchFamily="2" charset="2"/>
              <a:buChar char="ü"/>
            </a:pPr>
            <a:r>
              <a:rPr lang="cs-CZ" sz="2000" dirty="0" smtClean="0"/>
              <a:t>jsou děje, </a:t>
            </a:r>
            <a:r>
              <a:rPr lang="cs-CZ" sz="2000" dirty="0"/>
              <a:t>které jsou spojeny se vznikem zvuku </a:t>
            </a:r>
            <a:r>
              <a:rPr lang="cs-CZ" sz="2000" dirty="0" smtClean="0"/>
              <a:t>jeho </a:t>
            </a:r>
            <a:r>
              <a:rPr lang="cs-CZ" sz="2000" dirty="0"/>
              <a:t>šířením a </a:t>
            </a:r>
            <a:r>
              <a:rPr lang="cs-CZ" sz="2000" dirty="0" smtClean="0"/>
              <a:t>vnímáním</a:t>
            </a:r>
          </a:p>
          <a:p>
            <a:pPr marL="342900" indent="-342900">
              <a:buFont typeface="Wingdings" pitchFamily="2" charset="2"/>
              <a:buChar char="ü"/>
            </a:pPr>
            <a:r>
              <a:rPr lang="cs-CZ" sz="2000" dirty="0" smtClean="0"/>
              <a:t>také vědní obor, který zkoumá vznik a šíření zvuku</a:t>
            </a:r>
          </a:p>
          <a:p>
            <a:endParaRPr lang="cs-CZ" sz="2000" dirty="0" smtClean="0"/>
          </a:p>
          <a:p>
            <a:r>
              <a:rPr lang="cs-CZ" sz="2000" b="1" dirty="0" smtClean="0"/>
              <a:t>Frekvence (kmitočet)</a:t>
            </a:r>
          </a:p>
          <a:p>
            <a:pPr marL="342900" indent="-342900">
              <a:buFont typeface="Wingdings" pitchFamily="2" charset="2"/>
              <a:buChar char="ü"/>
            </a:pPr>
            <a:r>
              <a:rPr lang="cs-CZ" sz="2000" dirty="0"/>
              <a:t>f</a:t>
            </a:r>
            <a:r>
              <a:rPr lang="cs-CZ" sz="2000" dirty="0" smtClean="0"/>
              <a:t>yzikální veličina, </a:t>
            </a:r>
            <a:r>
              <a:rPr lang="cs-CZ" sz="2000" dirty="0"/>
              <a:t>která udává počet opakování periodického děje za jednotku </a:t>
            </a:r>
            <a:r>
              <a:rPr lang="cs-CZ" sz="2000" dirty="0" smtClean="0"/>
              <a:t>času</a:t>
            </a:r>
            <a:endParaRPr lang="cs-CZ" sz="2000" dirty="0"/>
          </a:p>
          <a:p>
            <a:pPr marL="342900" indent="-342900">
              <a:buFont typeface="Wingdings" pitchFamily="2" charset="2"/>
              <a:buChar char="ü"/>
            </a:pPr>
            <a:r>
              <a:rPr lang="cs-CZ" sz="2000" dirty="0" smtClean="0"/>
              <a:t>Základní jednotkou je Hertz [Hz]</a:t>
            </a:r>
          </a:p>
          <a:p>
            <a:endParaRPr lang="cs-CZ" sz="2000" dirty="0" smtClean="0"/>
          </a:p>
          <a:p>
            <a:r>
              <a:rPr lang="cs-CZ" sz="2000" b="1" dirty="0" smtClean="0"/>
              <a:t>Infrazvuk</a:t>
            </a:r>
          </a:p>
          <a:p>
            <a:pPr marL="342900" indent="-342900">
              <a:buFont typeface="Wingdings" pitchFamily="2" charset="2"/>
              <a:buChar char="ü"/>
            </a:pPr>
            <a:r>
              <a:rPr lang="cs-CZ" sz="2000" dirty="0" smtClean="0"/>
              <a:t>Jedná se o zvuk velmi nízké frekvence – menší jak 16 Hz</a:t>
            </a:r>
          </a:p>
          <a:p>
            <a:pPr marL="342900" indent="-342900">
              <a:buFont typeface="Wingdings" pitchFamily="2" charset="2"/>
              <a:buChar char="ü"/>
            </a:pPr>
            <a:r>
              <a:rPr lang="cs-CZ" sz="2000" dirty="0" smtClean="0"/>
              <a:t>Lidské ucho jej není možné zaznamenat, ale může vyvolat zdravotní obtíže</a:t>
            </a:r>
          </a:p>
          <a:p>
            <a:pPr marL="342900" indent="-342900">
              <a:buFont typeface="Wingdings" pitchFamily="2" charset="2"/>
              <a:buChar char="ü"/>
            </a:pPr>
            <a:r>
              <a:rPr lang="cs-CZ" sz="2000" dirty="0" smtClean="0"/>
              <a:t>Například sloni, hroši, nosorožci i velryby jej používají k dorozumívání</a:t>
            </a:r>
          </a:p>
          <a:p>
            <a:endParaRPr lang="cs-CZ" sz="2000" dirty="0" smtClean="0"/>
          </a:p>
          <a:p>
            <a:r>
              <a:rPr lang="cs-CZ" sz="2000" b="1" dirty="0" smtClean="0"/>
              <a:t>Ultrazvuk</a:t>
            </a:r>
          </a:p>
          <a:p>
            <a:pPr marL="342900" indent="-342900">
              <a:buFont typeface="Wingdings" pitchFamily="2" charset="2"/>
              <a:buChar char="ü"/>
            </a:pPr>
            <a:r>
              <a:rPr lang="cs-CZ" sz="2000" dirty="0" smtClean="0"/>
              <a:t>Jedná se o zvuk vysoké frekvence</a:t>
            </a:r>
          </a:p>
          <a:p>
            <a:pPr marL="342900" indent="-342900">
              <a:buFont typeface="Wingdings" pitchFamily="2" charset="2"/>
              <a:buChar char="ü"/>
            </a:pPr>
            <a:r>
              <a:rPr lang="cs-CZ" sz="2000" dirty="0" smtClean="0"/>
              <a:t>Leží nad hranicí slyšitelnosti lidského ucha – větší jak 20 kHz (20 000 </a:t>
            </a:r>
            <a:r>
              <a:rPr lang="cs-CZ" sz="2000" dirty="0"/>
              <a:t>H</a:t>
            </a:r>
            <a:r>
              <a:rPr lang="cs-CZ" sz="2000" dirty="0" smtClean="0"/>
              <a:t>z)</a:t>
            </a:r>
          </a:p>
          <a:p>
            <a:pPr marL="342900" indent="-342900">
              <a:buFont typeface="Wingdings" pitchFamily="2" charset="2"/>
              <a:buChar char="ü"/>
            </a:pPr>
            <a:r>
              <a:rPr lang="cs-CZ" sz="2000" dirty="0" smtClean="0"/>
              <a:t>Někteří živočichové jej používají k tzv. </a:t>
            </a:r>
            <a:r>
              <a:rPr lang="cs-CZ" sz="2000" dirty="0" smtClean="0">
                <a:hlinkClick r:id="rId2"/>
              </a:rPr>
              <a:t>echolokaci</a:t>
            </a:r>
            <a:r>
              <a:rPr lang="cs-CZ" sz="2000" dirty="0" smtClean="0"/>
              <a:t> – např. delfíni, netopýři a i psi jej mohou vnímat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04664"/>
            <a:ext cx="8352928" cy="52322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Spoj čarou, živočichy, kteří jsou schopni slyšet daný zvuk</a:t>
            </a:r>
            <a:endParaRPr lang="cs-CZ" sz="2800" dirty="0"/>
          </a:p>
        </p:txBody>
      </p:sp>
      <p:grpSp>
        <p:nvGrpSpPr>
          <p:cNvPr id="5" name="Skupina 4"/>
          <p:cNvGrpSpPr/>
          <p:nvPr/>
        </p:nvGrpSpPr>
        <p:grpSpPr>
          <a:xfrm>
            <a:off x="423667" y="1587874"/>
            <a:ext cx="1363515" cy="1629591"/>
            <a:chOff x="423667" y="1587874"/>
            <a:chExt cx="1363515" cy="1629591"/>
          </a:xfrm>
        </p:grpSpPr>
        <p:pic>
          <p:nvPicPr>
            <p:cNvPr id="5122" name="Picture 2" descr="C:\Users\uzivatel\AppData\Local\Microsoft\Windows\Temporary Internet Files\Content.IE5\GFHMNZ7G\MC900440403[1]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9440" y="1587874"/>
              <a:ext cx="1151971" cy="115197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423667" y="2755800"/>
              <a:ext cx="1363515" cy="461665"/>
            </a:xfrm>
            <a:prstGeom prst="rect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wrap="none" rtlCol="0">
              <a:spAutoFit/>
            </a:bodyPr>
            <a:lstStyle/>
            <a:p>
              <a:pPr algn="ctr"/>
              <a:r>
                <a:rPr lang="cs-CZ" sz="2400" dirty="0" smtClean="0"/>
                <a:t>Ultrazvuk</a:t>
              </a:r>
              <a:endParaRPr lang="cs-CZ" sz="2400" dirty="0"/>
            </a:p>
          </p:txBody>
        </p:sp>
      </p:grpSp>
      <p:grpSp>
        <p:nvGrpSpPr>
          <p:cNvPr id="6" name="Skupina 5"/>
          <p:cNvGrpSpPr/>
          <p:nvPr/>
        </p:nvGrpSpPr>
        <p:grpSpPr>
          <a:xfrm>
            <a:off x="529440" y="4601557"/>
            <a:ext cx="1318438" cy="1483813"/>
            <a:chOff x="529440" y="4601557"/>
            <a:chExt cx="1318438" cy="1483813"/>
          </a:xfrm>
        </p:grpSpPr>
        <p:pic>
          <p:nvPicPr>
            <p:cNvPr id="5123" name="Picture 3" descr="C:\Users\uzivatel\AppData\Local\Microsoft\Windows\Temporary Internet Files\Content.IE5\02KQOVLI\MC900441433[1].pn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232" y="4601557"/>
              <a:ext cx="997179" cy="99717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" name="TextovéPole 6"/>
            <p:cNvSpPr txBox="1"/>
            <p:nvPr/>
          </p:nvSpPr>
          <p:spPr>
            <a:xfrm>
              <a:off x="529440" y="5623705"/>
              <a:ext cx="1318438" cy="461665"/>
            </a:xfrm>
            <a:prstGeom prst="rect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wrap="none" rtlCol="0">
              <a:spAutoFit/>
            </a:bodyPr>
            <a:lstStyle/>
            <a:p>
              <a:pPr algn="ctr"/>
              <a:r>
                <a:rPr lang="cs-CZ" sz="2400" dirty="0" smtClean="0"/>
                <a:t>infrazvuk</a:t>
              </a:r>
              <a:endParaRPr lang="cs-CZ" sz="2400" dirty="0"/>
            </a:p>
          </p:txBody>
        </p:sp>
      </p:grpSp>
      <p:pic>
        <p:nvPicPr>
          <p:cNvPr id="5124" name="Picture 4" descr="C:\Users\uzivatel\AppData\Local\Microsoft\Windows\Temporary Internet Files\Content.IE5\ZOW1DX4L\MP90040697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7097" y="1163882"/>
            <a:ext cx="1752602" cy="116792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uzivatel\AppData\Local\Microsoft\Windows\Temporary Internet Files\Content.IE5\PVDUFBUN\MP90018037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7819" y="2731961"/>
            <a:ext cx="1421880" cy="225155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uzivatel\AppData\Local\Microsoft\Windows\Temporary Internet Files\Content.IE5\8YKHHWPL\MC90030495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1315" y="2850040"/>
            <a:ext cx="1825625" cy="102711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uzivatel\AppData\Local\Microsoft\Windows\Temporary Internet Files\Content.IE5\ZOW1DX4L\MP900403179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4473" y="1163882"/>
            <a:ext cx="1767607" cy="11779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Users\uzivatel\AppData\Local\Microsoft\Windows\Temporary Internet Files\Content.IE5\8YKHHWPL\MP900444808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983515"/>
            <a:ext cx="1080120" cy="141719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9" name="Picture 9" descr="C:\Users\uzivatel\AppData\Local\Microsoft\Windows\Temporary Internet Files\Content.IE5\PVDUFBUN\MP900262851[1].jpg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9304"/>
          <a:stretch/>
        </p:blipFill>
        <p:spPr bwMode="auto">
          <a:xfrm>
            <a:off x="5292080" y="2755800"/>
            <a:ext cx="1212850" cy="12928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Šipka doleva 7"/>
          <p:cNvSpPr/>
          <p:nvPr/>
        </p:nvSpPr>
        <p:spPr>
          <a:xfrm>
            <a:off x="1476978" y="6307333"/>
            <a:ext cx="1584176" cy="504056"/>
          </a:xfrm>
          <a:prstGeom prst="leftArrow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Použij pero</a:t>
            </a:r>
            <a:endParaRPr lang="cs-CZ" dirty="0"/>
          </a:p>
        </p:txBody>
      </p:sp>
      <p:pic>
        <p:nvPicPr>
          <p:cNvPr id="5130" name="Picture 10" descr="C:\Users\uzivatel\AppData\Local\Microsoft\Windows\Temporary Internet Files\Content.IE5\16UXLQ8S\MP900180704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1154" y="4601557"/>
            <a:ext cx="1995624" cy="131049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50363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uzivatel\AppData\Local\Microsoft\Windows\Temporary Internet Files\Content.IE5\HXF7LY24\MC90035421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2096454"/>
            <a:ext cx="2879774" cy="23595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zivatel\AppData\Local\Microsoft\Windows\Temporary Internet Files\Content.IE5\16UXLQ8S\MC90019738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726337"/>
            <a:ext cx="1349597" cy="10713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61408" y="151241"/>
            <a:ext cx="6292043" cy="52322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Orientace pomocí ultrazvuku - echolokace</a:t>
            </a:r>
            <a:endParaRPr lang="cs-CZ" sz="2800" dirty="0"/>
          </a:p>
        </p:txBody>
      </p:sp>
      <p:sp>
        <p:nvSpPr>
          <p:cNvPr id="3" name="Oblouk 2"/>
          <p:cNvSpPr/>
          <p:nvPr/>
        </p:nvSpPr>
        <p:spPr>
          <a:xfrm>
            <a:off x="6372199" y="2884554"/>
            <a:ext cx="362505" cy="512830"/>
          </a:xfrm>
          <a:prstGeom prst="arc">
            <a:avLst>
              <a:gd name="adj1" fmla="val 5503393"/>
              <a:gd name="adj2" fmla="val 16215042"/>
            </a:avLst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louk 5"/>
          <p:cNvSpPr/>
          <p:nvPr/>
        </p:nvSpPr>
        <p:spPr>
          <a:xfrm>
            <a:off x="5737050" y="2641300"/>
            <a:ext cx="606548" cy="999337"/>
          </a:xfrm>
          <a:prstGeom prst="arc">
            <a:avLst>
              <a:gd name="adj1" fmla="val 5503393"/>
              <a:gd name="adj2" fmla="val 16215042"/>
            </a:avLst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louk 6"/>
          <p:cNvSpPr/>
          <p:nvPr/>
        </p:nvSpPr>
        <p:spPr>
          <a:xfrm>
            <a:off x="3640419" y="1772816"/>
            <a:ext cx="1003589" cy="2365505"/>
          </a:xfrm>
          <a:prstGeom prst="arc">
            <a:avLst>
              <a:gd name="adj1" fmla="val 5503393"/>
              <a:gd name="adj2" fmla="val 16215042"/>
            </a:avLst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louk 7"/>
          <p:cNvSpPr/>
          <p:nvPr/>
        </p:nvSpPr>
        <p:spPr>
          <a:xfrm>
            <a:off x="4842804" y="2276872"/>
            <a:ext cx="729181" cy="1728192"/>
          </a:xfrm>
          <a:prstGeom prst="arc">
            <a:avLst>
              <a:gd name="adj1" fmla="val 5503393"/>
              <a:gd name="adj2" fmla="val 16215042"/>
            </a:avLst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louk 8"/>
          <p:cNvSpPr/>
          <p:nvPr/>
        </p:nvSpPr>
        <p:spPr>
          <a:xfrm>
            <a:off x="2295300" y="1339238"/>
            <a:ext cx="1854005" cy="3259212"/>
          </a:xfrm>
          <a:prstGeom prst="arc">
            <a:avLst>
              <a:gd name="adj1" fmla="val 5503393"/>
              <a:gd name="adj2" fmla="val 16215042"/>
            </a:avLst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louk 10"/>
          <p:cNvSpPr/>
          <p:nvPr/>
        </p:nvSpPr>
        <p:spPr>
          <a:xfrm>
            <a:off x="2429209" y="2735695"/>
            <a:ext cx="504056" cy="775064"/>
          </a:xfrm>
          <a:prstGeom prst="arc">
            <a:avLst>
              <a:gd name="adj1" fmla="val 16572912"/>
              <a:gd name="adj2" fmla="val 4989160"/>
            </a:avLst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louk 12"/>
          <p:cNvSpPr/>
          <p:nvPr/>
        </p:nvSpPr>
        <p:spPr>
          <a:xfrm>
            <a:off x="2581609" y="2178055"/>
            <a:ext cx="1058810" cy="1890343"/>
          </a:xfrm>
          <a:prstGeom prst="arc">
            <a:avLst>
              <a:gd name="adj1" fmla="val 16572912"/>
              <a:gd name="adj2" fmla="val 4989160"/>
            </a:avLst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louk 13"/>
          <p:cNvSpPr/>
          <p:nvPr/>
        </p:nvSpPr>
        <p:spPr>
          <a:xfrm>
            <a:off x="3256804" y="2010142"/>
            <a:ext cx="1427481" cy="2365505"/>
          </a:xfrm>
          <a:prstGeom prst="arc">
            <a:avLst>
              <a:gd name="adj1" fmla="val 16572912"/>
              <a:gd name="adj2" fmla="val 4989160"/>
            </a:avLst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louk 14"/>
          <p:cNvSpPr/>
          <p:nvPr/>
        </p:nvSpPr>
        <p:spPr>
          <a:xfrm>
            <a:off x="4821588" y="1554891"/>
            <a:ext cx="1500794" cy="3136669"/>
          </a:xfrm>
          <a:prstGeom prst="arc">
            <a:avLst>
              <a:gd name="adj1" fmla="val 16572912"/>
              <a:gd name="adj2" fmla="val 4989160"/>
            </a:avLst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louk 15"/>
          <p:cNvSpPr/>
          <p:nvPr/>
        </p:nvSpPr>
        <p:spPr>
          <a:xfrm>
            <a:off x="899592" y="908720"/>
            <a:ext cx="2448272" cy="4464496"/>
          </a:xfrm>
          <a:prstGeom prst="arc">
            <a:avLst>
              <a:gd name="adj1" fmla="val 5503393"/>
              <a:gd name="adj2" fmla="val 16215042"/>
            </a:avLst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ný popisek 3">
            <a:hlinkClick r:id="rId4"/>
          </p:cNvPr>
          <p:cNvSpPr/>
          <p:nvPr/>
        </p:nvSpPr>
        <p:spPr>
          <a:xfrm>
            <a:off x="6498442" y="661078"/>
            <a:ext cx="2033452" cy="1111738"/>
          </a:xfrm>
          <a:prstGeom prst="wedgeEllipseCallout">
            <a:avLst>
              <a:gd name="adj1" fmla="val -29827"/>
              <a:gd name="adj2" fmla="val 142400"/>
            </a:avLst>
          </a:prstGeom>
          <a:effectLst>
            <a:innerShdw blurRad="63500" dist="50800" dir="2700000">
              <a:prstClr val="black">
                <a:alpha val="50000"/>
              </a:prstClr>
            </a:innerShdw>
          </a:effectLst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Obrázek na internetu</a:t>
            </a:r>
            <a:endParaRPr lang="cs-CZ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pic>
        <p:nvPicPr>
          <p:cNvPr id="1029" name="Picture 5" descr="Soubor:Delfinekko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1237" y="4941168"/>
            <a:ext cx="3810000" cy="1466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681237" y="6399619"/>
            <a:ext cx="16819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echolokace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015482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35696" y="511910"/>
            <a:ext cx="5544616" cy="64633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Dělení zvuků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1617986"/>
            <a:ext cx="7992888" cy="1384995"/>
          </a:xfrm>
          <a:prstGeom prst="rect">
            <a:avLst/>
          </a:prstGeom>
          <a:noFill/>
          <a:ln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Zvuky dělíme na: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800" dirty="0" smtClean="0"/>
              <a:t>TÓNY </a:t>
            </a:r>
            <a:r>
              <a:rPr lang="cs-CZ" sz="2000" dirty="0" smtClean="0"/>
              <a:t>– hudební zvuky (hudba a hudební nástroje)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800" dirty="0" smtClean="0"/>
              <a:t>HLUKY </a:t>
            </a:r>
            <a:r>
              <a:rPr lang="cs-CZ" sz="2000" dirty="0" smtClean="0"/>
              <a:t>– nehudební zvuky (srážka dvou těles, výstřel i bicí nástroje) 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854833" y="3825887"/>
            <a:ext cx="5910529" cy="1631216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b="1" dirty="0" smtClean="0"/>
              <a:t>Hudební nástroje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STRUNNÉ – zvuk vzniká chvěním strun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DECHOVÉ – zvuk vzniká chvěním vzduchu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BICÍ – zvuk vzniká chvěním kovu nebo dřeva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8345084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Hudební nástroje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67544" y="1628800"/>
            <a:ext cx="4038600" cy="604664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Strunné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604663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Dechové</a:t>
            </a:r>
            <a:endParaRPr lang="cs-CZ" dirty="0"/>
          </a:p>
        </p:txBody>
      </p:sp>
      <p:pic>
        <p:nvPicPr>
          <p:cNvPr id="6146" name="Picture 2" descr="C:\Users\uzivatel\AppData\Local\Microsoft\Windows\Temporary Internet Files\Content.IE5\HXF7LY24\MP90038276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636912"/>
            <a:ext cx="1743725" cy="12455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uzivatel\AppData\Local\Microsoft\Windows\Temporary Internet Files\Content.IE5\16UXLQ8S\MC90039067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347" y="3897496"/>
            <a:ext cx="1281212" cy="2786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C:\Users\uzivatel\AppData\Local\Microsoft\Windows\Temporary Internet Files\Content.IE5\HXF7LY24\MP90038276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621846"/>
            <a:ext cx="1743725" cy="124551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" descr="C:\Users\uzivatel\AppData\Local\Microsoft\Windows\Temporary Internet Files\Content.IE5\16UXLQ8S\MC90039067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347" y="3882430"/>
            <a:ext cx="1281212" cy="278681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4" descr="C:\Users\uzivatel\AppData\Local\Microsoft\Windows\Temporary Internet Files\Content.IE5\PVDUFBUN\MP90040369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9774" y="4091854"/>
            <a:ext cx="946705" cy="118398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5" descr="C:\Users\uzivatel\AppData\Local\Microsoft\Windows\Temporary Internet Files\Content.IE5\ZOW1DX4L\MP90017503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2487167"/>
            <a:ext cx="1410791" cy="211618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Users\uzivatel\AppData\Local\Microsoft\Windows\Temporary Internet Files\Content.IE5\02KQOVLI\MP900382773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4472" y="2468558"/>
            <a:ext cx="1382094" cy="193493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7" descr="C:\Users\uzivatel\AppData\Local\Microsoft\Windows\Temporary Internet Files\Content.IE5\HXF7LY24\MP900385369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09780" y="2447106"/>
            <a:ext cx="1342540" cy="187955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C:\Users\uzivatel\AppData\Local\Microsoft\Windows\Temporary Internet Files\Content.IE5\9BRHG7ZI\MM910001156[1].gif"/>
          <p:cNvPicPr>
            <a:picLocks noChangeAspect="1" noChangeArrowheads="1" noCrop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28763" y="4450086"/>
            <a:ext cx="1224136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3" name="Picture 9" descr="C:\Users\uzivatel\AppData\Local\Microsoft\Windows\Temporary Internet Files\Content.IE5\GFHMNZ7G\MC900441789[1]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0012" y="5013176"/>
            <a:ext cx="1415727" cy="141572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4" name="Picture 10" descr="C:\Users\uzivatel\AppData\Local\Microsoft\Windows\Temporary Internet Files\Content.IE5\HXF7LY24\MP900385386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68756" y="2468558"/>
            <a:ext cx="1285109" cy="179915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5" name="Picture 11" descr="C:\Users\uzivatel\AppData\Local\Microsoft\Windows\Temporary Internet Files\Content.IE5\HXF7LY24\MP900382765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9407" y="4926679"/>
            <a:ext cx="2034318" cy="145308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8" descr="C:\Users\uzivatel\AppData\Local\Microsoft\Windows\Temporary Internet Files\Content.IE5\9BRHG7ZI\MM910001156[1].gif"/>
          <p:cNvPicPr>
            <a:picLocks noChangeAspect="1" noChangeArrowheads="1" noCrop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28763" y="4403490"/>
            <a:ext cx="1224136" cy="216024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839535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Hudební nástroje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1772816"/>
            <a:ext cx="1008112" cy="52322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BICÍ</a:t>
            </a:r>
            <a:endParaRPr lang="cs-CZ" sz="2800" dirty="0"/>
          </a:p>
        </p:txBody>
      </p:sp>
      <p:pic>
        <p:nvPicPr>
          <p:cNvPr id="7170" name="Picture 2" descr="C:\Users\uzivatel\AppData\Local\Microsoft\Windows\Temporary Internet Files\Content.IE5\HXF7LY24\MP90017503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2044876"/>
            <a:ext cx="2646161" cy="1764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uzivatel\AppData\Local\Microsoft\Windows\Temporary Internet Files\Content.IE5\16UXLQ8S\MP90031566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044876"/>
            <a:ext cx="2211044" cy="1577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Users\uzivatel\AppData\Local\Microsoft\Windows\Temporary Internet Files\Content.IE5\16UXLQ8S\MP90038537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5047" y="4410322"/>
            <a:ext cx="2393910" cy="1709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C:\Users\uzivatel\AppData\Local\Microsoft\Windows\Temporary Internet Files\Content.IE5\HXF7LY24\MP90038539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101525"/>
            <a:ext cx="2962251" cy="21158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320134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115616" y="445867"/>
            <a:ext cx="6912768" cy="52322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Zakroužkuj  strunné hudební nástroje</a:t>
            </a:r>
            <a:endParaRPr lang="cs-CZ" sz="2800" dirty="0"/>
          </a:p>
        </p:txBody>
      </p:sp>
      <p:pic>
        <p:nvPicPr>
          <p:cNvPr id="8194" name="Picture 2" descr="C:\Users\uzivatel\AppData\Local\Microsoft\Windows\Temporary Internet Files\Content.IE5\02KQOVLI\MP90038539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1299" y="1747598"/>
            <a:ext cx="1178614" cy="165006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7" name="Picture 5" descr="C:\Users\uzivatel\AppData\Local\Microsoft\Windows\Temporary Internet Files\Content.IE5\8YKHHWPL\MP90038277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0294" y="4172461"/>
            <a:ext cx="1819237" cy="129945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C:\Users\uzivatel\AppData\Local\Microsoft\Windows\Temporary Internet Files\Content.IE5\HXF7LY24\MC900441789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2999" y="4125879"/>
            <a:ext cx="1872208" cy="187220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9" name="Picture 7" descr="C:\Users\uzivatel\AppData\Local\Microsoft\Windows\Temporary Internet Files\Content.IE5\9BRHG7ZI\MP90038538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4588125"/>
            <a:ext cx="2171337" cy="155095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Šipka doleva 11"/>
          <p:cNvSpPr/>
          <p:nvPr/>
        </p:nvSpPr>
        <p:spPr>
          <a:xfrm>
            <a:off x="1476978" y="6307333"/>
            <a:ext cx="1584176" cy="504056"/>
          </a:xfrm>
          <a:prstGeom prst="leftArrow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Použij pero</a:t>
            </a:r>
            <a:endParaRPr lang="cs-CZ" dirty="0"/>
          </a:p>
        </p:txBody>
      </p:sp>
      <p:pic>
        <p:nvPicPr>
          <p:cNvPr id="8200" name="Picture 8" descr="C:\Users\uzivatel\AppData\Local\Microsoft\Windows\Temporary Internet Files\Content.IE5\8YKHHWPL\MC900442129[1].png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31829" y="5857915"/>
            <a:ext cx="904950" cy="8988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3" descr="C:\Users\uzivatel\AppData\Local\Microsoft\Windows\Temporary Internet Files\Content.IE5\ZOW1DX4L\MP900385373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5276" y="1786245"/>
            <a:ext cx="1123404" cy="157276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4" descr="C:\Users\uzivatel\AppData\Local\Microsoft\Windows\Temporary Internet Files\Content.IE5\PVDUFBUN\MP900385387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1564516"/>
            <a:ext cx="1440160" cy="201622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3099054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836712"/>
            <a:ext cx="8280920" cy="23391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smtClean="0"/>
              <a:t>ZDROJE A CITACE</a:t>
            </a:r>
          </a:p>
          <a:p>
            <a:r>
              <a:rPr lang="cs-CZ" dirty="0"/>
              <a:t>O</a:t>
            </a:r>
            <a:r>
              <a:rPr lang="cs-CZ" dirty="0" smtClean="0"/>
              <a:t>brázky </a:t>
            </a:r>
            <a:r>
              <a:rPr lang="cs-CZ" dirty="0"/>
              <a:t>a fotografie, pokud není uvedeno jinak, jsou použity z galerie klipart</a:t>
            </a:r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office.microsoft.com/klipart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Obr.: Echolokace</a:t>
            </a:r>
            <a:endParaRPr lang="cs-CZ" dirty="0"/>
          </a:p>
          <a:p>
            <a:r>
              <a:rPr lang="nl-NL" dirty="0"/>
              <a:t>THYSSEN, Malene. </a:t>
            </a:r>
            <a:r>
              <a:rPr lang="nl-NL" i="1" dirty="0"/>
              <a:t>Wikipedia.org</a:t>
            </a:r>
            <a:r>
              <a:rPr lang="nl-NL" dirty="0"/>
              <a:t> [online]. [cit. </a:t>
            </a:r>
            <a:r>
              <a:rPr lang="nl-NL" dirty="0" smtClean="0"/>
              <a:t>26.</a:t>
            </a:r>
            <a:r>
              <a:rPr lang="cs-CZ" dirty="0" smtClean="0"/>
              <a:t>7</a:t>
            </a:r>
            <a:r>
              <a:rPr lang="nl-NL" dirty="0" smtClean="0"/>
              <a:t>.201</a:t>
            </a:r>
            <a:r>
              <a:rPr lang="cs-CZ" dirty="0" smtClean="0"/>
              <a:t>1</a:t>
            </a:r>
            <a:r>
              <a:rPr lang="nl-NL" dirty="0" smtClean="0"/>
              <a:t>]. </a:t>
            </a:r>
            <a:r>
              <a:rPr lang="nl-NL" dirty="0"/>
              <a:t>Dostupný na WWW: http://cs.wikipedia.org/wiki/Soubor:Delfinekko.gif </a:t>
            </a:r>
            <a:endParaRPr lang="cs-CZ" dirty="0"/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650</Words>
  <Application>Microsoft Office PowerPoint</Application>
  <PresentationFormat>Předvádění na obrazovce (4:3)</PresentationFormat>
  <Paragraphs>112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Zvuk VY_32_INOVACE_2A_10 Číslo projektu: CZ.1.07/1.4.00/21.1101</vt:lpstr>
      <vt:lpstr>Prezentace aplikace PowerPoint</vt:lpstr>
      <vt:lpstr>Zdroje zvuku</vt:lpstr>
      <vt:lpstr>Šíření zvuku a jeho rychlost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Hudební nástroje</vt:lpstr>
      <vt:lpstr>Hudební nástroje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2011-07-01T16:37:14Z</dcterms:created>
  <dcterms:modified xsi:type="dcterms:W3CDTF">2013-01-26T12:33:01Z</dcterms:modified>
</cp:coreProperties>
</file>