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sldIdLst>
    <p:sldId id="262" r:id="rId2"/>
    <p:sldId id="263" r:id="rId3"/>
    <p:sldId id="272" r:id="rId4"/>
    <p:sldId id="257" r:id="rId5"/>
    <p:sldId id="264" r:id="rId6"/>
    <p:sldId id="265" r:id="rId7"/>
    <p:sldId id="260" r:id="rId8"/>
    <p:sldId id="259" r:id="rId9"/>
    <p:sldId id="258" r:id="rId10"/>
    <p:sldId id="267" r:id="rId11"/>
    <p:sldId id="268" r:id="rId12"/>
    <p:sldId id="269" r:id="rId13"/>
    <p:sldId id="270" r:id="rId14"/>
    <p:sldId id="266" r:id="rId15"/>
    <p:sldId id="271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02" y="-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27.1.2013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27.1.2013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27.1.2013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27.1.2013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27.1.2013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27.1.2013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27.1.2013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27.1.2013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27.1.2013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27.1.2013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27.1.2013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3FBC5-A51B-4AE9-BCF8-11242E73D2D7}" type="datetimeFigureOut">
              <a:rPr lang="cs-CZ" smtClean="0"/>
              <a:pPr/>
              <a:t>27.1.2013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www.youtube.com/watch?v=pkpWSNMZ90U" TargetMode="External"/><Relationship Id="rId1" Type="http://schemas.openxmlformats.org/officeDocument/2006/relationships/slideLayout" Target="../slideLayouts/slideLayout6.xml"/><Relationship Id="rId4" Type="http://schemas.openxmlformats.org/officeDocument/2006/relationships/hyperlink" Target="http://www.youtube.com/watch?feature=endscreen&amp;v=rUv8RtiI6pw&amp;NR=1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Elektromagnetick%C3%A9_pole" TargetMode="External"/><Relationship Id="rId7" Type="http://schemas.openxmlformats.org/officeDocument/2006/relationships/image" Target="../media/image6.jpeg"/><Relationship Id="rId2" Type="http://schemas.openxmlformats.org/officeDocument/2006/relationships/hyperlink" Target="http://cs.wikipedia.org/wiki/Elektrick%C3%BD_n%C3%A1boj" TargetMode="Externa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hyperlink" Target="http://cs.wikipedia.org/wiki/Elekt%C5%99ina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cs.wikipedia.org/wiki/Elekt%C5%99ina" TargetMode="Externa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cs.wikipedia.org/wiki/Elektron" TargetMode="Externa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Elektrick%C3%BD_vodi%C4%8D" TargetMode="External"/><Relationship Id="rId2" Type="http://schemas.openxmlformats.org/officeDocument/2006/relationships/slide" Target="slide14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wmf"/><Relationship Id="rId3" Type="http://schemas.openxmlformats.org/officeDocument/2006/relationships/image" Target="../media/image14.wmf"/><Relationship Id="rId7" Type="http://schemas.openxmlformats.org/officeDocument/2006/relationships/image" Target="../media/image18.wmf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wmf"/><Relationship Id="rId5" Type="http://schemas.openxmlformats.org/officeDocument/2006/relationships/image" Target="../media/image16.wmf"/><Relationship Id="rId4" Type="http://schemas.openxmlformats.org/officeDocument/2006/relationships/image" Target="../media/image15.wmf"/><Relationship Id="rId9" Type="http://schemas.openxmlformats.org/officeDocument/2006/relationships/image" Target="../media/image20.wm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wmf"/><Relationship Id="rId3" Type="http://schemas.openxmlformats.org/officeDocument/2006/relationships/image" Target="../media/image21.wmf"/><Relationship Id="rId7" Type="http://schemas.openxmlformats.org/officeDocument/2006/relationships/image" Target="../media/image16.wmf"/><Relationship Id="rId2" Type="http://schemas.openxmlformats.org/officeDocument/2006/relationships/slide" Target="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wmf"/><Relationship Id="rId11" Type="http://schemas.openxmlformats.org/officeDocument/2006/relationships/image" Target="../media/image20.wmf"/><Relationship Id="rId5" Type="http://schemas.openxmlformats.org/officeDocument/2006/relationships/image" Target="../media/image14.wmf"/><Relationship Id="rId10" Type="http://schemas.openxmlformats.org/officeDocument/2006/relationships/image" Target="../media/image19.wmf"/><Relationship Id="rId4" Type="http://schemas.openxmlformats.org/officeDocument/2006/relationships/image" Target="../media/image13.png"/><Relationship Id="rId9" Type="http://schemas.openxmlformats.org/officeDocument/2006/relationships/image" Target="../media/image18.wmf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cs.wikipedia.org/wiki/Elektron" TargetMode="Externa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2.gif"/><Relationship Id="rId4" Type="http://schemas.openxmlformats.org/officeDocument/2006/relationships/slide" Target="slide9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1998" y="404664"/>
            <a:ext cx="6986587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Nadpis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Elektřina</a:t>
            </a: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>VY_32_INOVACE_2A_11</a:t>
            </a:r>
            <a:br>
              <a:rPr lang="cs-CZ" dirty="0" smtClean="0"/>
            </a:br>
            <a:r>
              <a:rPr lang="cs-CZ" sz="3100" dirty="0" smtClean="0"/>
              <a:t>Číslo projektu</a:t>
            </a:r>
            <a:r>
              <a:rPr lang="cs-CZ" sz="3100" smtClean="0"/>
              <a:t>: </a:t>
            </a:r>
            <a:r>
              <a:rPr lang="cs-CZ" sz="3100"/>
              <a:t>CZ.1.07/1.4.00/21.1101</a:t>
            </a:r>
            <a:endParaRPr lang="cs-CZ" dirty="0"/>
          </a:p>
        </p:txBody>
      </p:sp>
      <p:sp>
        <p:nvSpPr>
          <p:cNvPr id="6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/>
              <a:t>Sada </a:t>
            </a:r>
            <a:r>
              <a:rPr lang="cs-CZ" dirty="0" smtClean="0"/>
              <a:t>1</a:t>
            </a:r>
            <a:endParaRPr lang="cs-CZ" dirty="0"/>
          </a:p>
          <a:p>
            <a:r>
              <a:rPr lang="cs-CZ" dirty="0" smtClean="0"/>
              <a:t>Člověk a příroda</a:t>
            </a:r>
            <a:endParaRPr lang="cs-CZ" dirty="0"/>
          </a:p>
          <a:p>
            <a:r>
              <a:rPr lang="cs-CZ" dirty="0"/>
              <a:t>MŠ, ZŠ a </a:t>
            </a:r>
            <a:r>
              <a:rPr lang="cs-CZ" dirty="0" err="1"/>
              <a:t>PrŠ</a:t>
            </a:r>
            <a:r>
              <a:rPr lang="cs-CZ" dirty="0"/>
              <a:t> Trhové Sviny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01200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39332080"/>
              </p:ext>
            </p:extLst>
          </p:nvPr>
        </p:nvGraphicFramePr>
        <p:xfrm>
          <a:off x="306390" y="662997"/>
          <a:ext cx="8658098" cy="6028382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177378"/>
                <a:gridCol w="6480720"/>
              </a:tblGrid>
              <a:tr h="26620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Anotace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Začátek </a:t>
                      </a:r>
                      <a:r>
                        <a:rPr lang="cs-CZ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prezentace odkazuje </a:t>
                      </a:r>
                      <a:r>
                        <a:rPr lang="cs-CZ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na</a:t>
                      </a: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dvě </a:t>
                      </a: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krátká motivační videa, která názornou formou </a:t>
                      </a:r>
                      <a:r>
                        <a:rPr lang="cs-CZ" sz="1400" b="0" baseline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seznamují </a:t>
                      </a:r>
                      <a:r>
                        <a:rPr lang="cs-CZ" sz="1400" b="0" baseline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žáky </a:t>
                      </a: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s tím, co to je elektřina, k čemu se dá využít a jak se dá používat. Pomocí jednoduché animace uvidí žáci pohyb elektronů v uzavřeném obvodu, což je i v 1. části úvodního videa. Následují informace o elektrostatických nábojích, vodičích a nevodičích. Jednoduchá animace znázorňuje jak se opačné a souhlasné náboje vzájemně chovají. V závěrečné části je cvičení, kdy kliknutím na správné informace se objeví veselý obrázek a při špatné odpovědi červené kolečko. Na splnění úkolu se může použít i škrtání špatných odpovědí pomocí skrytého pera. Pomocí pera se vyplňuje i krátký test v závěru.</a:t>
                      </a:r>
                      <a:endParaRPr lang="cs-CZ" sz="14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59788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Autor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Období vytvoření materiálu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Mgr.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Miroslav </a:t>
                      </a:r>
                      <a:r>
                        <a:rPr lang="cs-CZ" sz="1400" baseline="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Kruba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Červenec 2011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150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Speciální vzdělávací potřeby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ADHD</a:t>
                      </a: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dyslexie, dysgrafie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dysortografie 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5490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Vzdělávací oblast</a:t>
                      </a:r>
                      <a:endParaRPr lang="cs-CZ" sz="1400" dirty="0" smtClean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Vzdělávací obor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Člověk a příroda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Fyzika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3899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Druh učebního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materiálu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Interaktivní DUM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4373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Očekávaný výstup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Žáci získají informace o tom, co je elektřina a dokáží rozlišit elektrostatické náboje a jejich vlastnosti.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9908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Druh interaktivity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Využití interaktivní tabule a práce s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PC</a:t>
                      </a:r>
                    </a:p>
                    <a:p>
                      <a:pPr marL="0" indent="9525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Využití interaktivní tabule, hypertextových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odkazů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a práce s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PC.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Materiál je použitelný pro výuku v online prostředí sdíleném žáky i rodiči.</a:t>
                      </a:r>
                    </a:p>
                    <a:p>
                      <a:pPr marL="82550" marR="0" indent="-8255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 Možnost dopisovat rukopisné poznámky přes skrytá tlačítka v rámci nového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softwaru.</a:t>
                      </a:r>
                    </a:p>
                  </a:txBody>
                  <a:tcPr marL="8466" marR="8466" marT="8466" marB="8466" anchor="ctr"/>
                </a:tc>
              </a:tr>
              <a:tr h="3600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Cílová skupina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Žák – </a:t>
                      </a:r>
                      <a:r>
                        <a:rPr lang="cs-CZ" sz="14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 lehkým mentálním postižením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4528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Stupeň a typ vzdělávání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Základní škola praktická – 2. stupeň 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2922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Typická věková skupina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14 – 15. let, 8. ročník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</a:tbl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522414" y="293665"/>
            <a:ext cx="82809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Identifikátor materiálu: III/2 Inovace a zkvalitnění výuky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prostřednictvím 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ICT,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11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2790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Elektřina</a:t>
            </a:r>
            <a:endParaRPr lang="cs-CZ" dirty="0"/>
          </a:p>
        </p:txBody>
      </p:sp>
      <p:pic>
        <p:nvPicPr>
          <p:cNvPr id="1026" name="Picture 2" descr="C:\Users\uzivatel\AppData\Local\Microsoft\Windows\Temporary Internet Files\Content.IE5\ZOW1DX4L\MC900434799[1].pn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5238" y="2720810"/>
            <a:ext cx="2196535" cy="2196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2085767" y="1527174"/>
            <a:ext cx="4608512" cy="461665"/>
          </a:xfrm>
          <a:prstGeom prst="rect">
            <a:avLst/>
          </a:prstGeom>
          <a:noFill/>
          <a:ln>
            <a:solidFill>
              <a:schemeClr val="tx1">
                <a:lumMod val="95000"/>
                <a:lumOff val="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Odkaz na úvodní motivační videa. </a:t>
            </a:r>
            <a:endParaRPr lang="cs-CZ" sz="2400" dirty="0"/>
          </a:p>
        </p:txBody>
      </p:sp>
      <p:pic>
        <p:nvPicPr>
          <p:cNvPr id="5" name="Picture 2" descr="C:\Users\uzivatel\AppData\Local\Microsoft\Windows\Temporary Internet Files\Content.IE5\ZOW1DX4L\MC900434799[1].png">
            <a:hlinkClick r:id="rId4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6350" y="2666949"/>
            <a:ext cx="2304256" cy="230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964435" y="2231826"/>
            <a:ext cx="3621119" cy="40011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de-DE" sz="2000" dirty="0" err="1"/>
              <a:t>Zdroje</a:t>
            </a:r>
            <a:r>
              <a:rPr lang="de-DE" sz="2000" dirty="0"/>
              <a:t> </a:t>
            </a:r>
            <a:r>
              <a:rPr lang="de-DE" sz="2000" dirty="0" err="1"/>
              <a:t>elektrické</a:t>
            </a:r>
            <a:r>
              <a:rPr lang="de-DE" sz="2000" dirty="0"/>
              <a:t> </a:t>
            </a:r>
            <a:r>
              <a:rPr lang="de-DE" sz="2000" dirty="0" err="1"/>
              <a:t>energie</a:t>
            </a:r>
            <a:r>
              <a:rPr lang="de-DE" sz="2000" dirty="0"/>
              <a:t> - 2. </a:t>
            </a:r>
            <a:r>
              <a:rPr lang="de-DE" sz="2000" dirty="0" err="1" smtClean="0"/>
              <a:t>část</a:t>
            </a:r>
            <a:endParaRPr lang="de-DE" sz="20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539552" y="2219219"/>
            <a:ext cx="3621119" cy="40011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de-DE" sz="2000" dirty="0" err="1"/>
              <a:t>Zdroje</a:t>
            </a:r>
            <a:r>
              <a:rPr lang="de-DE" sz="2000" dirty="0"/>
              <a:t> </a:t>
            </a:r>
            <a:r>
              <a:rPr lang="de-DE" sz="2000" dirty="0" err="1"/>
              <a:t>elektrické</a:t>
            </a:r>
            <a:r>
              <a:rPr lang="de-DE" sz="2000" dirty="0"/>
              <a:t> </a:t>
            </a:r>
            <a:r>
              <a:rPr lang="de-DE" sz="2000" dirty="0" err="1"/>
              <a:t>energie</a:t>
            </a:r>
            <a:r>
              <a:rPr lang="de-DE" sz="2000" dirty="0"/>
              <a:t> - </a:t>
            </a:r>
            <a:r>
              <a:rPr lang="cs-CZ" sz="2000" dirty="0" smtClean="0"/>
              <a:t>1</a:t>
            </a:r>
            <a:r>
              <a:rPr lang="de-DE" sz="2000" dirty="0" smtClean="0"/>
              <a:t>. </a:t>
            </a:r>
            <a:r>
              <a:rPr lang="de-DE" sz="2000" dirty="0" err="1" smtClean="0"/>
              <a:t>část</a:t>
            </a:r>
            <a:endParaRPr lang="de-DE" sz="2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3857242" y="4498972"/>
            <a:ext cx="1368152" cy="461665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OBSAH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97832" y="4917345"/>
            <a:ext cx="3175869" cy="1200329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El. náboje, Pohyb elektronů</a:t>
            </a:r>
          </a:p>
          <a:p>
            <a:r>
              <a:rPr lang="cs-CZ" dirty="0" smtClean="0"/>
              <a:t>Průchod proudu vodou</a:t>
            </a:r>
          </a:p>
          <a:p>
            <a:r>
              <a:rPr lang="cs-CZ" dirty="0" smtClean="0"/>
              <a:t>Baterie, El. napětí</a:t>
            </a:r>
          </a:p>
          <a:p>
            <a:r>
              <a:rPr lang="cs-CZ" dirty="0" smtClean="0"/>
              <a:t>Akumulátory (nabíjení, vybíjení)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409685" y="4917344"/>
            <a:ext cx="3130281" cy="1200329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Zdroje el. energie</a:t>
            </a:r>
          </a:p>
          <a:p>
            <a:r>
              <a:rPr lang="cs-CZ" dirty="0" smtClean="0"/>
              <a:t>Dynamo, Cívky, Střídavé napětí,</a:t>
            </a:r>
          </a:p>
          <a:p>
            <a:r>
              <a:rPr lang="cs-CZ" dirty="0" smtClean="0"/>
              <a:t>Transformátor, Rozvodné sítě,</a:t>
            </a:r>
          </a:p>
          <a:p>
            <a:r>
              <a:rPr lang="cs-CZ" dirty="0" smtClean="0"/>
              <a:t>Elektrárny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497833" y="4548012"/>
            <a:ext cx="1193847" cy="36933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dirty="0"/>
              <a:t>c</a:t>
            </a:r>
            <a:r>
              <a:rPr lang="cs-CZ" dirty="0" smtClean="0"/>
              <a:t>ca 10 min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7288410" y="4521328"/>
            <a:ext cx="1193847" cy="36933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dirty="0"/>
              <a:t>c</a:t>
            </a:r>
            <a:r>
              <a:rPr lang="cs-CZ" dirty="0" smtClean="0"/>
              <a:t>ca 9 min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679200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Co to je „ELEKTŘINA“</a:t>
            </a:r>
            <a:endParaRPr lang="cs-CZ" dirty="0"/>
          </a:p>
        </p:txBody>
      </p:sp>
      <p:sp>
        <p:nvSpPr>
          <p:cNvPr id="2" name="TextovéPole 1"/>
          <p:cNvSpPr txBox="1"/>
          <p:nvPr/>
        </p:nvSpPr>
        <p:spPr>
          <a:xfrm>
            <a:off x="539552" y="1973827"/>
            <a:ext cx="684076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§"/>
            </a:pPr>
            <a:r>
              <a:rPr lang="cs-CZ" sz="2400" dirty="0" smtClean="0"/>
              <a:t>JEDNÁ SE O VOLNÝ POHYB ELEKTRONŮ (protonů)</a:t>
            </a:r>
          </a:p>
          <a:p>
            <a:pPr indent="273050"/>
            <a:r>
              <a:rPr lang="cs-CZ" sz="2400" dirty="0" smtClean="0"/>
              <a:t>V LÁTKÁCH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cs-CZ" sz="2400" dirty="0" smtClean="0"/>
              <a:t>Jinak také se jedná o jevy vyvolané působením</a:t>
            </a:r>
          </a:p>
          <a:p>
            <a:pPr marL="274638"/>
            <a:r>
              <a:rPr lang="cs-CZ" sz="2400" dirty="0" smtClean="0"/>
              <a:t> </a:t>
            </a:r>
            <a:r>
              <a:rPr lang="cs-CZ" sz="2400" dirty="0">
                <a:hlinkClick r:id="rId2" tooltip="Elektrický náboj"/>
              </a:rPr>
              <a:t>elektrického náboje</a:t>
            </a:r>
            <a:r>
              <a:rPr lang="cs-CZ" sz="2400" dirty="0"/>
              <a:t> a </a:t>
            </a:r>
            <a:r>
              <a:rPr lang="cs-CZ" sz="2400" dirty="0">
                <a:hlinkClick r:id="rId3" tooltip="Elektromagnetické pole"/>
              </a:rPr>
              <a:t>elektromagnetického pole</a:t>
            </a:r>
            <a:endParaRPr lang="cs-CZ" sz="2400" dirty="0"/>
          </a:p>
        </p:txBody>
      </p:sp>
      <p:pic>
        <p:nvPicPr>
          <p:cNvPr id="4" name="Picture 2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1796507"/>
            <a:ext cx="1383188" cy="15549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4794233" y="3621136"/>
            <a:ext cx="1938007" cy="36933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Rozvodná el. síť</a:t>
            </a:r>
            <a:endParaRPr lang="cs-CZ" dirty="0"/>
          </a:p>
        </p:txBody>
      </p:sp>
      <p:pic>
        <p:nvPicPr>
          <p:cNvPr id="1026" name="Picture 2" descr="C:\Users\uzivatel\AppData\Local\Microsoft\Windows\Temporary Internet Files\Content.IE5\PVDUFBUN\MP900442296[1]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4033694"/>
            <a:ext cx="3571914" cy="2374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uzivatel\AppData\Local\Microsoft\Windows\Temporary Internet Files\Content.IE5\PVDUFBUN\MP900407566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7" y="4083821"/>
            <a:ext cx="3487637" cy="23241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683567" y="3681935"/>
            <a:ext cx="1680012" cy="36933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cs-CZ" dirty="0" smtClean="0"/>
              <a:t>Blesk = el. výboj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Co to je „ELEKTŘINA“</a:t>
            </a:r>
            <a:endParaRPr lang="cs-CZ" dirty="0"/>
          </a:p>
        </p:txBody>
      </p:sp>
      <p:sp>
        <p:nvSpPr>
          <p:cNvPr id="2" name="TextovéPole 1"/>
          <p:cNvSpPr txBox="1"/>
          <p:nvPr/>
        </p:nvSpPr>
        <p:spPr>
          <a:xfrm>
            <a:off x="1678123" y="1844824"/>
            <a:ext cx="540442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§"/>
            </a:pPr>
            <a:r>
              <a:rPr lang="cs-CZ" sz="2400" dirty="0" smtClean="0"/>
              <a:t>VOLNÝ POHYB ELEKTRONŮ V LÁTKÁCH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cs-CZ" sz="2400" dirty="0" smtClean="0"/>
              <a:t>Pokud není elektrický obvod uzavřen, tak se volné částice pohybují chaoticky </a:t>
            </a:r>
          </a:p>
        </p:txBody>
      </p:sp>
      <p:pic>
        <p:nvPicPr>
          <p:cNvPr id="4" name="Picture 2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2044303"/>
            <a:ext cx="1383188" cy="15549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50" name="Skupina 49"/>
          <p:cNvGrpSpPr/>
          <p:nvPr/>
        </p:nvGrpSpPr>
        <p:grpSpPr>
          <a:xfrm>
            <a:off x="2578222" y="5541575"/>
            <a:ext cx="360040" cy="342038"/>
            <a:chOff x="6804248" y="3879050"/>
            <a:chExt cx="360040" cy="342038"/>
          </a:xfrm>
        </p:grpSpPr>
        <p:sp>
          <p:nvSpPr>
            <p:cNvPr id="48" name="Ovál 47"/>
            <p:cNvSpPr/>
            <p:nvPr/>
          </p:nvSpPr>
          <p:spPr>
            <a:xfrm>
              <a:off x="6804248" y="3879050"/>
              <a:ext cx="360040" cy="342038"/>
            </a:xfrm>
            <a:prstGeom prst="ellipse">
              <a:avLst/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 sz="2000" b="1" dirty="0"/>
            </a:p>
          </p:txBody>
        </p:sp>
        <p:sp>
          <p:nvSpPr>
            <p:cNvPr id="49" name="Minus 48"/>
            <p:cNvSpPr/>
            <p:nvPr/>
          </p:nvSpPr>
          <p:spPr>
            <a:xfrm>
              <a:off x="6858254" y="3964559"/>
              <a:ext cx="252028" cy="171019"/>
            </a:xfrm>
            <a:prstGeom prst="mathMinus">
              <a:avLst>
                <a:gd name="adj1" fmla="val 0"/>
              </a:avLst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71" name="Skupina 70"/>
          <p:cNvGrpSpPr/>
          <p:nvPr/>
        </p:nvGrpSpPr>
        <p:grpSpPr>
          <a:xfrm>
            <a:off x="1174065" y="3599270"/>
            <a:ext cx="5269810" cy="2790310"/>
            <a:chOff x="899592" y="3879050"/>
            <a:chExt cx="5269810" cy="2790310"/>
          </a:xfrm>
        </p:grpSpPr>
        <p:sp>
          <p:nvSpPr>
            <p:cNvPr id="7" name="Vývojový diagram: sumační spojení 6"/>
            <p:cNvSpPr/>
            <p:nvPr/>
          </p:nvSpPr>
          <p:spPr>
            <a:xfrm>
              <a:off x="3089020" y="3879050"/>
              <a:ext cx="814178" cy="828092"/>
            </a:xfrm>
            <a:prstGeom prst="flowChartSummingJunction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10" name="Přímá spojnice 9"/>
            <p:cNvCxnSpPr/>
            <p:nvPr/>
          </p:nvCxnSpPr>
          <p:spPr>
            <a:xfrm>
              <a:off x="3844415" y="4077072"/>
              <a:ext cx="2324986" cy="0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15" name="Přímá spojnice 14"/>
            <p:cNvCxnSpPr/>
            <p:nvPr/>
          </p:nvCxnSpPr>
          <p:spPr>
            <a:xfrm>
              <a:off x="3808970" y="4580574"/>
              <a:ext cx="1915158" cy="0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16" name="Přímá spojnice 15"/>
            <p:cNvCxnSpPr/>
            <p:nvPr/>
          </p:nvCxnSpPr>
          <p:spPr>
            <a:xfrm>
              <a:off x="1403648" y="4581128"/>
              <a:ext cx="1800200" cy="0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17" name="Přímá spojnice 16"/>
            <p:cNvCxnSpPr/>
            <p:nvPr/>
          </p:nvCxnSpPr>
          <p:spPr>
            <a:xfrm>
              <a:off x="899592" y="4067255"/>
              <a:ext cx="2261436" cy="0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20" name="Přímá spojnice 19"/>
            <p:cNvCxnSpPr/>
            <p:nvPr/>
          </p:nvCxnSpPr>
          <p:spPr>
            <a:xfrm>
              <a:off x="5724128" y="4581128"/>
              <a:ext cx="0" cy="1152128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23" name="Přímá spojnice 22"/>
            <p:cNvCxnSpPr/>
            <p:nvPr/>
          </p:nvCxnSpPr>
          <p:spPr>
            <a:xfrm>
              <a:off x="6169401" y="4067255"/>
              <a:ext cx="0" cy="2170057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25" name="Přímá spojnice 24"/>
            <p:cNvCxnSpPr/>
            <p:nvPr/>
          </p:nvCxnSpPr>
          <p:spPr>
            <a:xfrm flipH="1">
              <a:off x="899592" y="5262867"/>
              <a:ext cx="13266" cy="974444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26" name="Přímá spojnice 25"/>
            <p:cNvCxnSpPr/>
            <p:nvPr/>
          </p:nvCxnSpPr>
          <p:spPr>
            <a:xfrm flipH="1">
              <a:off x="1403648" y="5262867"/>
              <a:ext cx="20547" cy="470389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29" name="Přímá spojnice 28"/>
            <p:cNvCxnSpPr/>
            <p:nvPr/>
          </p:nvCxnSpPr>
          <p:spPr>
            <a:xfrm flipH="1" flipV="1">
              <a:off x="3959932" y="6237311"/>
              <a:ext cx="2209470" cy="2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38" name="Přímá spojnice 37"/>
            <p:cNvCxnSpPr/>
            <p:nvPr/>
          </p:nvCxnSpPr>
          <p:spPr>
            <a:xfrm flipH="1">
              <a:off x="1403650" y="5738773"/>
              <a:ext cx="1800198" cy="0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39" name="Přímá spojnice 38"/>
            <p:cNvCxnSpPr/>
            <p:nvPr/>
          </p:nvCxnSpPr>
          <p:spPr>
            <a:xfrm flipH="1">
              <a:off x="912858" y="6237313"/>
              <a:ext cx="2290990" cy="0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41" name="Přímá spojnice 40"/>
            <p:cNvCxnSpPr/>
            <p:nvPr/>
          </p:nvCxnSpPr>
          <p:spPr>
            <a:xfrm flipH="1">
              <a:off x="3959932" y="5733080"/>
              <a:ext cx="1764196" cy="0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grpSp>
          <p:nvGrpSpPr>
            <p:cNvPr id="69" name="Skupina 68"/>
            <p:cNvGrpSpPr/>
            <p:nvPr/>
          </p:nvGrpSpPr>
          <p:grpSpPr>
            <a:xfrm>
              <a:off x="3089020" y="5445224"/>
              <a:ext cx="978924" cy="1224136"/>
              <a:chOff x="3089020" y="5589240"/>
              <a:chExt cx="978924" cy="1224136"/>
            </a:xfrm>
          </p:grpSpPr>
          <p:cxnSp>
            <p:nvCxnSpPr>
              <p:cNvPr id="58" name="Přímá spojnice 57"/>
              <p:cNvCxnSpPr/>
              <p:nvPr/>
            </p:nvCxnSpPr>
            <p:spPr>
              <a:xfrm>
                <a:off x="3089020" y="5589240"/>
                <a:ext cx="978924" cy="0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67" name="Přímá spojnice 66"/>
              <p:cNvCxnSpPr/>
              <p:nvPr/>
            </p:nvCxnSpPr>
            <p:spPr>
              <a:xfrm>
                <a:off x="3089020" y="6093296"/>
                <a:ext cx="978924" cy="0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60" name="Přímá spojnice 59"/>
              <p:cNvCxnSpPr/>
              <p:nvPr/>
            </p:nvCxnSpPr>
            <p:spPr>
              <a:xfrm flipV="1">
                <a:off x="3578482" y="6093298"/>
                <a:ext cx="0" cy="720078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74" name="Skupina 73"/>
          <p:cNvGrpSpPr/>
          <p:nvPr/>
        </p:nvGrpSpPr>
        <p:grpSpPr>
          <a:xfrm>
            <a:off x="4494355" y="5541576"/>
            <a:ext cx="360040" cy="342038"/>
            <a:chOff x="6804248" y="3879050"/>
            <a:chExt cx="360040" cy="342038"/>
          </a:xfrm>
        </p:grpSpPr>
        <p:sp>
          <p:nvSpPr>
            <p:cNvPr id="75" name="Ovál 74"/>
            <p:cNvSpPr/>
            <p:nvPr/>
          </p:nvSpPr>
          <p:spPr>
            <a:xfrm>
              <a:off x="6804248" y="3879050"/>
              <a:ext cx="360040" cy="342038"/>
            </a:xfrm>
            <a:prstGeom prst="ellipse">
              <a:avLst/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 sz="2000" b="1" dirty="0"/>
            </a:p>
          </p:txBody>
        </p:sp>
        <p:sp>
          <p:nvSpPr>
            <p:cNvPr id="76" name="Minus 75"/>
            <p:cNvSpPr/>
            <p:nvPr/>
          </p:nvSpPr>
          <p:spPr>
            <a:xfrm>
              <a:off x="6858254" y="3964559"/>
              <a:ext cx="252028" cy="171019"/>
            </a:xfrm>
            <a:prstGeom prst="mathMinus">
              <a:avLst>
                <a:gd name="adj1" fmla="val 0"/>
              </a:avLst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77" name="Skupina 76"/>
          <p:cNvGrpSpPr/>
          <p:nvPr/>
        </p:nvGrpSpPr>
        <p:grpSpPr>
          <a:xfrm>
            <a:off x="5280594" y="5498483"/>
            <a:ext cx="360040" cy="342038"/>
            <a:chOff x="6804248" y="3879050"/>
            <a:chExt cx="360040" cy="342038"/>
          </a:xfrm>
        </p:grpSpPr>
        <p:sp>
          <p:nvSpPr>
            <p:cNvPr id="78" name="Ovál 77"/>
            <p:cNvSpPr/>
            <p:nvPr/>
          </p:nvSpPr>
          <p:spPr>
            <a:xfrm>
              <a:off x="6804248" y="3879050"/>
              <a:ext cx="360040" cy="342038"/>
            </a:xfrm>
            <a:prstGeom prst="ellipse">
              <a:avLst/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 sz="2000" b="1" dirty="0"/>
            </a:p>
          </p:txBody>
        </p:sp>
        <p:sp>
          <p:nvSpPr>
            <p:cNvPr id="79" name="Minus 78"/>
            <p:cNvSpPr/>
            <p:nvPr/>
          </p:nvSpPr>
          <p:spPr>
            <a:xfrm>
              <a:off x="6858254" y="3964559"/>
              <a:ext cx="252028" cy="171019"/>
            </a:xfrm>
            <a:prstGeom prst="mathMinus">
              <a:avLst>
                <a:gd name="adj1" fmla="val 0"/>
              </a:avLst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80" name="Skupina 79"/>
          <p:cNvGrpSpPr/>
          <p:nvPr/>
        </p:nvGrpSpPr>
        <p:grpSpPr>
          <a:xfrm>
            <a:off x="5994923" y="5470309"/>
            <a:ext cx="360040" cy="342038"/>
            <a:chOff x="6804248" y="3879050"/>
            <a:chExt cx="360040" cy="342038"/>
          </a:xfrm>
        </p:grpSpPr>
        <p:sp>
          <p:nvSpPr>
            <p:cNvPr id="81" name="Ovál 80"/>
            <p:cNvSpPr/>
            <p:nvPr/>
          </p:nvSpPr>
          <p:spPr>
            <a:xfrm>
              <a:off x="6804248" y="3879050"/>
              <a:ext cx="360040" cy="342038"/>
            </a:xfrm>
            <a:prstGeom prst="ellipse">
              <a:avLst/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 sz="2000" b="1" dirty="0"/>
            </a:p>
          </p:txBody>
        </p:sp>
        <p:sp>
          <p:nvSpPr>
            <p:cNvPr id="82" name="Minus 81"/>
            <p:cNvSpPr/>
            <p:nvPr/>
          </p:nvSpPr>
          <p:spPr>
            <a:xfrm>
              <a:off x="6858254" y="3964559"/>
              <a:ext cx="252028" cy="171019"/>
            </a:xfrm>
            <a:prstGeom prst="mathMinus">
              <a:avLst>
                <a:gd name="adj1" fmla="val 0"/>
              </a:avLst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83" name="Skupina 82"/>
          <p:cNvGrpSpPr/>
          <p:nvPr/>
        </p:nvGrpSpPr>
        <p:grpSpPr>
          <a:xfrm>
            <a:off x="6048929" y="4745178"/>
            <a:ext cx="360040" cy="342038"/>
            <a:chOff x="6804248" y="3879050"/>
            <a:chExt cx="360040" cy="342038"/>
          </a:xfrm>
        </p:grpSpPr>
        <p:sp>
          <p:nvSpPr>
            <p:cNvPr id="84" name="Ovál 83"/>
            <p:cNvSpPr/>
            <p:nvPr/>
          </p:nvSpPr>
          <p:spPr>
            <a:xfrm>
              <a:off x="6804248" y="3879050"/>
              <a:ext cx="360040" cy="342038"/>
            </a:xfrm>
            <a:prstGeom prst="ellipse">
              <a:avLst/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 sz="2000" b="1" dirty="0"/>
            </a:p>
          </p:txBody>
        </p:sp>
        <p:sp>
          <p:nvSpPr>
            <p:cNvPr id="85" name="Minus 84"/>
            <p:cNvSpPr/>
            <p:nvPr/>
          </p:nvSpPr>
          <p:spPr>
            <a:xfrm>
              <a:off x="6858254" y="3964559"/>
              <a:ext cx="252028" cy="171019"/>
            </a:xfrm>
            <a:prstGeom prst="mathMinus">
              <a:avLst>
                <a:gd name="adj1" fmla="val 0"/>
              </a:avLst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86" name="Skupina 85"/>
          <p:cNvGrpSpPr/>
          <p:nvPr/>
        </p:nvGrpSpPr>
        <p:grpSpPr>
          <a:xfrm>
            <a:off x="5998601" y="4135737"/>
            <a:ext cx="360040" cy="342038"/>
            <a:chOff x="6804248" y="3879050"/>
            <a:chExt cx="360040" cy="342038"/>
          </a:xfrm>
        </p:grpSpPr>
        <p:sp>
          <p:nvSpPr>
            <p:cNvPr id="87" name="Ovál 86"/>
            <p:cNvSpPr/>
            <p:nvPr/>
          </p:nvSpPr>
          <p:spPr>
            <a:xfrm>
              <a:off x="6804248" y="3879050"/>
              <a:ext cx="360040" cy="342038"/>
            </a:xfrm>
            <a:prstGeom prst="ellipse">
              <a:avLst/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 sz="2000" b="1" dirty="0"/>
            </a:p>
          </p:txBody>
        </p:sp>
        <p:sp>
          <p:nvSpPr>
            <p:cNvPr id="88" name="Minus 87"/>
            <p:cNvSpPr/>
            <p:nvPr/>
          </p:nvSpPr>
          <p:spPr>
            <a:xfrm>
              <a:off x="6858254" y="3964559"/>
              <a:ext cx="252028" cy="171019"/>
            </a:xfrm>
            <a:prstGeom prst="mathMinus">
              <a:avLst>
                <a:gd name="adj1" fmla="val 0"/>
              </a:avLst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89" name="Skupina 88"/>
          <p:cNvGrpSpPr/>
          <p:nvPr/>
        </p:nvGrpSpPr>
        <p:grpSpPr>
          <a:xfrm>
            <a:off x="5508104" y="3852143"/>
            <a:ext cx="360040" cy="342038"/>
            <a:chOff x="6804248" y="3879050"/>
            <a:chExt cx="360040" cy="342038"/>
          </a:xfrm>
        </p:grpSpPr>
        <p:sp>
          <p:nvSpPr>
            <p:cNvPr id="90" name="Ovál 89"/>
            <p:cNvSpPr/>
            <p:nvPr/>
          </p:nvSpPr>
          <p:spPr>
            <a:xfrm>
              <a:off x="6804248" y="3879050"/>
              <a:ext cx="360040" cy="342038"/>
            </a:xfrm>
            <a:prstGeom prst="ellipse">
              <a:avLst/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 sz="2000" b="1" dirty="0"/>
            </a:p>
          </p:txBody>
        </p:sp>
        <p:sp>
          <p:nvSpPr>
            <p:cNvPr id="91" name="Minus 90"/>
            <p:cNvSpPr/>
            <p:nvPr/>
          </p:nvSpPr>
          <p:spPr>
            <a:xfrm>
              <a:off x="6858254" y="3964559"/>
              <a:ext cx="252028" cy="171019"/>
            </a:xfrm>
            <a:prstGeom prst="mathMinus">
              <a:avLst>
                <a:gd name="adj1" fmla="val 0"/>
              </a:avLst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92" name="Skupina 91"/>
          <p:cNvGrpSpPr/>
          <p:nvPr/>
        </p:nvGrpSpPr>
        <p:grpSpPr>
          <a:xfrm>
            <a:off x="4920554" y="3859389"/>
            <a:ext cx="360040" cy="342038"/>
            <a:chOff x="6804248" y="3879050"/>
            <a:chExt cx="360040" cy="342038"/>
          </a:xfrm>
        </p:grpSpPr>
        <p:sp>
          <p:nvSpPr>
            <p:cNvPr id="93" name="Ovál 92"/>
            <p:cNvSpPr/>
            <p:nvPr/>
          </p:nvSpPr>
          <p:spPr>
            <a:xfrm>
              <a:off x="6804248" y="3879050"/>
              <a:ext cx="360040" cy="342038"/>
            </a:xfrm>
            <a:prstGeom prst="ellipse">
              <a:avLst/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 sz="2000" b="1" dirty="0"/>
            </a:p>
          </p:txBody>
        </p:sp>
        <p:sp>
          <p:nvSpPr>
            <p:cNvPr id="94" name="Minus 93"/>
            <p:cNvSpPr/>
            <p:nvPr/>
          </p:nvSpPr>
          <p:spPr>
            <a:xfrm>
              <a:off x="6858254" y="3964559"/>
              <a:ext cx="252028" cy="171019"/>
            </a:xfrm>
            <a:prstGeom prst="mathMinus">
              <a:avLst>
                <a:gd name="adj1" fmla="val 0"/>
              </a:avLst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95" name="Skupina 94"/>
          <p:cNvGrpSpPr/>
          <p:nvPr/>
        </p:nvGrpSpPr>
        <p:grpSpPr>
          <a:xfrm>
            <a:off x="4342417" y="3842297"/>
            <a:ext cx="360040" cy="342038"/>
            <a:chOff x="6804248" y="3879050"/>
            <a:chExt cx="360040" cy="342038"/>
          </a:xfrm>
        </p:grpSpPr>
        <p:sp>
          <p:nvSpPr>
            <p:cNvPr id="96" name="Ovál 95"/>
            <p:cNvSpPr/>
            <p:nvPr/>
          </p:nvSpPr>
          <p:spPr>
            <a:xfrm>
              <a:off x="6804248" y="3879050"/>
              <a:ext cx="360040" cy="342038"/>
            </a:xfrm>
            <a:prstGeom prst="ellipse">
              <a:avLst/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 sz="2000" b="1" dirty="0"/>
            </a:p>
          </p:txBody>
        </p:sp>
        <p:sp>
          <p:nvSpPr>
            <p:cNvPr id="97" name="Minus 96"/>
            <p:cNvSpPr/>
            <p:nvPr/>
          </p:nvSpPr>
          <p:spPr>
            <a:xfrm>
              <a:off x="6858254" y="3964559"/>
              <a:ext cx="252028" cy="171019"/>
            </a:xfrm>
            <a:prstGeom prst="mathMinus">
              <a:avLst>
                <a:gd name="adj1" fmla="val 0"/>
              </a:avLst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cxnSp>
        <p:nvCxnSpPr>
          <p:cNvPr id="100" name="Přímá spojnice 99"/>
          <p:cNvCxnSpPr/>
          <p:nvPr/>
        </p:nvCxnSpPr>
        <p:spPr>
          <a:xfrm>
            <a:off x="1678121" y="4300162"/>
            <a:ext cx="0" cy="35522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01" name="Přímá spojnice 100"/>
          <p:cNvCxnSpPr/>
          <p:nvPr/>
        </p:nvCxnSpPr>
        <p:spPr>
          <a:xfrm flipH="1">
            <a:off x="1160799" y="3782137"/>
            <a:ext cx="13266" cy="896151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99" name="Přímá spojnice 98"/>
          <p:cNvCxnSpPr/>
          <p:nvPr/>
        </p:nvCxnSpPr>
        <p:spPr>
          <a:xfrm>
            <a:off x="899592" y="4678290"/>
            <a:ext cx="1224136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08" name="Přímá spojnice 107"/>
          <p:cNvCxnSpPr/>
          <p:nvPr/>
        </p:nvCxnSpPr>
        <p:spPr>
          <a:xfrm flipV="1">
            <a:off x="1086600" y="4983087"/>
            <a:ext cx="749096" cy="2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grpSp>
        <p:nvGrpSpPr>
          <p:cNvPr id="116" name="Skupina 115"/>
          <p:cNvGrpSpPr/>
          <p:nvPr/>
        </p:nvGrpSpPr>
        <p:grpSpPr>
          <a:xfrm>
            <a:off x="2452208" y="3852142"/>
            <a:ext cx="360040" cy="342038"/>
            <a:chOff x="6804248" y="3879050"/>
            <a:chExt cx="360040" cy="342038"/>
          </a:xfrm>
        </p:grpSpPr>
        <p:sp>
          <p:nvSpPr>
            <p:cNvPr id="117" name="Ovál 116"/>
            <p:cNvSpPr/>
            <p:nvPr/>
          </p:nvSpPr>
          <p:spPr>
            <a:xfrm>
              <a:off x="6804248" y="3879050"/>
              <a:ext cx="360040" cy="342038"/>
            </a:xfrm>
            <a:prstGeom prst="ellipse">
              <a:avLst/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 sz="2000" b="1" dirty="0"/>
            </a:p>
          </p:txBody>
        </p:sp>
        <p:sp>
          <p:nvSpPr>
            <p:cNvPr id="118" name="Minus 117"/>
            <p:cNvSpPr/>
            <p:nvPr/>
          </p:nvSpPr>
          <p:spPr>
            <a:xfrm>
              <a:off x="6858254" y="3964559"/>
              <a:ext cx="252028" cy="171019"/>
            </a:xfrm>
            <a:prstGeom prst="mathMinus">
              <a:avLst>
                <a:gd name="adj1" fmla="val 0"/>
              </a:avLst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19" name="Skupina 118"/>
          <p:cNvGrpSpPr/>
          <p:nvPr/>
        </p:nvGrpSpPr>
        <p:grpSpPr>
          <a:xfrm>
            <a:off x="1704611" y="3852143"/>
            <a:ext cx="360040" cy="342038"/>
            <a:chOff x="6804248" y="3879050"/>
            <a:chExt cx="360040" cy="342038"/>
          </a:xfrm>
        </p:grpSpPr>
        <p:sp>
          <p:nvSpPr>
            <p:cNvPr id="120" name="Ovál 119"/>
            <p:cNvSpPr/>
            <p:nvPr/>
          </p:nvSpPr>
          <p:spPr>
            <a:xfrm>
              <a:off x="6804248" y="3879050"/>
              <a:ext cx="360040" cy="342038"/>
            </a:xfrm>
            <a:prstGeom prst="ellipse">
              <a:avLst/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 sz="2000" b="1" dirty="0"/>
            </a:p>
          </p:txBody>
        </p:sp>
        <p:sp>
          <p:nvSpPr>
            <p:cNvPr id="121" name="Minus 120"/>
            <p:cNvSpPr/>
            <p:nvPr/>
          </p:nvSpPr>
          <p:spPr>
            <a:xfrm>
              <a:off x="6858254" y="3964559"/>
              <a:ext cx="252028" cy="171019"/>
            </a:xfrm>
            <a:prstGeom prst="mathMinus">
              <a:avLst>
                <a:gd name="adj1" fmla="val 0"/>
              </a:avLst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22" name="Skupina 121"/>
          <p:cNvGrpSpPr/>
          <p:nvPr/>
        </p:nvGrpSpPr>
        <p:grpSpPr>
          <a:xfrm>
            <a:off x="1235340" y="4164037"/>
            <a:ext cx="360040" cy="342038"/>
            <a:chOff x="6804248" y="3879050"/>
            <a:chExt cx="360040" cy="342038"/>
          </a:xfrm>
        </p:grpSpPr>
        <p:sp>
          <p:nvSpPr>
            <p:cNvPr id="123" name="Ovál 122"/>
            <p:cNvSpPr/>
            <p:nvPr/>
          </p:nvSpPr>
          <p:spPr>
            <a:xfrm>
              <a:off x="6804248" y="3879050"/>
              <a:ext cx="360040" cy="342038"/>
            </a:xfrm>
            <a:prstGeom prst="ellipse">
              <a:avLst/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 sz="2000" b="1" dirty="0"/>
            </a:p>
          </p:txBody>
        </p:sp>
        <p:sp>
          <p:nvSpPr>
            <p:cNvPr id="124" name="Minus 123"/>
            <p:cNvSpPr/>
            <p:nvPr/>
          </p:nvSpPr>
          <p:spPr>
            <a:xfrm>
              <a:off x="6858254" y="3964559"/>
              <a:ext cx="252028" cy="171019"/>
            </a:xfrm>
            <a:prstGeom prst="mathMinus">
              <a:avLst>
                <a:gd name="adj1" fmla="val 0"/>
              </a:avLst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25" name="Skupina 124"/>
          <p:cNvGrpSpPr/>
          <p:nvPr/>
        </p:nvGrpSpPr>
        <p:grpSpPr>
          <a:xfrm>
            <a:off x="1281128" y="5343540"/>
            <a:ext cx="360040" cy="342038"/>
            <a:chOff x="6804248" y="3879050"/>
            <a:chExt cx="360040" cy="342038"/>
          </a:xfrm>
        </p:grpSpPr>
        <p:sp>
          <p:nvSpPr>
            <p:cNvPr id="126" name="Ovál 125"/>
            <p:cNvSpPr/>
            <p:nvPr/>
          </p:nvSpPr>
          <p:spPr>
            <a:xfrm>
              <a:off x="6804248" y="3879050"/>
              <a:ext cx="360040" cy="342038"/>
            </a:xfrm>
            <a:prstGeom prst="ellipse">
              <a:avLst/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 sz="2000" b="1" dirty="0"/>
            </a:p>
          </p:txBody>
        </p:sp>
        <p:sp>
          <p:nvSpPr>
            <p:cNvPr id="127" name="Minus 126"/>
            <p:cNvSpPr/>
            <p:nvPr/>
          </p:nvSpPr>
          <p:spPr>
            <a:xfrm>
              <a:off x="6858254" y="3964559"/>
              <a:ext cx="252028" cy="171019"/>
            </a:xfrm>
            <a:prstGeom prst="mathMinus">
              <a:avLst>
                <a:gd name="adj1" fmla="val 0"/>
              </a:avLst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28" name="Skupina 127"/>
          <p:cNvGrpSpPr/>
          <p:nvPr/>
        </p:nvGrpSpPr>
        <p:grpSpPr>
          <a:xfrm>
            <a:off x="1972786" y="5541574"/>
            <a:ext cx="360040" cy="342038"/>
            <a:chOff x="6804248" y="3879050"/>
            <a:chExt cx="360040" cy="342038"/>
          </a:xfrm>
        </p:grpSpPr>
        <p:sp>
          <p:nvSpPr>
            <p:cNvPr id="129" name="Ovál 128"/>
            <p:cNvSpPr/>
            <p:nvPr/>
          </p:nvSpPr>
          <p:spPr>
            <a:xfrm>
              <a:off x="6804248" y="3879050"/>
              <a:ext cx="360040" cy="342038"/>
            </a:xfrm>
            <a:prstGeom prst="ellipse">
              <a:avLst/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 sz="2000" b="1" dirty="0"/>
            </a:p>
          </p:txBody>
        </p:sp>
        <p:sp>
          <p:nvSpPr>
            <p:cNvPr id="130" name="Minus 129"/>
            <p:cNvSpPr/>
            <p:nvPr/>
          </p:nvSpPr>
          <p:spPr>
            <a:xfrm>
              <a:off x="6858254" y="3964559"/>
              <a:ext cx="252028" cy="171019"/>
            </a:xfrm>
            <a:prstGeom prst="mathMinus">
              <a:avLst>
                <a:gd name="adj1" fmla="val 0"/>
              </a:avLst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114" name="Plus 113"/>
          <p:cNvSpPr/>
          <p:nvPr/>
        </p:nvSpPr>
        <p:spPr>
          <a:xfrm>
            <a:off x="775809" y="5049807"/>
            <a:ext cx="288032" cy="263605"/>
          </a:xfrm>
          <a:prstGeom prst="mathPlus">
            <a:avLst>
              <a:gd name="adj1" fmla="val 0"/>
            </a:avLst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5" name="Minus 114"/>
          <p:cNvSpPr/>
          <p:nvPr/>
        </p:nvSpPr>
        <p:spPr>
          <a:xfrm>
            <a:off x="775809" y="4477775"/>
            <a:ext cx="195791" cy="103353"/>
          </a:xfrm>
          <a:prstGeom prst="mathMinus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98667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3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5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5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repeatCount="5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repeatCount="5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repeatCount="5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repeatCount="5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repeatCount="5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repeatCount="5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repeatCount="5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repeatCount="5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repeatCount="5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repeatCount="5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cs-CZ" dirty="0" smtClean="0"/>
              <a:t>Pohyb elektronů v uzavřeném el. obvodu</a:t>
            </a:r>
            <a:endParaRPr lang="cs-CZ" dirty="0"/>
          </a:p>
        </p:txBody>
      </p:sp>
      <p:sp>
        <p:nvSpPr>
          <p:cNvPr id="2" name="TextovéPole 1"/>
          <p:cNvSpPr txBox="1"/>
          <p:nvPr/>
        </p:nvSpPr>
        <p:spPr>
          <a:xfrm>
            <a:off x="539552" y="1973827"/>
            <a:ext cx="6840760" cy="1200329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Vzhledem k tomu, že elektrony jsou záporně nabité částice, jsou tedy zápornou polaritou baterie tlačeny pryč a kladnou polaritou jsou přitahovány</a:t>
            </a:r>
          </a:p>
        </p:txBody>
      </p:sp>
      <p:pic>
        <p:nvPicPr>
          <p:cNvPr id="4" name="Picture 2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2044303"/>
            <a:ext cx="1383188" cy="15549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50" name="Skupina 49"/>
          <p:cNvGrpSpPr/>
          <p:nvPr/>
        </p:nvGrpSpPr>
        <p:grpSpPr>
          <a:xfrm>
            <a:off x="2578222" y="5541575"/>
            <a:ext cx="360040" cy="342038"/>
            <a:chOff x="6804248" y="3879050"/>
            <a:chExt cx="360040" cy="342038"/>
          </a:xfrm>
        </p:grpSpPr>
        <p:sp>
          <p:nvSpPr>
            <p:cNvPr id="48" name="Ovál 47"/>
            <p:cNvSpPr/>
            <p:nvPr/>
          </p:nvSpPr>
          <p:spPr>
            <a:xfrm>
              <a:off x="6804248" y="3879050"/>
              <a:ext cx="360040" cy="342038"/>
            </a:xfrm>
            <a:prstGeom prst="ellipse">
              <a:avLst/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 sz="2000" b="1" dirty="0"/>
            </a:p>
          </p:txBody>
        </p:sp>
        <p:sp>
          <p:nvSpPr>
            <p:cNvPr id="49" name="Minus 48"/>
            <p:cNvSpPr/>
            <p:nvPr/>
          </p:nvSpPr>
          <p:spPr>
            <a:xfrm>
              <a:off x="6858254" y="3964559"/>
              <a:ext cx="252028" cy="171019"/>
            </a:xfrm>
            <a:prstGeom prst="mathMinus">
              <a:avLst>
                <a:gd name="adj1" fmla="val 0"/>
              </a:avLst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7" name="Vývojový diagram: sumační spojení 6"/>
          <p:cNvSpPr/>
          <p:nvPr/>
        </p:nvSpPr>
        <p:spPr>
          <a:xfrm>
            <a:off x="3363493" y="3599270"/>
            <a:ext cx="814178" cy="828092"/>
          </a:xfrm>
          <a:prstGeom prst="flowChartSummingJunction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0" name="Přímá spojnice 9"/>
          <p:cNvCxnSpPr/>
          <p:nvPr/>
        </p:nvCxnSpPr>
        <p:spPr>
          <a:xfrm>
            <a:off x="4118888" y="3797292"/>
            <a:ext cx="2324986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4083443" y="4300794"/>
            <a:ext cx="1915158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6" name="Přímá spojnice 15"/>
          <p:cNvCxnSpPr/>
          <p:nvPr/>
        </p:nvCxnSpPr>
        <p:spPr>
          <a:xfrm>
            <a:off x="1678121" y="4301348"/>
            <a:ext cx="1800200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>
            <a:off x="1174065" y="3787475"/>
            <a:ext cx="2261436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0" name="Přímá spojnice 19"/>
          <p:cNvCxnSpPr/>
          <p:nvPr/>
        </p:nvCxnSpPr>
        <p:spPr>
          <a:xfrm>
            <a:off x="5998601" y="4301348"/>
            <a:ext cx="0" cy="115212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3" name="Přímá spojnice 22"/>
          <p:cNvCxnSpPr/>
          <p:nvPr/>
        </p:nvCxnSpPr>
        <p:spPr>
          <a:xfrm>
            <a:off x="6443874" y="3787475"/>
            <a:ext cx="0" cy="2170057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5" name="Přímá spojnice 24"/>
          <p:cNvCxnSpPr/>
          <p:nvPr/>
        </p:nvCxnSpPr>
        <p:spPr>
          <a:xfrm flipH="1">
            <a:off x="1174065" y="4983087"/>
            <a:ext cx="13266" cy="974444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6" name="Přímá spojnice 25"/>
          <p:cNvCxnSpPr/>
          <p:nvPr/>
        </p:nvCxnSpPr>
        <p:spPr>
          <a:xfrm flipH="1">
            <a:off x="1678121" y="4983087"/>
            <a:ext cx="20547" cy="470389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9" name="Přímá spojnice 28"/>
          <p:cNvCxnSpPr/>
          <p:nvPr/>
        </p:nvCxnSpPr>
        <p:spPr>
          <a:xfrm flipH="1" flipV="1">
            <a:off x="4234405" y="5957531"/>
            <a:ext cx="2209470" cy="2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8" name="Přímá spojnice 37"/>
          <p:cNvCxnSpPr/>
          <p:nvPr/>
        </p:nvCxnSpPr>
        <p:spPr>
          <a:xfrm flipH="1">
            <a:off x="1678123" y="5458993"/>
            <a:ext cx="1800198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9" name="Přímá spojnice 38"/>
          <p:cNvCxnSpPr/>
          <p:nvPr/>
        </p:nvCxnSpPr>
        <p:spPr>
          <a:xfrm flipH="1">
            <a:off x="1187331" y="5957533"/>
            <a:ext cx="2290990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1" name="Přímá spojnice 40"/>
          <p:cNvCxnSpPr/>
          <p:nvPr/>
        </p:nvCxnSpPr>
        <p:spPr>
          <a:xfrm flipH="1">
            <a:off x="4234405" y="5453300"/>
            <a:ext cx="1764196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grpSp>
        <p:nvGrpSpPr>
          <p:cNvPr id="69" name="Skupina 68"/>
          <p:cNvGrpSpPr/>
          <p:nvPr/>
        </p:nvGrpSpPr>
        <p:grpSpPr>
          <a:xfrm>
            <a:off x="3363493" y="5165444"/>
            <a:ext cx="978924" cy="1224136"/>
            <a:chOff x="3089020" y="5589240"/>
            <a:chExt cx="978924" cy="1224136"/>
          </a:xfrm>
        </p:grpSpPr>
        <p:cxnSp>
          <p:nvCxnSpPr>
            <p:cNvPr id="58" name="Přímá spojnice 57"/>
            <p:cNvCxnSpPr/>
            <p:nvPr/>
          </p:nvCxnSpPr>
          <p:spPr>
            <a:xfrm>
              <a:off x="3089020" y="5589240"/>
              <a:ext cx="978924" cy="0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67" name="Přímá spojnice 66"/>
            <p:cNvCxnSpPr/>
            <p:nvPr/>
          </p:nvCxnSpPr>
          <p:spPr>
            <a:xfrm>
              <a:off x="3089020" y="6093296"/>
              <a:ext cx="978924" cy="0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60" name="Přímá spojnice 59"/>
            <p:cNvCxnSpPr/>
            <p:nvPr/>
          </p:nvCxnSpPr>
          <p:spPr>
            <a:xfrm flipV="1">
              <a:off x="3578482" y="6093298"/>
              <a:ext cx="0" cy="720078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74" name="Skupina 73"/>
          <p:cNvGrpSpPr/>
          <p:nvPr/>
        </p:nvGrpSpPr>
        <p:grpSpPr>
          <a:xfrm>
            <a:off x="4494355" y="5541576"/>
            <a:ext cx="360040" cy="342038"/>
            <a:chOff x="6804248" y="3879050"/>
            <a:chExt cx="360040" cy="342038"/>
          </a:xfrm>
        </p:grpSpPr>
        <p:sp>
          <p:nvSpPr>
            <p:cNvPr id="75" name="Ovál 74"/>
            <p:cNvSpPr/>
            <p:nvPr/>
          </p:nvSpPr>
          <p:spPr>
            <a:xfrm>
              <a:off x="6804248" y="3879050"/>
              <a:ext cx="360040" cy="342038"/>
            </a:xfrm>
            <a:prstGeom prst="ellipse">
              <a:avLst/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 sz="2000" b="1" dirty="0"/>
            </a:p>
          </p:txBody>
        </p:sp>
        <p:sp>
          <p:nvSpPr>
            <p:cNvPr id="76" name="Minus 75"/>
            <p:cNvSpPr/>
            <p:nvPr/>
          </p:nvSpPr>
          <p:spPr>
            <a:xfrm>
              <a:off x="6858254" y="3964559"/>
              <a:ext cx="252028" cy="171019"/>
            </a:xfrm>
            <a:prstGeom prst="mathMinus">
              <a:avLst>
                <a:gd name="adj1" fmla="val 0"/>
              </a:avLst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77" name="Skupina 76"/>
          <p:cNvGrpSpPr/>
          <p:nvPr/>
        </p:nvGrpSpPr>
        <p:grpSpPr>
          <a:xfrm>
            <a:off x="5280594" y="5498483"/>
            <a:ext cx="360040" cy="342038"/>
            <a:chOff x="6804248" y="3879050"/>
            <a:chExt cx="360040" cy="342038"/>
          </a:xfrm>
        </p:grpSpPr>
        <p:sp>
          <p:nvSpPr>
            <p:cNvPr id="78" name="Ovál 77"/>
            <p:cNvSpPr/>
            <p:nvPr/>
          </p:nvSpPr>
          <p:spPr>
            <a:xfrm>
              <a:off x="6804248" y="3879050"/>
              <a:ext cx="360040" cy="342038"/>
            </a:xfrm>
            <a:prstGeom prst="ellipse">
              <a:avLst/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 sz="2000" b="1" dirty="0"/>
            </a:p>
          </p:txBody>
        </p:sp>
        <p:sp>
          <p:nvSpPr>
            <p:cNvPr id="79" name="Minus 78"/>
            <p:cNvSpPr/>
            <p:nvPr/>
          </p:nvSpPr>
          <p:spPr>
            <a:xfrm>
              <a:off x="6858254" y="3964559"/>
              <a:ext cx="252028" cy="171019"/>
            </a:xfrm>
            <a:prstGeom prst="mathMinus">
              <a:avLst>
                <a:gd name="adj1" fmla="val 0"/>
              </a:avLst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80" name="Skupina 79"/>
          <p:cNvGrpSpPr/>
          <p:nvPr/>
        </p:nvGrpSpPr>
        <p:grpSpPr>
          <a:xfrm>
            <a:off x="5994923" y="5470309"/>
            <a:ext cx="360040" cy="342038"/>
            <a:chOff x="6804248" y="3879050"/>
            <a:chExt cx="360040" cy="342038"/>
          </a:xfrm>
        </p:grpSpPr>
        <p:sp>
          <p:nvSpPr>
            <p:cNvPr id="81" name="Ovál 80"/>
            <p:cNvSpPr/>
            <p:nvPr/>
          </p:nvSpPr>
          <p:spPr>
            <a:xfrm>
              <a:off x="6804248" y="3879050"/>
              <a:ext cx="360040" cy="342038"/>
            </a:xfrm>
            <a:prstGeom prst="ellipse">
              <a:avLst/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 sz="2000" b="1" dirty="0"/>
            </a:p>
          </p:txBody>
        </p:sp>
        <p:sp>
          <p:nvSpPr>
            <p:cNvPr id="82" name="Minus 81"/>
            <p:cNvSpPr/>
            <p:nvPr/>
          </p:nvSpPr>
          <p:spPr>
            <a:xfrm>
              <a:off x="6858254" y="3964559"/>
              <a:ext cx="252028" cy="171019"/>
            </a:xfrm>
            <a:prstGeom prst="mathMinus">
              <a:avLst>
                <a:gd name="adj1" fmla="val 0"/>
              </a:avLst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83" name="Skupina 82"/>
          <p:cNvGrpSpPr/>
          <p:nvPr/>
        </p:nvGrpSpPr>
        <p:grpSpPr>
          <a:xfrm>
            <a:off x="6048929" y="4745178"/>
            <a:ext cx="360040" cy="342038"/>
            <a:chOff x="6804248" y="3879050"/>
            <a:chExt cx="360040" cy="342038"/>
          </a:xfrm>
        </p:grpSpPr>
        <p:sp>
          <p:nvSpPr>
            <p:cNvPr id="84" name="Ovál 83"/>
            <p:cNvSpPr/>
            <p:nvPr/>
          </p:nvSpPr>
          <p:spPr>
            <a:xfrm>
              <a:off x="6804248" y="3879050"/>
              <a:ext cx="360040" cy="342038"/>
            </a:xfrm>
            <a:prstGeom prst="ellipse">
              <a:avLst/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 sz="2000" b="1" dirty="0"/>
            </a:p>
          </p:txBody>
        </p:sp>
        <p:sp>
          <p:nvSpPr>
            <p:cNvPr id="85" name="Minus 84"/>
            <p:cNvSpPr/>
            <p:nvPr/>
          </p:nvSpPr>
          <p:spPr>
            <a:xfrm>
              <a:off x="6858254" y="3964559"/>
              <a:ext cx="252028" cy="171019"/>
            </a:xfrm>
            <a:prstGeom prst="mathMinus">
              <a:avLst>
                <a:gd name="adj1" fmla="val 0"/>
              </a:avLst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86" name="Skupina 85"/>
          <p:cNvGrpSpPr/>
          <p:nvPr/>
        </p:nvGrpSpPr>
        <p:grpSpPr>
          <a:xfrm>
            <a:off x="5998601" y="4135737"/>
            <a:ext cx="360040" cy="342038"/>
            <a:chOff x="6804248" y="3879050"/>
            <a:chExt cx="360040" cy="342038"/>
          </a:xfrm>
        </p:grpSpPr>
        <p:sp>
          <p:nvSpPr>
            <p:cNvPr id="87" name="Ovál 86"/>
            <p:cNvSpPr/>
            <p:nvPr/>
          </p:nvSpPr>
          <p:spPr>
            <a:xfrm>
              <a:off x="6804248" y="3879050"/>
              <a:ext cx="360040" cy="342038"/>
            </a:xfrm>
            <a:prstGeom prst="ellipse">
              <a:avLst/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 sz="2000" b="1" dirty="0"/>
            </a:p>
          </p:txBody>
        </p:sp>
        <p:sp>
          <p:nvSpPr>
            <p:cNvPr id="88" name="Minus 87"/>
            <p:cNvSpPr/>
            <p:nvPr/>
          </p:nvSpPr>
          <p:spPr>
            <a:xfrm>
              <a:off x="6858254" y="3964559"/>
              <a:ext cx="252028" cy="171019"/>
            </a:xfrm>
            <a:prstGeom prst="mathMinus">
              <a:avLst>
                <a:gd name="adj1" fmla="val 0"/>
              </a:avLst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89" name="Skupina 88"/>
          <p:cNvGrpSpPr/>
          <p:nvPr/>
        </p:nvGrpSpPr>
        <p:grpSpPr>
          <a:xfrm>
            <a:off x="5508104" y="3852143"/>
            <a:ext cx="360040" cy="342038"/>
            <a:chOff x="6804248" y="3879050"/>
            <a:chExt cx="360040" cy="342038"/>
          </a:xfrm>
        </p:grpSpPr>
        <p:sp>
          <p:nvSpPr>
            <p:cNvPr id="90" name="Ovál 89"/>
            <p:cNvSpPr/>
            <p:nvPr/>
          </p:nvSpPr>
          <p:spPr>
            <a:xfrm>
              <a:off x="6804248" y="3879050"/>
              <a:ext cx="360040" cy="342038"/>
            </a:xfrm>
            <a:prstGeom prst="ellipse">
              <a:avLst/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 sz="2000" b="1" dirty="0"/>
            </a:p>
          </p:txBody>
        </p:sp>
        <p:sp>
          <p:nvSpPr>
            <p:cNvPr id="91" name="Minus 90"/>
            <p:cNvSpPr/>
            <p:nvPr/>
          </p:nvSpPr>
          <p:spPr>
            <a:xfrm>
              <a:off x="6858254" y="3964559"/>
              <a:ext cx="252028" cy="171019"/>
            </a:xfrm>
            <a:prstGeom prst="mathMinus">
              <a:avLst>
                <a:gd name="adj1" fmla="val 0"/>
              </a:avLst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92" name="Skupina 91"/>
          <p:cNvGrpSpPr/>
          <p:nvPr/>
        </p:nvGrpSpPr>
        <p:grpSpPr>
          <a:xfrm>
            <a:off x="4920554" y="3859389"/>
            <a:ext cx="360040" cy="342038"/>
            <a:chOff x="6804248" y="3879050"/>
            <a:chExt cx="360040" cy="342038"/>
          </a:xfrm>
        </p:grpSpPr>
        <p:sp>
          <p:nvSpPr>
            <p:cNvPr id="93" name="Ovál 92"/>
            <p:cNvSpPr/>
            <p:nvPr/>
          </p:nvSpPr>
          <p:spPr>
            <a:xfrm>
              <a:off x="6804248" y="3879050"/>
              <a:ext cx="360040" cy="342038"/>
            </a:xfrm>
            <a:prstGeom prst="ellipse">
              <a:avLst/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 sz="2000" b="1" dirty="0"/>
            </a:p>
          </p:txBody>
        </p:sp>
        <p:sp>
          <p:nvSpPr>
            <p:cNvPr id="94" name="Minus 93"/>
            <p:cNvSpPr/>
            <p:nvPr/>
          </p:nvSpPr>
          <p:spPr>
            <a:xfrm>
              <a:off x="6858254" y="3964559"/>
              <a:ext cx="252028" cy="171019"/>
            </a:xfrm>
            <a:prstGeom prst="mathMinus">
              <a:avLst>
                <a:gd name="adj1" fmla="val 0"/>
              </a:avLst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95" name="Skupina 94"/>
          <p:cNvGrpSpPr/>
          <p:nvPr/>
        </p:nvGrpSpPr>
        <p:grpSpPr>
          <a:xfrm>
            <a:off x="4342417" y="3842297"/>
            <a:ext cx="360040" cy="342038"/>
            <a:chOff x="6804248" y="3879050"/>
            <a:chExt cx="360040" cy="342038"/>
          </a:xfrm>
        </p:grpSpPr>
        <p:sp>
          <p:nvSpPr>
            <p:cNvPr id="96" name="Ovál 95"/>
            <p:cNvSpPr/>
            <p:nvPr/>
          </p:nvSpPr>
          <p:spPr>
            <a:xfrm>
              <a:off x="6804248" y="3879050"/>
              <a:ext cx="360040" cy="342038"/>
            </a:xfrm>
            <a:prstGeom prst="ellipse">
              <a:avLst/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 sz="2000" b="1" dirty="0"/>
            </a:p>
          </p:txBody>
        </p:sp>
        <p:sp>
          <p:nvSpPr>
            <p:cNvPr id="97" name="Minus 96"/>
            <p:cNvSpPr/>
            <p:nvPr/>
          </p:nvSpPr>
          <p:spPr>
            <a:xfrm>
              <a:off x="6858254" y="3964559"/>
              <a:ext cx="252028" cy="171019"/>
            </a:xfrm>
            <a:prstGeom prst="mathMinus">
              <a:avLst>
                <a:gd name="adj1" fmla="val 0"/>
              </a:avLst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cxnSp>
        <p:nvCxnSpPr>
          <p:cNvPr id="100" name="Přímá spojnice 99"/>
          <p:cNvCxnSpPr/>
          <p:nvPr/>
        </p:nvCxnSpPr>
        <p:spPr>
          <a:xfrm>
            <a:off x="1678121" y="4300162"/>
            <a:ext cx="0" cy="35522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01" name="Přímá spojnice 100"/>
          <p:cNvCxnSpPr/>
          <p:nvPr/>
        </p:nvCxnSpPr>
        <p:spPr>
          <a:xfrm flipH="1">
            <a:off x="1160799" y="3782137"/>
            <a:ext cx="13266" cy="896151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99" name="Přímá spojnice 98"/>
          <p:cNvCxnSpPr/>
          <p:nvPr/>
        </p:nvCxnSpPr>
        <p:spPr>
          <a:xfrm>
            <a:off x="899592" y="4678290"/>
            <a:ext cx="1224136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08" name="Přímá spojnice 107"/>
          <p:cNvCxnSpPr/>
          <p:nvPr/>
        </p:nvCxnSpPr>
        <p:spPr>
          <a:xfrm flipV="1">
            <a:off x="1086600" y="4983087"/>
            <a:ext cx="749096" cy="2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grpSp>
        <p:nvGrpSpPr>
          <p:cNvPr id="116" name="Skupina 115"/>
          <p:cNvGrpSpPr/>
          <p:nvPr/>
        </p:nvGrpSpPr>
        <p:grpSpPr>
          <a:xfrm>
            <a:off x="2452208" y="3852142"/>
            <a:ext cx="360040" cy="342038"/>
            <a:chOff x="6804248" y="3879050"/>
            <a:chExt cx="360040" cy="342038"/>
          </a:xfrm>
        </p:grpSpPr>
        <p:sp>
          <p:nvSpPr>
            <p:cNvPr id="117" name="Ovál 116"/>
            <p:cNvSpPr/>
            <p:nvPr/>
          </p:nvSpPr>
          <p:spPr>
            <a:xfrm>
              <a:off x="6804248" y="3879050"/>
              <a:ext cx="360040" cy="342038"/>
            </a:xfrm>
            <a:prstGeom prst="ellipse">
              <a:avLst/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 sz="2000" b="1" dirty="0"/>
            </a:p>
          </p:txBody>
        </p:sp>
        <p:sp>
          <p:nvSpPr>
            <p:cNvPr id="118" name="Minus 117"/>
            <p:cNvSpPr/>
            <p:nvPr/>
          </p:nvSpPr>
          <p:spPr>
            <a:xfrm>
              <a:off x="6858254" y="3964559"/>
              <a:ext cx="252028" cy="171019"/>
            </a:xfrm>
            <a:prstGeom prst="mathMinus">
              <a:avLst>
                <a:gd name="adj1" fmla="val 0"/>
              </a:avLst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19" name="Skupina 118"/>
          <p:cNvGrpSpPr/>
          <p:nvPr/>
        </p:nvGrpSpPr>
        <p:grpSpPr>
          <a:xfrm>
            <a:off x="1704611" y="3852143"/>
            <a:ext cx="360040" cy="342038"/>
            <a:chOff x="6804248" y="3879050"/>
            <a:chExt cx="360040" cy="342038"/>
          </a:xfrm>
        </p:grpSpPr>
        <p:sp>
          <p:nvSpPr>
            <p:cNvPr id="120" name="Ovál 119"/>
            <p:cNvSpPr/>
            <p:nvPr/>
          </p:nvSpPr>
          <p:spPr>
            <a:xfrm>
              <a:off x="6804248" y="3879050"/>
              <a:ext cx="360040" cy="342038"/>
            </a:xfrm>
            <a:prstGeom prst="ellipse">
              <a:avLst/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 sz="2000" b="1" dirty="0"/>
            </a:p>
          </p:txBody>
        </p:sp>
        <p:sp>
          <p:nvSpPr>
            <p:cNvPr id="121" name="Minus 120"/>
            <p:cNvSpPr/>
            <p:nvPr/>
          </p:nvSpPr>
          <p:spPr>
            <a:xfrm>
              <a:off x="6858254" y="3964559"/>
              <a:ext cx="252028" cy="171019"/>
            </a:xfrm>
            <a:prstGeom prst="mathMinus">
              <a:avLst>
                <a:gd name="adj1" fmla="val 0"/>
              </a:avLst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22" name="Skupina 121"/>
          <p:cNvGrpSpPr/>
          <p:nvPr/>
        </p:nvGrpSpPr>
        <p:grpSpPr>
          <a:xfrm>
            <a:off x="1235340" y="4164037"/>
            <a:ext cx="360040" cy="342038"/>
            <a:chOff x="6804248" y="3879050"/>
            <a:chExt cx="360040" cy="342038"/>
          </a:xfrm>
        </p:grpSpPr>
        <p:sp>
          <p:nvSpPr>
            <p:cNvPr id="123" name="Ovál 122"/>
            <p:cNvSpPr/>
            <p:nvPr/>
          </p:nvSpPr>
          <p:spPr>
            <a:xfrm>
              <a:off x="6804248" y="3879050"/>
              <a:ext cx="360040" cy="342038"/>
            </a:xfrm>
            <a:prstGeom prst="ellipse">
              <a:avLst/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 sz="2000" b="1" dirty="0"/>
            </a:p>
          </p:txBody>
        </p:sp>
        <p:sp>
          <p:nvSpPr>
            <p:cNvPr id="124" name="Minus 123"/>
            <p:cNvSpPr/>
            <p:nvPr/>
          </p:nvSpPr>
          <p:spPr>
            <a:xfrm>
              <a:off x="6858254" y="3964559"/>
              <a:ext cx="252028" cy="171019"/>
            </a:xfrm>
            <a:prstGeom prst="mathMinus">
              <a:avLst>
                <a:gd name="adj1" fmla="val 0"/>
              </a:avLst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25" name="Skupina 124"/>
          <p:cNvGrpSpPr/>
          <p:nvPr/>
        </p:nvGrpSpPr>
        <p:grpSpPr>
          <a:xfrm>
            <a:off x="1281128" y="5343540"/>
            <a:ext cx="360040" cy="342038"/>
            <a:chOff x="6804248" y="3879050"/>
            <a:chExt cx="360040" cy="342038"/>
          </a:xfrm>
        </p:grpSpPr>
        <p:sp>
          <p:nvSpPr>
            <p:cNvPr id="126" name="Ovál 125"/>
            <p:cNvSpPr/>
            <p:nvPr/>
          </p:nvSpPr>
          <p:spPr>
            <a:xfrm>
              <a:off x="6804248" y="3879050"/>
              <a:ext cx="360040" cy="342038"/>
            </a:xfrm>
            <a:prstGeom prst="ellipse">
              <a:avLst/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 sz="2000" b="1" dirty="0"/>
            </a:p>
          </p:txBody>
        </p:sp>
        <p:sp>
          <p:nvSpPr>
            <p:cNvPr id="127" name="Minus 126"/>
            <p:cNvSpPr/>
            <p:nvPr/>
          </p:nvSpPr>
          <p:spPr>
            <a:xfrm>
              <a:off x="6858254" y="3964559"/>
              <a:ext cx="252028" cy="171019"/>
            </a:xfrm>
            <a:prstGeom prst="mathMinus">
              <a:avLst>
                <a:gd name="adj1" fmla="val 0"/>
              </a:avLst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28" name="Skupina 127"/>
          <p:cNvGrpSpPr/>
          <p:nvPr/>
        </p:nvGrpSpPr>
        <p:grpSpPr>
          <a:xfrm>
            <a:off x="1972786" y="5541574"/>
            <a:ext cx="360040" cy="342038"/>
            <a:chOff x="6804248" y="3879050"/>
            <a:chExt cx="360040" cy="342038"/>
          </a:xfrm>
        </p:grpSpPr>
        <p:sp>
          <p:nvSpPr>
            <p:cNvPr id="129" name="Ovál 128"/>
            <p:cNvSpPr/>
            <p:nvPr/>
          </p:nvSpPr>
          <p:spPr>
            <a:xfrm>
              <a:off x="6804248" y="3879050"/>
              <a:ext cx="360040" cy="342038"/>
            </a:xfrm>
            <a:prstGeom prst="ellipse">
              <a:avLst/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 sz="2000" b="1" dirty="0"/>
            </a:p>
          </p:txBody>
        </p:sp>
        <p:sp>
          <p:nvSpPr>
            <p:cNvPr id="130" name="Minus 129"/>
            <p:cNvSpPr/>
            <p:nvPr/>
          </p:nvSpPr>
          <p:spPr>
            <a:xfrm>
              <a:off x="6858254" y="3964559"/>
              <a:ext cx="252028" cy="171019"/>
            </a:xfrm>
            <a:prstGeom prst="mathMinus">
              <a:avLst>
                <a:gd name="adj1" fmla="val 0"/>
              </a:avLst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114" name="Plus 113"/>
          <p:cNvSpPr/>
          <p:nvPr/>
        </p:nvSpPr>
        <p:spPr>
          <a:xfrm>
            <a:off x="775809" y="5049807"/>
            <a:ext cx="288032" cy="263605"/>
          </a:xfrm>
          <a:prstGeom prst="mathPlus">
            <a:avLst>
              <a:gd name="adj1" fmla="val 0"/>
            </a:avLst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5" name="Minus 114"/>
          <p:cNvSpPr/>
          <p:nvPr/>
        </p:nvSpPr>
        <p:spPr>
          <a:xfrm>
            <a:off x="775809" y="4477775"/>
            <a:ext cx="195791" cy="103353"/>
          </a:xfrm>
          <a:prstGeom prst="mathMinus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7164288" y="5037642"/>
            <a:ext cx="1527204" cy="924324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Klikni pro uzavření obvodu</a:t>
            </a:r>
            <a:endParaRPr lang="cs-CZ" sz="20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841111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1.11111E-6 L -0.00017 0.04607 " pathEditMode="fixed" rAng="0" ptsTypes="AA">
                                      <p:cBhvr>
                                        <p:cTn id="6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" y="2292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repeatCount="300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5.55556E-7 -4.44444E-6 C -0.01527 -0.03056 -0.00347 -0.00417 -0.00347 -0.0919 " pathEditMode="relative" ptsTypes="fA">
                                      <p:cBhvr>
                                        <p:cTn id="8" dur="2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"/>
                                            </p:cond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9" presetID="0" presetClass="path" presetSubtype="0" repeatCount="3000" accel="50182" decel="4981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2.77778E-6 8.67362E-19 C -0.03455 0.01181 -0.07691 0.03333 -0.08611 -0.0162 C -0.08559 -0.04606 -0.08542 -0.07593 -0.08438 -0.10579 C -0.0842 -0.11042 -0.08351 -0.11505 -0.08264 -0.11968 C -0.08177 -0.12431 -0.07917 -0.13333 -0.07917 -0.13333 " pathEditMode="relative" ptsTypes="ffffA">
                                      <p:cBhvr>
                                        <p:cTn id="10" dur="275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"/>
                                            </p:cond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1" presetID="0" presetClass="path" presetSubtype="0" repeatCount="300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5.83333E-6 -1.11111E-6 C -0.09913 0.01667 -0.26284 0.00324 -0.34652 0.00232 C -0.35208 -0.00278 -0.35572 -0.00995 -0.3585 -0.01829 C -0.36006 -0.02268 -0.36197 -0.03217 -0.36197 -0.03217 C -0.36024 -0.10717 -0.36024 -0.08125 -0.36024 -0.11018 " pathEditMode="relative" ptsTypes="ffffA">
                                      <p:cBhvr>
                                        <p:cTn id="12" dur="3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"/>
                                            </p:cond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3" presetID="0" presetClass="path" presetSubtype="0" repeatCount="300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2.77778E-7 -3.7037E-7 C -0.0408 -0.00069 -0.08159 -0.00023 -0.12239 -0.00231 C -0.13003 -0.00278 -0.14305 -0.0162 -0.14305 -0.0162 C -0.15833 -0.0456 -0.14826 -0.07917 -0.14826 -0.11736 " pathEditMode="relative" ptsTypes="fffA">
                                      <p:cBhvr>
                                        <p:cTn id="14" dur="3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"/>
                                            </p:cond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5" presetID="0" presetClass="path" presetSubtype="0" repeatCount="3000" accel="50000" decel="50000" fill="remove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.00035 0.00879 C -0.11181 0.00948 -0.22379 0.00879 -0.33594 0.0111 C -0.34566 0.01134 -0.36354 0.02267 -0.36354 0.0229 C -0.38542 0.0428 -0.42656 0.02799 -0.44445 0.0273 C -0.44774 0.01874 -0.44965 0.01134 -0.45139 0.00208 C -0.44948 -0.0907 -0.44965 -0.05461 -0.44965 -0.10597 " pathEditMode="relative" rAng="0" ptsTypes="fffffA">
                                      <p:cBhvr>
                                        <p:cTn id="16" dur="3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587" y="-4049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"/>
                                            </p:cond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7" presetID="0" presetClass="path" presetSubtype="0" repeatCount="300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5.55556E-7 2.59259E-6 C -0.11319 -0.00069 -0.22656 -0.00069 -0.33975 -0.00231 C -0.34895 -0.00255 -0.35972 -0.01111 -0.36892 -0.01157 C -0.41892 -0.01366 -0.46892 -0.01296 -0.51892 -0.01366 C -0.52812 -0.05046 -0.52066 -0.01805 -0.52066 -0.11481 " pathEditMode="relative" ptsTypes="ffffA">
                                      <p:cBhvr>
                                        <p:cTn id="18" dur="3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"/>
                                            </p:cond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9" presetID="0" presetClass="path" presetSubtype="0" repeatCount="300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3.61111E-6 -3.33333E-6 C -0.00035 0.02107 0.01996 0.11366 -0.01389 0.12871 C -0.0257 0.13912 -0.02032 0.13611 -0.02934 0.14005 C -0.07309 0.13866 -0.11528 0.13611 -0.15868 0.13333 C -0.28959 0.09838 -0.10521 0.12685 -0.51389 0.12408 C -0.5224 0.12014 -0.51841 0.12408 -0.5224 0.10787 C -0.53073 0.07454 -0.5224 0.0375 -0.5224 0.00232 " pathEditMode="relative" ptsTypes="ffffffA">
                                      <p:cBhvr>
                                        <p:cTn id="20" dur="4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9"/>
                                            </p:cond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1" presetID="0" presetClass="path" presetSubtype="0" repeatCount="3000" accel="50133" decel="49867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2.77778E-7 2.96296E-6 C -0.00052 0.05902 0.00035 0.11805 -0.00191 0.17708 C -0.00191 0.17986 -0.0059 0.17939 -0.00694 0.18171 C -0.00729 0.18194 -0.01128 0.19884 -0.01232 0.20231 C -0.01354 0.20694 -0.01909 0.20532 -0.02257 0.20694 C -0.02482 0.20787 -0.03611 0.2162 -0.03802 0.2162 C -0.13576 0.21851 -0.23333 0.21782 -0.33107 0.21851 C -0.54913 0.21574 -0.52066 0.29537 -0.52066 0.08287 " pathEditMode="relative" ptsTypes="fffffffA">
                                      <p:cBhvr>
                                        <p:cTn id="22" dur="375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1"/>
                                            </p:cond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3" presetID="0" presetClass="path" presetSubtype="0" repeatCount="300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0.06389 -0.1375 C -0.04566 -0.1294 -0.0283 -0.12986 -0.00868 -0.12847 C -0.00313 -0.11736 -0.00591 -0.12408 -0.00174 -0.10764 C -0.00122 -0.10533 -0.00052 -0.10301 3.61111E-6 -0.1007 C 0.00052 -0.09838 0.00173 -0.09398 0.00173 -0.09398 C 0.00121 -0.03033 0.00399 0.03356 3.61111E-6 0.09699 C -0.00035 0.10185 -0.00695 0.09977 -0.01042 0.10139 C -0.01598 0.10393 -0.02674 0.11041 -0.03282 0.11065 C -0.11389 0.11296 -0.27587 0.11528 -0.27587 0.11528 C -0.31945 0.1169 -0.36198 0.12106 -0.40521 0.12454 C -0.43247 0.13657 -0.49566 0.13657 -0.52761 0.10833 C -0.53004 0.10347 -0.53438 0.1 -0.53629 0.09467 C -0.5382 0.08889 -0.53976 0.07616 -0.53976 0.07616 C -0.53924 0.05926 -0.53941 0.04236 -0.53802 0.02569 C -0.53664 0.00787 -0.53507 0.01666 -0.53108 0.00486 C -0.52952 0.00046 -0.52761 -0.0088 -0.52761 -0.0088 " pathEditMode="relative" ptsTypes="fffffffffffffffA">
                                      <p:cBhvr>
                                        <p:cTn id="24" dur="4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3"/>
                                            </p:cond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5" presetID="0" presetClass="path" presetSubtype="0" repeatCount="3000" accel="50133" decel="49867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4.16667E-6 3.7037E-7 C 0.03906 0.0007 0.07812 0.00093 0.11719 0.00232 C 0.12604 0.00255 0.12535 0.0169 0.1276 0.02546 C 0.12812 0.02778 0.12934 0.03218 0.12934 0.03218 C 0.12899 0.07894 0.17031 0.25208 0.09479 0.25301 C -0.04427 0.2544 -0.18333 0.25463 -0.3224 0.25533 C -0.42813 0.25185 -0.4 0.27361 -0.4 0.11505 " pathEditMode="relative" ptsTypes="ffffffA">
                                      <p:cBhvr>
                                        <p:cTn id="26" dur="375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5"/>
                                            </p:cond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7" presetID="0" presetClass="path" presetSubtype="0" repeatCount="300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2.77778E-6 7.77778E-6 C 0.02482 -0.00069 0.04948 -0.00208 0.0743 -0.00208 C 0.14965 -0.00208 0.30225 -0.05462 0.38975 0.02315 C 0.39132 0.0264 0.39496 0.03241 0.39496 0.03681 C 0.39496 0.10649 0.39548 0.1764 0.39323 0.24607 C 0.39305 0.24885 0.38993 0.24954 0.38802 0.2507 C 0.37517 0.25834 0.36389 0.26042 0.35 0.26227 C 0.32604 0.27038 0.26024 0.25788 0.23802 0.25765 C 0.11736 0.25626 -0.00347 0.25602 -0.12413 0.25533 C -0.13629 0.20417 -0.12917 0.19538 -0.12917 0.11274 " pathEditMode="relative" ptsTypes="fffffffffA">
                                      <p:cBhvr>
                                        <p:cTn id="28" dur="4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7"/>
                                            </p:cond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9" presetID="0" presetClass="path" presetSubtype="0" repeatCount="300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4.44444E-6 -3.7037E-7 C 0.05625 0.00046 0.12188 -0.03612 0.16875 0.00555 C 0.17153 0.01111 0.17431 0.01666 0.17708 0.02222 C 0.17847 0.025 0.18125 0.03055 0.18125 0.03055 C 0.18212 0.03564 0.18316 0.04074 0.18438 0.04583 C 0.18542 0.11226 0.1875 0.17777 0.18542 0.24444 C 0.18507 0.25532 0.17813 0.25833 0.17188 0.2625 C 0.16875 0.26458 0.1625 0.26805 0.1625 0.26805 C 0.07726 0.26597 0.12622 0.26875 0.09375 0.2625 C 0.08576 0.25833 0.07726 0.25833 0.06875 0.25694 C -0.04253 0.2074 -0.16597 0.25509 -0.28333 0.25416 C -0.29497 0.25416 -0.30747 0.25162 -0.31875 0.24722 C -0.32292 0.2456 -0.32708 0.24351 -0.33125 0.24166 C -0.33229 0.2412 -0.33437 0.24027 -0.33437 0.24027 C -0.33733 0.23634 -0.33924 0.2324 -0.34271 0.22916 C -0.34965 0.19213 -0.3467 0.21713 -0.34375 0.13055 C -0.34358 0.12592 -0.34236 0.12638 -0.34062 0.12638 " pathEditMode="relative" ptsTypes="ffffffffffffffffA">
                                      <p:cBhvr>
                                        <p:cTn id="30" dur="4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9"/>
                                            </p:cond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31" presetID="0" presetClass="path" presetSubtype="0" repeatCount="300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3.61111E-6 -4.07407E-6 C 0.15312 0.00116 0.27951 0.0051 0.42395 0.00903 C 0.42864 0.01019 0.43906 0.0125 0.44288 0.01598 C 0.44479 0.0176 0.446 0.01991 0.44826 0.02061 C 0.4526 0.02223 0.45711 0.02223 0.46215 0.02292 C 0.46944 0.02824 0.47725 0.02824 0.48455 0.03449 C 0.49236 0.06274 0.4934 0.15649 0.4908 0.19399 C 0.49149 0.22732 0.49652 0.22292 0.48958 0.23426 C 0.48298 0.24561 0.53385 0.25787 0.45017 0.26204 C 0.30955 0.2801 0.14757 0.26135 -0.01216 0.25973 C -0.01997 0.25973 -0.03455 0.25047 -0.03455 0.2507 C -0.03768 0.24769 -0.04289 0.24329 -0.0448 0.23889 C -0.04653 0.23473 -0.04705 0.22987 -0.04827 0.22524 C -0.04879 0.22292 -0.05 0.21829 -0.05 0.21852 C -0.04948 0.18681 -0.04827 0.12408 -0.04827 0.12431 " pathEditMode="relative" rAng="0" ptsTypes="ffffffaafffffff">
                                      <p:cBhvr>
                                        <p:cTn id="32" dur="4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184" y="14005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1"/>
                                            </p:cond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33" presetID="0" presetClass="path" presetSubtype="0" repeatCount="3000" accel="50000" decel="405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4.72222E-6 4.07407E-6 C 0.0165 0.00069 0.05521 -0.00463 0.0698 0.00833 C 0.0816 0.05579 0.07865 0.11296 0.06667 0.16111 C 0.06632 0.16667 0.0658 0.17222 0.06563 0.17778 C 0.06511 0.19306 0.06545 0.20833 0.06459 0.22361 C 0.06441 0.22731 0.0632 0.23102 0.0625 0.23472 C 0.06216 0.23657 0.06146 0.24028 0.06146 0.24028 C 0.06111 0.24491 0.06146 0.24977 0.06042 0.25417 C 0.0599 0.25648 0.05261 0.25972 0.05105 0.26111 C -0.08159 0.26065 -0.21423 0.26111 -0.34687 0.25972 C -0.35659 0.25972 -0.37482 0.24861 -0.38437 0.24444 C -0.39635 0.23912 -0.42882 0.24051 -0.43437 0.24028 C -0.43993 0.23981 -0.44548 0.23981 -0.45104 0.23889 C -0.4533 0.23843 -0.4552 0.23704 -0.45729 0.23611 C -0.45972 0.23495 -0.46354 0.23056 -0.46354 0.23056 C -0.47326 0.1919 -0.46666 0.17037 -0.46666 0.11528 " pathEditMode="relative" ptsTypes="fffffffffffffffA">
                                      <p:cBhvr>
                                        <p:cTn id="34" dur="4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3"/>
                                            </p:cond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35" presetID="0" presetClass="path" presetSubtype="0" repeatCount="3000" accel="50118" decel="4988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.00139 0.00278 C 0.0026 -0.04189 -0.00903 -0.05347 0.01337 -0.06388 C 0.07778 -0.07939 0.3085 -0.05995 0.38837 -0.05833 C 0.46823 -0.05671 0.47187 -0.0574 0.49271 -0.05463 C 0.49982 -0.05138 0.50607 -0.04421 0.51337 -0.04097 C 0.5151 -0.03865 0.51649 -0.03588 0.51857 -0.03402 C 0.52014 -0.03263 0.52274 -0.03379 0.52378 -0.03171 C 0.52587 -0.02777 0.52604 -0.02268 0.52725 -0.01805 C 0.52778 -0.01574 0.52847 -0.01342 0.52899 -0.01111 C 0.52951 -0.00879 0.53073 -0.00416 0.53073 -0.00393 C 0.52986 0.09352 0.56719 0.18866 0.49618 0.20047 C 0.33698 0.19977 0.17778 0.19977 0.01857 0.19815 C 0.00989 0.19815 -0.00556 0.18426 -0.00556 0.1845 C -0.00504 0.14977 -0.00486 0.11528 -0.00382 0.08079 C -0.00365 0.07524 -0.00035 0.06482 -0.00035 0.06505 " pathEditMode="relative" rAng="0" ptsTypes="ffaffffffffffff">
                                      <p:cBhvr>
                                        <p:cTn id="36" dur="425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760" y="5764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5"/>
                                            </p:cond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37" presetID="27" presetClass="emph" presetSubtype="0" repeatCount="7000" fill="remove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8" dur="100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39" dur="100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40" dur="100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1" dur="100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15616" y="572857"/>
            <a:ext cx="6811702" cy="646331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600" dirty="0" smtClean="0"/>
              <a:t>Druhy elektrostatického náboje</a:t>
            </a:r>
            <a:endParaRPr lang="cs-CZ" sz="36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786053" y="1519520"/>
            <a:ext cx="7470828" cy="1200329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sz="2400" dirty="0" smtClean="0"/>
              <a:t>Jak již bylo v předešlém listě uvedeno, tak existují záporně </a:t>
            </a:r>
          </a:p>
          <a:p>
            <a:r>
              <a:rPr lang="cs-CZ" sz="2400" dirty="0" smtClean="0"/>
              <a:t>nabité částice.</a:t>
            </a:r>
          </a:p>
          <a:p>
            <a:r>
              <a:rPr lang="cs-CZ" sz="2400" dirty="0" smtClean="0"/>
              <a:t>S nimi se v látkách vyskytují i kladně nabité částice.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2843808" y="3068960"/>
            <a:ext cx="3160417" cy="144655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dirty="0" smtClean="0"/>
              <a:t>Druhy náboje tedy jsou: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cs-CZ" sz="3200" dirty="0" smtClean="0"/>
              <a:t>KLADNÉ (+)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cs-CZ" sz="3200" dirty="0" smtClean="0"/>
              <a:t>ZÁPORNÉ (-)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1590614" y="4869160"/>
            <a:ext cx="6336704" cy="830997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Mají podobnou schopnost jako dva magnety.</a:t>
            </a:r>
          </a:p>
          <a:p>
            <a:r>
              <a:rPr lang="cs-CZ" sz="2400" dirty="0" smtClean="0"/>
              <a:t>Stejné náboje se odpuzují a opačné se přitahují 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soúhelník 1"/>
          <p:cNvSpPr/>
          <p:nvPr/>
        </p:nvSpPr>
        <p:spPr>
          <a:xfrm>
            <a:off x="611560" y="1340768"/>
            <a:ext cx="1296144" cy="1440160"/>
          </a:xfrm>
          <a:prstGeom prst="parallelogram">
            <a:avLst>
              <a:gd name="adj" fmla="val 13418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+    +  +    +   +    +</a:t>
            </a:r>
            <a:endParaRPr lang="cs-CZ" sz="2400" dirty="0"/>
          </a:p>
        </p:txBody>
      </p:sp>
      <p:sp>
        <p:nvSpPr>
          <p:cNvPr id="4" name="Kosoúhelník 3"/>
          <p:cNvSpPr/>
          <p:nvPr/>
        </p:nvSpPr>
        <p:spPr>
          <a:xfrm flipH="1">
            <a:off x="6804248" y="1377854"/>
            <a:ext cx="1284319" cy="1440160"/>
          </a:xfrm>
          <a:prstGeom prst="parallelogram">
            <a:avLst>
              <a:gd name="adj" fmla="val 12365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-   -   -   -      -   -    </a:t>
            </a:r>
            <a:endParaRPr lang="cs-CZ" sz="2800" b="1" dirty="0"/>
          </a:p>
        </p:txBody>
      </p:sp>
      <p:sp>
        <p:nvSpPr>
          <p:cNvPr id="5" name="Kosoúhelník 4"/>
          <p:cNvSpPr/>
          <p:nvPr/>
        </p:nvSpPr>
        <p:spPr>
          <a:xfrm flipH="1">
            <a:off x="2203150" y="1340768"/>
            <a:ext cx="1368152" cy="1440160"/>
          </a:xfrm>
          <a:prstGeom prst="parallelogram">
            <a:avLst>
              <a:gd name="adj" fmla="val 13418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+    +  +    +   +    +</a:t>
            </a:r>
            <a:endParaRPr lang="cs-CZ" sz="2400" dirty="0"/>
          </a:p>
        </p:txBody>
      </p:sp>
      <p:sp>
        <p:nvSpPr>
          <p:cNvPr id="6" name="Kosoúhelník 5"/>
          <p:cNvSpPr/>
          <p:nvPr/>
        </p:nvSpPr>
        <p:spPr>
          <a:xfrm>
            <a:off x="5142731" y="1351594"/>
            <a:ext cx="1296145" cy="1440160"/>
          </a:xfrm>
          <a:prstGeom prst="parallelogram">
            <a:avLst>
              <a:gd name="adj" fmla="val 12365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-   -   -   -      -   -    </a:t>
            </a:r>
            <a:endParaRPr lang="cs-CZ" sz="2800" b="1" dirty="0"/>
          </a:p>
        </p:txBody>
      </p:sp>
      <p:cxnSp>
        <p:nvCxnSpPr>
          <p:cNvPr id="8" name="Přímá spojnice 7"/>
          <p:cNvCxnSpPr/>
          <p:nvPr/>
        </p:nvCxnSpPr>
        <p:spPr>
          <a:xfrm>
            <a:off x="4352982" y="908720"/>
            <a:ext cx="36004" cy="288032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>
            <a:off x="307540" y="3789040"/>
            <a:ext cx="8640960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4" name="Kosoúhelník 13"/>
          <p:cNvSpPr/>
          <p:nvPr/>
        </p:nvSpPr>
        <p:spPr>
          <a:xfrm flipH="1">
            <a:off x="4838710" y="4653136"/>
            <a:ext cx="1368152" cy="1440160"/>
          </a:xfrm>
          <a:prstGeom prst="parallelogram">
            <a:avLst>
              <a:gd name="adj" fmla="val 13418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+    +  +    +   +    +</a:t>
            </a:r>
            <a:endParaRPr lang="cs-CZ" sz="2400" dirty="0"/>
          </a:p>
        </p:txBody>
      </p:sp>
      <p:sp>
        <p:nvSpPr>
          <p:cNvPr id="15" name="Kosoúhelník 14"/>
          <p:cNvSpPr/>
          <p:nvPr/>
        </p:nvSpPr>
        <p:spPr>
          <a:xfrm>
            <a:off x="2411758" y="4661353"/>
            <a:ext cx="1296145" cy="1440160"/>
          </a:xfrm>
          <a:prstGeom prst="parallelogram">
            <a:avLst>
              <a:gd name="adj" fmla="val 12365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-   -   -   -      -   -    </a:t>
            </a:r>
            <a:endParaRPr lang="cs-CZ" sz="2800" b="1" dirty="0"/>
          </a:p>
        </p:txBody>
      </p:sp>
      <p:sp>
        <p:nvSpPr>
          <p:cNvPr id="16" name="Zahnutá šipka nahoru 15"/>
          <p:cNvSpPr/>
          <p:nvPr/>
        </p:nvSpPr>
        <p:spPr>
          <a:xfrm>
            <a:off x="6970486" y="2875114"/>
            <a:ext cx="1152128" cy="432048"/>
          </a:xfrm>
          <a:prstGeom prst="curvedUpArrow">
            <a:avLst/>
          </a:prstGeom>
          <a:effectLst>
            <a:glow rad="101600">
              <a:schemeClr val="accent2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7" name="Zahnutá šipka nahoru 16"/>
          <p:cNvSpPr/>
          <p:nvPr/>
        </p:nvSpPr>
        <p:spPr>
          <a:xfrm>
            <a:off x="3131839" y="6093296"/>
            <a:ext cx="1152128" cy="432048"/>
          </a:xfrm>
          <a:prstGeom prst="curvedUpArrow">
            <a:avLst/>
          </a:prstGeom>
          <a:effectLst>
            <a:glow rad="101600">
              <a:schemeClr val="accent2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8" name="Zahnutá šipka nahoru 17"/>
          <p:cNvSpPr/>
          <p:nvPr/>
        </p:nvSpPr>
        <p:spPr>
          <a:xfrm>
            <a:off x="2419174" y="2842066"/>
            <a:ext cx="1152128" cy="432048"/>
          </a:xfrm>
          <a:prstGeom prst="curvedUpArrow">
            <a:avLst/>
          </a:prstGeom>
          <a:effectLst>
            <a:glow rad="101600">
              <a:schemeClr val="accent2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9" name="Zahnutá šipka nahoru 18"/>
          <p:cNvSpPr/>
          <p:nvPr/>
        </p:nvSpPr>
        <p:spPr>
          <a:xfrm flipH="1">
            <a:off x="5065395" y="2842066"/>
            <a:ext cx="1224136" cy="432048"/>
          </a:xfrm>
          <a:prstGeom prst="curvedUpArrow">
            <a:avLst/>
          </a:prstGeom>
          <a:effectLst>
            <a:glow rad="101600">
              <a:schemeClr val="accent2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0" name="Zahnutá šipka nahoru 19"/>
          <p:cNvSpPr/>
          <p:nvPr/>
        </p:nvSpPr>
        <p:spPr>
          <a:xfrm flipH="1">
            <a:off x="467544" y="2842066"/>
            <a:ext cx="1224136" cy="432048"/>
          </a:xfrm>
          <a:prstGeom prst="curvedUpArrow">
            <a:avLst/>
          </a:prstGeom>
          <a:effectLst>
            <a:glow rad="101600">
              <a:schemeClr val="accent2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1" name="Zahnutá šipka nahoru 20"/>
          <p:cNvSpPr/>
          <p:nvPr/>
        </p:nvSpPr>
        <p:spPr>
          <a:xfrm flipH="1">
            <a:off x="4298650" y="6093296"/>
            <a:ext cx="1224136" cy="432048"/>
          </a:xfrm>
          <a:prstGeom prst="curvedUpArrow">
            <a:avLst/>
          </a:prstGeom>
          <a:effectLst>
            <a:glow rad="101600">
              <a:schemeClr val="accent2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2" name="Obdélník 21"/>
          <p:cNvSpPr/>
          <p:nvPr/>
        </p:nvSpPr>
        <p:spPr>
          <a:xfrm>
            <a:off x="2974169" y="188640"/>
            <a:ext cx="2757626" cy="576064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2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U</a:t>
            </a:r>
            <a:r>
              <a:rPr lang="cs-CZ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kázka</a:t>
            </a:r>
            <a:endParaRPr lang="cs-CZ" sz="32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repeatCount="3000" accel="50000" decel="5000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4.16281E-6 L 0.08282 -0.00531 " pathEditMode="relative" rAng="0" ptsTypes="AA">
                                      <p:cBhvr>
                                        <p:cTn id="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132" y="-278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35" presetClass="path" presetSubtype="0" repeatCount="3000" accel="50000" decel="50000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4.98612E-6 L -0.05816 4.98612E-6 " pathEditMode="relative" rAng="0" ptsTypes="AA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17" y="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35" presetClass="path" presetSubtype="0" repeatCount="3000" accel="50000" decel="50000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4.98612E-6 L -0.05816 4.98612E-6 " pathEditMode="relative" rAng="0" ptsTypes="AA">
                                      <p:cBhvr>
                                        <p:cTn id="1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17" y="0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35" presetClass="path" presetSubtype="0" repeatCount="3000" accel="50000" decel="50000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4.98612E-6 L -0.05816 4.98612E-6 " pathEditMode="relative" rAng="0" ptsTypes="AA">
                                      <p:cBhvr>
                                        <p:cTn id="1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17" y="0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63" presetClass="path" presetSubtype="0" repeatCount="3000" accel="50000" decel="50000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1.30435E-6 L 0.07969 0.00023 " pathEditMode="relative" rAng="0" ptsTypes="AA">
                                      <p:cBhvr>
                                        <p:cTn id="1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76" y="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63" presetClass="path" presetSubtype="0" repeatCount="3000" accel="50000" decel="50000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4.98612E-6 L 0.08177 4.98612E-6 " pathEditMode="relative" rAng="0" ptsTypes="AA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08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 animBg="1"/>
      <p:bldP spid="6" grpId="0" animBg="1"/>
      <p:bldP spid="14" grpId="0" animBg="1"/>
      <p:bldP spid="1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55776" y="620688"/>
            <a:ext cx="3816424" cy="52322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Elektřina a její přeměny</a:t>
            </a:r>
            <a:endParaRPr lang="cs-CZ" sz="28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279253" y="1634071"/>
            <a:ext cx="8541220" cy="1200329"/>
          </a:xfrm>
          <a:prstGeom prst="rect">
            <a:avLst/>
          </a:prstGeom>
          <a:noFill/>
          <a:ln>
            <a:solidFill>
              <a:schemeClr val="tx1">
                <a:lumMod val="95000"/>
                <a:lumOff val="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Elektrickou energii můžeme využívat v mnoha činnostech člověka.</a:t>
            </a:r>
          </a:p>
          <a:p>
            <a:r>
              <a:rPr lang="cs-CZ" sz="2400" dirty="0" smtClean="0"/>
              <a:t>Dá se totiž přeměnit na TEPLO, SVĚTLO, POHYB, ZVUK, ale této oblasti se věnuje jiná prezentace, takže více to nebudeme rozebírat.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3057641" y="3466690"/>
            <a:ext cx="2812693" cy="52322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800" dirty="0" smtClean="0"/>
              <a:t>Vodiče a nevodiče</a:t>
            </a:r>
            <a:endParaRPr lang="cs-CZ" sz="2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214111" y="4365104"/>
            <a:ext cx="8671504" cy="1015663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000" dirty="0" smtClean="0"/>
              <a:t>Jak již bylo ukázáno </a:t>
            </a:r>
            <a:r>
              <a:rPr lang="cs-CZ" sz="2000" dirty="0" smtClean="0">
                <a:hlinkClick r:id="rId2" action="ppaction://hlinksldjump"/>
              </a:rPr>
              <a:t>ZDE</a:t>
            </a:r>
            <a:r>
              <a:rPr lang="cs-CZ" sz="2000" dirty="0" smtClean="0"/>
              <a:t>, tak elektřina využívá volných elektronů v látkách.</a:t>
            </a:r>
          </a:p>
          <a:p>
            <a:r>
              <a:rPr lang="cs-CZ" sz="2000" dirty="0" smtClean="0"/>
              <a:t>Látky, které mají dostatek těchto volných elektronů se nazývají </a:t>
            </a:r>
            <a:r>
              <a:rPr lang="cs-CZ" sz="2000" cap="all" dirty="0" smtClean="0">
                <a:hlinkClick r:id="rId3"/>
              </a:rPr>
              <a:t>vodiče</a:t>
            </a:r>
            <a:r>
              <a:rPr lang="cs-CZ" sz="2000" dirty="0" smtClean="0">
                <a:hlinkClick r:id="rId3"/>
              </a:rPr>
              <a:t> </a:t>
            </a:r>
            <a:r>
              <a:rPr lang="cs-CZ" sz="2000" dirty="0" smtClean="0"/>
              <a:t>a ty, které nemají žádné se nazývají NEVODIČE</a:t>
            </a:r>
            <a:endParaRPr lang="cs-CZ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971600" y="440402"/>
            <a:ext cx="1163460" cy="52322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800" dirty="0" smtClean="0"/>
              <a:t>Vodiče</a:t>
            </a:r>
            <a:endParaRPr lang="cs-CZ" sz="28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5364088" y="445222"/>
            <a:ext cx="2941574" cy="52322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800" dirty="0" smtClean="0"/>
              <a:t>Nevodiče - izolanty</a:t>
            </a:r>
            <a:endParaRPr lang="cs-CZ" sz="2800" dirty="0"/>
          </a:p>
        </p:txBody>
      </p:sp>
      <p:grpSp>
        <p:nvGrpSpPr>
          <p:cNvPr id="8" name="Skupina 7"/>
          <p:cNvGrpSpPr/>
          <p:nvPr/>
        </p:nvGrpSpPr>
        <p:grpSpPr>
          <a:xfrm>
            <a:off x="278173" y="1844824"/>
            <a:ext cx="1523500" cy="2328680"/>
            <a:chOff x="971600" y="2463572"/>
            <a:chExt cx="1523500" cy="2328680"/>
          </a:xfrm>
        </p:grpSpPr>
        <p:pic>
          <p:nvPicPr>
            <p:cNvPr id="2050" name="Picture 2" descr="C:\Users\uzivatel\AppData\Local\Microsoft\Windows\Temporary Internet Files\Content.IE5\PVDUFBUN\MP900289900[1].jp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71600" y="2501035"/>
              <a:ext cx="1523500" cy="2291217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" name="TextovéPole 6"/>
            <p:cNvSpPr txBox="1"/>
            <p:nvPr/>
          </p:nvSpPr>
          <p:spPr>
            <a:xfrm>
              <a:off x="1409314" y="2463572"/>
              <a:ext cx="648072" cy="369332"/>
            </a:xfrm>
            <a:prstGeom prst="rect">
              <a:avLst/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r>
                <a:rPr lang="cs-CZ" dirty="0" smtClean="0"/>
                <a:t>Měď</a:t>
              </a:r>
              <a:endParaRPr lang="cs-CZ" dirty="0"/>
            </a:p>
          </p:txBody>
        </p:sp>
      </p:grpSp>
      <p:grpSp>
        <p:nvGrpSpPr>
          <p:cNvPr id="10" name="Skupina 9"/>
          <p:cNvGrpSpPr/>
          <p:nvPr/>
        </p:nvGrpSpPr>
        <p:grpSpPr>
          <a:xfrm>
            <a:off x="2021539" y="1822490"/>
            <a:ext cx="2413225" cy="2410809"/>
            <a:chOff x="3121371" y="2868617"/>
            <a:chExt cx="2192288" cy="2248615"/>
          </a:xfrm>
        </p:grpSpPr>
        <p:pic>
          <p:nvPicPr>
            <p:cNvPr id="2056" name="Picture 8" descr="C:\Users\uzivatel\AppData\Local\Microsoft\Windows\Temporary Internet Files\Content.IE5\PVDUFBUN\MP900439253[1]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21371" y="2924944"/>
              <a:ext cx="2192288" cy="2192288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9" name="TextovéPole 8"/>
            <p:cNvSpPr txBox="1"/>
            <p:nvPr/>
          </p:nvSpPr>
          <p:spPr>
            <a:xfrm>
              <a:off x="3995936" y="2868617"/>
              <a:ext cx="649986" cy="369332"/>
            </a:xfrm>
            <a:prstGeom prst="rect">
              <a:avLst/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wrap="none" rtlCol="0">
              <a:spAutoFit/>
            </a:bodyPr>
            <a:lstStyle/>
            <a:p>
              <a:r>
                <a:rPr lang="cs-CZ" dirty="0" smtClean="0"/>
                <a:t>Zlato</a:t>
              </a:r>
              <a:endParaRPr lang="cs-CZ" dirty="0"/>
            </a:p>
          </p:txBody>
        </p:sp>
      </p:grpSp>
      <p:grpSp>
        <p:nvGrpSpPr>
          <p:cNvPr id="12" name="Skupina 11"/>
          <p:cNvGrpSpPr/>
          <p:nvPr/>
        </p:nvGrpSpPr>
        <p:grpSpPr>
          <a:xfrm>
            <a:off x="278173" y="4452538"/>
            <a:ext cx="1883391" cy="1714849"/>
            <a:chOff x="1924334" y="4468470"/>
            <a:chExt cx="1883391" cy="1714849"/>
          </a:xfrm>
        </p:grpSpPr>
        <p:pic>
          <p:nvPicPr>
            <p:cNvPr id="2057" name="Picture 9" descr="C:\Users\uzivatel\AppData\Local\Microsoft\Windows\Temporary Internet Files\Content.IE5\ZOW1DX4L\MP900434078[1].jpg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4735" r="10464"/>
            <a:stretch/>
          </p:blipFill>
          <p:spPr bwMode="auto">
            <a:xfrm>
              <a:off x="1924334" y="4509120"/>
              <a:ext cx="1883391" cy="1674199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1" name="TextovéPole 10"/>
            <p:cNvSpPr txBox="1"/>
            <p:nvPr/>
          </p:nvSpPr>
          <p:spPr>
            <a:xfrm>
              <a:off x="2521441" y="4468470"/>
              <a:ext cx="820546" cy="369332"/>
            </a:xfrm>
            <a:prstGeom prst="rect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wrap="none" rtlCol="0">
              <a:spAutoFit/>
            </a:bodyPr>
            <a:lstStyle/>
            <a:p>
              <a:r>
                <a:rPr lang="cs-CZ" dirty="0" smtClean="0"/>
                <a:t>Stříbro</a:t>
              </a:r>
              <a:endParaRPr lang="cs-CZ" dirty="0"/>
            </a:p>
          </p:txBody>
        </p:sp>
      </p:grpSp>
      <p:sp>
        <p:nvSpPr>
          <p:cNvPr id="13" name="TextovéPole 12"/>
          <p:cNvSpPr txBox="1"/>
          <p:nvPr/>
        </p:nvSpPr>
        <p:spPr>
          <a:xfrm>
            <a:off x="2397792" y="4622137"/>
            <a:ext cx="2603882" cy="193899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cs-CZ" sz="2000" dirty="0" smtClean="0"/>
              <a:t>Většina kovů</a:t>
            </a:r>
          </a:p>
          <a:p>
            <a:pPr marL="285750" indent="-285750">
              <a:buFontTx/>
              <a:buChar char="-"/>
            </a:pPr>
            <a:r>
              <a:rPr lang="cs-CZ" sz="2000" dirty="0" smtClean="0"/>
              <a:t>Voda</a:t>
            </a:r>
          </a:p>
          <a:p>
            <a:pPr marL="285750" indent="-285750">
              <a:buFontTx/>
              <a:buChar char="-"/>
            </a:pPr>
            <a:r>
              <a:rPr lang="cs-CZ" sz="2000" dirty="0" smtClean="0"/>
              <a:t>Solné roztoky</a:t>
            </a:r>
          </a:p>
          <a:p>
            <a:pPr marL="285750" indent="-285750">
              <a:buFontTx/>
              <a:buChar char="-"/>
            </a:pPr>
            <a:r>
              <a:rPr lang="cs-CZ" sz="2000" dirty="0" smtClean="0"/>
              <a:t>Tuha</a:t>
            </a:r>
          </a:p>
          <a:p>
            <a:pPr marL="285750" indent="-285750">
              <a:buFontTx/>
              <a:buChar char="-"/>
            </a:pPr>
            <a:r>
              <a:rPr lang="cs-CZ" sz="2000" dirty="0" smtClean="0"/>
              <a:t>Vzduch </a:t>
            </a:r>
          </a:p>
          <a:p>
            <a:r>
              <a:rPr lang="cs-CZ" sz="2000" dirty="0" smtClean="0"/>
              <a:t>(za určitých podmínek)</a:t>
            </a:r>
            <a:endParaRPr lang="cs-CZ" sz="2000" dirty="0"/>
          </a:p>
        </p:txBody>
      </p:sp>
      <p:pic>
        <p:nvPicPr>
          <p:cNvPr id="2058" name="Picture 10" descr="C:\Users\uzivatel\AppData\Local\Microsoft\Windows\Temporary Internet Files\Content.IE5\02KQOVLI\MP900437305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1844824"/>
            <a:ext cx="1819898" cy="12132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Picture 11" descr="C:\Users\uzivatel\AppData\Local\Microsoft\Windows\Temporary Internet Files\Content.IE5\GFHMNZ7G\MP900427613[1]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313" t="19706" r="23404" b="31352"/>
          <a:stretch/>
        </p:blipFill>
        <p:spPr bwMode="auto">
          <a:xfrm>
            <a:off x="7308304" y="1810506"/>
            <a:ext cx="1264635" cy="12818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C:\Users\uzivatel\AppData\Local\Microsoft\Windows\Temporary Internet Files\Content.IE5\16UXLQ8S\MP900401807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3210624"/>
            <a:ext cx="1064390" cy="159617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TextovéPole 24"/>
          <p:cNvSpPr txBox="1"/>
          <p:nvPr/>
        </p:nvSpPr>
        <p:spPr>
          <a:xfrm>
            <a:off x="6358889" y="4622137"/>
            <a:ext cx="2021772" cy="163121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cs-CZ" sz="2000" dirty="0" smtClean="0"/>
              <a:t>Většina plastů</a:t>
            </a:r>
          </a:p>
          <a:p>
            <a:pPr marL="285750" indent="-285750">
              <a:buFontTx/>
              <a:buChar char="-"/>
            </a:pPr>
            <a:r>
              <a:rPr lang="cs-CZ" sz="2000" dirty="0" smtClean="0"/>
              <a:t>Guma</a:t>
            </a:r>
          </a:p>
          <a:p>
            <a:pPr marL="285750" indent="-285750">
              <a:buFontTx/>
              <a:buChar char="-"/>
            </a:pPr>
            <a:r>
              <a:rPr lang="cs-CZ" sz="2000" dirty="0" smtClean="0"/>
              <a:t>Porcelán</a:t>
            </a:r>
          </a:p>
          <a:p>
            <a:pPr marL="285750" indent="-285750">
              <a:buFontTx/>
              <a:buChar char="-"/>
            </a:pPr>
            <a:r>
              <a:rPr lang="cs-CZ" sz="2000" dirty="0" smtClean="0"/>
              <a:t>Vzduch (suchý)</a:t>
            </a:r>
          </a:p>
          <a:p>
            <a:pPr marL="285750" indent="-285750">
              <a:buFontTx/>
              <a:buChar char="-"/>
            </a:pPr>
            <a:r>
              <a:rPr lang="cs-CZ" sz="2000" dirty="0" smtClean="0"/>
              <a:t>Sklo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1507928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4" name="Picture 10" descr="C:\Users\uzivatel\AppData\Local\Microsoft\Windows\Temporary Internet Files\Content.IE5\ZOW1DX4L\MC900432538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1865" y="3994083"/>
            <a:ext cx="669732" cy="660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10" descr="C:\Users\uzivatel\AppData\Local\Microsoft\Windows\Temporary Internet Files\Content.IE5\ZOW1DX4L\MC900432538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4265" y="1966315"/>
            <a:ext cx="669732" cy="660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Picture 10" descr="C:\Users\uzivatel\AppData\Local\Microsoft\Windows\Temporary Internet Files\Content.IE5\ZOW1DX4L\MC900432538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8123" y="3550114"/>
            <a:ext cx="669732" cy="660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" name="Picture 10" descr="C:\Users\uzivatel\AppData\Local\Microsoft\Windows\Temporary Internet Files\Content.IE5\ZOW1DX4L\MC900432538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5506" y="4730184"/>
            <a:ext cx="669732" cy="660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" name="Picture 10" descr="C:\Users\uzivatel\AppData\Local\Microsoft\Windows\Temporary Internet Files\Content.IE5\ZOW1DX4L\MC900432538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7962" y="3049898"/>
            <a:ext cx="669732" cy="660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uzivatel\AppData\Local\Microsoft\Windows\Temporary Internet Files\Content.IE5\ZOW1DX4L\MC90043438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7871" y="1488135"/>
            <a:ext cx="667841" cy="6760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zivatel\AppData\Local\Microsoft\Windows\Temporary Internet Files\Content.IE5\02KQOVLI\MC900437569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8123" y="1791080"/>
            <a:ext cx="820001" cy="703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uzivatel\AppData\Local\Microsoft\Windows\Temporary Internet Files\Content.IE5\ZOW1DX4L\MC900434377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1518" y="5307796"/>
            <a:ext cx="825051" cy="800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uzivatel\AppData\Local\Microsoft\Windows\Temporary Internet Files\Content.IE5\8YKHHWPL\MC900432485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999" y="4296870"/>
            <a:ext cx="990600" cy="590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uzivatel\AppData\Local\Microsoft\Windows\Temporary Internet Files\Content.IE5\HXF7LY24\MC900440452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012" y="2628698"/>
            <a:ext cx="630338" cy="842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uzivatel\AppData\Local\Microsoft\Windows\Temporary Internet Files\Content.IE5\16UXLQ8S\MC900432461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1557" y="5282621"/>
            <a:ext cx="859096" cy="826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uzivatel\AppData\Local\Microsoft\Windows\Temporary Internet Files\Content.IE5\GFHMNZ7G\MC900439851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676" y="5277158"/>
            <a:ext cx="920364" cy="735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57999" y="440403"/>
            <a:ext cx="6222457" cy="954107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/>
              <a:t>Rozhodni co jsou vodiče – klikni na látky, které vedou elektřinu</a:t>
            </a:r>
            <a:endParaRPr lang="cs-CZ" sz="2800" dirty="0"/>
          </a:p>
        </p:txBody>
      </p:sp>
      <p:sp>
        <p:nvSpPr>
          <p:cNvPr id="2" name="Ovál 1"/>
          <p:cNvSpPr/>
          <p:nvPr/>
        </p:nvSpPr>
        <p:spPr>
          <a:xfrm>
            <a:off x="467544" y="2580217"/>
            <a:ext cx="1368152" cy="936104"/>
          </a:xfrm>
          <a:prstGeom prst="ellipse">
            <a:avLst/>
          </a:prstGeom>
          <a:ln>
            <a:solidFill>
              <a:srgbClr val="FFC000"/>
            </a:solidFill>
          </a:ln>
          <a:effectLst>
            <a:glow rad="63500">
              <a:schemeClr val="accent2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Zinek</a:t>
            </a:r>
            <a:endParaRPr lang="cs-CZ" sz="2400" dirty="0"/>
          </a:p>
        </p:txBody>
      </p:sp>
      <p:sp>
        <p:nvSpPr>
          <p:cNvPr id="19" name="Ovál 18"/>
          <p:cNvSpPr/>
          <p:nvPr/>
        </p:nvSpPr>
        <p:spPr>
          <a:xfrm>
            <a:off x="287524" y="4124093"/>
            <a:ext cx="1368152" cy="936104"/>
          </a:xfrm>
          <a:prstGeom prst="ellipse">
            <a:avLst/>
          </a:prstGeom>
          <a:ln>
            <a:solidFill>
              <a:srgbClr val="FFC000"/>
            </a:solidFill>
          </a:ln>
          <a:effectLst>
            <a:glow rad="63500">
              <a:schemeClr val="accent2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Cín</a:t>
            </a:r>
            <a:endParaRPr lang="cs-CZ" sz="2400" dirty="0"/>
          </a:p>
        </p:txBody>
      </p:sp>
      <p:sp>
        <p:nvSpPr>
          <p:cNvPr id="20" name="Ovál 19"/>
          <p:cNvSpPr/>
          <p:nvPr/>
        </p:nvSpPr>
        <p:spPr>
          <a:xfrm>
            <a:off x="2084897" y="3856044"/>
            <a:ext cx="2130152" cy="936104"/>
          </a:xfrm>
          <a:prstGeom prst="ellipse">
            <a:avLst/>
          </a:prstGeom>
          <a:ln>
            <a:solidFill>
              <a:srgbClr val="FFC000"/>
            </a:solidFill>
          </a:ln>
          <a:effectLst>
            <a:glow rad="63500">
              <a:schemeClr val="accent2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PVC - plast</a:t>
            </a:r>
            <a:endParaRPr lang="cs-CZ" sz="2400" dirty="0"/>
          </a:p>
        </p:txBody>
      </p:sp>
      <p:sp>
        <p:nvSpPr>
          <p:cNvPr id="21" name="Ovál 20"/>
          <p:cNvSpPr/>
          <p:nvPr/>
        </p:nvSpPr>
        <p:spPr>
          <a:xfrm>
            <a:off x="4870894" y="1692594"/>
            <a:ext cx="1501306" cy="936104"/>
          </a:xfrm>
          <a:prstGeom prst="ellipse">
            <a:avLst/>
          </a:prstGeom>
          <a:ln>
            <a:solidFill>
              <a:srgbClr val="FFC000"/>
            </a:solidFill>
          </a:ln>
          <a:effectLst>
            <a:glow rad="63500">
              <a:schemeClr val="accent2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Stříbro</a:t>
            </a:r>
            <a:endParaRPr lang="cs-CZ" sz="2400" dirty="0"/>
          </a:p>
        </p:txBody>
      </p:sp>
      <p:sp>
        <p:nvSpPr>
          <p:cNvPr id="23" name="Ovál 22"/>
          <p:cNvSpPr/>
          <p:nvPr/>
        </p:nvSpPr>
        <p:spPr>
          <a:xfrm>
            <a:off x="1400821" y="5244077"/>
            <a:ext cx="1368152" cy="936104"/>
          </a:xfrm>
          <a:prstGeom prst="ellipse">
            <a:avLst/>
          </a:prstGeom>
          <a:ln>
            <a:solidFill>
              <a:srgbClr val="FFC000"/>
            </a:solidFill>
          </a:ln>
          <a:effectLst>
            <a:glow rad="63500">
              <a:schemeClr val="accent2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Zlato</a:t>
            </a:r>
            <a:endParaRPr lang="cs-CZ" sz="2400" dirty="0"/>
          </a:p>
        </p:txBody>
      </p:sp>
      <p:sp>
        <p:nvSpPr>
          <p:cNvPr id="24" name="Ovál 23"/>
          <p:cNvSpPr/>
          <p:nvPr/>
        </p:nvSpPr>
        <p:spPr>
          <a:xfrm>
            <a:off x="5364088" y="5176818"/>
            <a:ext cx="1368152" cy="936104"/>
          </a:xfrm>
          <a:prstGeom prst="ellipse">
            <a:avLst/>
          </a:prstGeom>
          <a:ln>
            <a:solidFill>
              <a:srgbClr val="FFC000"/>
            </a:solidFill>
          </a:ln>
          <a:effectLst>
            <a:glow rad="63500">
              <a:schemeClr val="accent2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Tuha</a:t>
            </a:r>
            <a:endParaRPr lang="cs-CZ" sz="2400" dirty="0"/>
          </a:p>
        </p:txBody>
      </p:sp>
      <p:sp>
        <p:nvSpPr>
          <p:cNvPr id="26" name="Ovál 25"/>
          <p:cNvSpPr/>
          <p:nvPr/>
        </p:nvSpPr>
        <p:spPr>
          <a:xfrm>
            <a:off x="4795791" y="3392996"/>
            <a:ext cx="1784666" cy="936104"/>
          </a:xfrm>
          <a:prstGeom prst="ellipse">
            <a:avLst/>
          </a:prstGeom>
          <a:ln>
            <a:solidFill>
              <a:srgbClr val="FFC000"/>
            </a:solidFill>
          </a:ln>
          <a:effectLst>
            <a:glow rad="63500">
              <a:schemeClr val="accent2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Plastová láhev</a:t>
            </a:r>
            <a:endParaRPr lang="cs-CZ" sz="2400" dirty="0"/>
          </a:p>
        </p:txBody>
      </p:sp>
      <p:sp>
        <p:nvSpPr>
          <p:cNvPr id="27" name="Ovál 26"/>
          <p:cNvSpPr/>
          <p:nvPr/>
        </p:nvSpPr>
        <p:spPr>
          <a:xfrm>
            <a:off x="3149973" y="5233267"/>
            <a:ext cx="1368152" cy="936104"/>
          </a:xfrm>
          <a:prstGeom prst="ellipse">
            <a:avLst/>
          </a:prstGeom>
          <a:ln>
            <a:solidFill>
              <a:srgbClr val="FFC000"/>
            </a:solidFill>
          </a:ln>
          <a:effectLst>
            <a:glow rad="63500">
              <a:schemeClr val="accent2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Měď</a:t>
            </a:r>
            <a:endParaRPr lang="cs-CZ" sz="2400" dirty="0"/>
          </a:p>
        </p:txBody>
      </p:sp>
      <p:sp>
        <p:nvSpPr>
          <p:cNvPr id="28" name="Ovál 27"/>
          <p:cNvSpPr/>
          <p:nvPr/>
        </p:nvSpPr>
        <p:spPr>
          <a:xfrm>
            <a:off x="2576040" y="1828276"/>
            <a:ext cx="1368152" cy="936104"/>
          </a:xfrm>
          <a:prstGeom prst="ellipse">
            <a:avLst/>
          </a:prstGeom>
          <a:ln>
            <a:solidFill>
              <a:srgbClr val="FFC000"/>
            </a:solidFill>
          </a:ln>
          <a:effectLst>
            <a:glow rad="63500">
              <a:schemeClr val="accent2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Papír</a:t>
            </a:r>
            <a:endParaRPr lang="cs-CZ" sz="2400" dirty="0"/>
          </a:p>
        </p:txBody>
      </p:sp>
      <p:sp>
        <p:nvSpPr>
          <p:cNvPr id="29" name="Ovál 28"/>
          <p:cNvSpPr/>
          <p:nvPr/>
        </p:nvSpPr>
        <p:spPr>
          <a:xfrm>
            <a:off x="7236296" y="4592145"/>
            <a:ext cx="1368152" cy="936104"/>
          </a:xfrm>
          <a:prstGeom prst="ellipse">
            <a:avLst/>
          </a:prstGeom>
          <a:ln>
            <a:solidFill>
              <a:srgbClr val="FFC000"/>
            </a:solidFill>
          </a:ln>
          <a:effectLst>
            <a:glow rad="63500">
              <a:schemeClr val="accent2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Sklo</a:t>
            </a:r>
            <a:endParaRPr lang="cs-CZ" sz="2400" dirty="0"/>
          </a:p>
        </p:txBody>
      </p:sp>
      <p:sp>
        <p:nvSpPr>
          <p:cNvPr id="30" name="Ovál 29"/>
          <p:cNvSpPr/>
          <p:nvPr/>
        </p:nvSpPr>
        <p:spPr>
          <a:xfrm>
            <a:off x="7388752" y="2924944"/>
            <a:ext cx="1368152" cy="936104"/>
          </a:xfrm>
          <a:prstGeom prst="ellipse">
            <a:avLst/>
          </a:prstGeom>
          <a:ln>
            <a:solidFill>
              <a:srgbClr val="FFC000"/>
            </a:solidFill>
          </a:ln>
          <a:effectLst>
            <a:glow rad="63500">
              <a:schemeClr val="accent2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Guma</a:t>
            </a:r>
            <a:endParaRPr lang="cs-CZ" sz="2400" dirty="0"/>
          </a:p>
        </p:txBody>
      </p:sp>
      <p:sp>
        <p:nvSpPr>
          <p:cNvPr id="31" name="Ovál 30"/>
          <p:cNvSpPr/>
          <p:nvPr/>
        </p:nvSpPr>
        <p:spPr>
          <a:xfrm>
            <a:off x="6732240" y="1321925"/>
            <a:ext cx="1368152" cy="936104"/>
          </a:xfrm>
          <a:prstGeom prst="ellipse">
            <a:avLst/>
          </a:prstGeom>
          <a:ln>
            <a:solidFill>
              <a:srgbClr val="FFC000"/>
            </a:solidFill>
          </a:ln>
          <a:effectLst>
            <a:glow rad="63500">
              <a:schemeClr val="accent2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Voda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8923138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xit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xit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xit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xit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xit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xit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  <p:bldLst>
      <p:bldP spid="2" grpId="0" animBg="1"/>
      <p:bldP spid="19" grpId="0" animBg="1"/>
      <p:bldP spid="20" grpId="0" animBg="1"/>
      <p:bldP spid="21" grpId="0" animBg="1"/>
      <p:bldP spid="23" grpId="0" animBg="1"/>
      <p:bldP spid="24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Šipka doleva 31">
            <a:hlinkClick r:id="rId2" action="ppaction://hlinksldjump"/>
          </p:cNvPr>
          <p:cNvSpPr/>
          <p:nvPr/>
        </p:nvSpPr>
        <p:spPr>
          <a:xfrm>
            <a:off x="1907704" y="6361820"/>
            <a:ext cx="2129826" cy="496180"/>
          </a:xfrm>
          <a:prstGeom prst="leftArrow">
            <a:avLst/>
          </a:prstGeom>
          <a:solidFill>
            <a:srgbClr val="FF0000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prstClr val="white"/>
                </a:solidFill>
              </a:rPr>
              <a:t>Použij skryté pero!</a:t>
            </a:r>
            <a:endParaRPr lang="cs-CZ" dirty="0">
              <a:solidFill>
                <a:prstClr val="white"/>
              </a:solidFill>
            </a:endParaRPr>
          </a:p>
        </p:txBody>
      </p:sp>
      <p:pic>
        <p:nvPicPr>
          <p:cNvPr id="3" name="Picture 2" descr="C:\Users\uzivatel\AppData\Local\Microsoft\Windows\Temporary Internet Files\Content.IE5\16UXLQ8S\MC90043247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8548" y="2932931"/>
            <a:ext cx="723256" cy="801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uzivatel\AppData\Local\Microsoft\Windows\Temporary Internet Files\Content.IE5\ZOW1DX4L\MC900432538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5323" y="4452962"/>
            <a:ext cx="669732" cy="660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10" descr="C:\Users\uzivatel\AppData\Local\Microsoft\Windows\Temporary Internet Files\Content.IE5\ZOW1DX4L\MC900432538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4265" y="5701794"/>
            <a:ext cx="669732" cy="660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" name="Picture 10" descr="C:\Users\uzivatel\AppData\Local\Microsoft\Windows\Temporary Internet Files\Content.IE5\ZOW1DX4L\MC900432538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8927" y="5485817"/>
            <a:ext cx="669732" cy="660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" name="Picture 10" descr="C:\Users\uzivatel\AppData\Local\Microsoft\Windows\Temporary Internet Files\Content.IE5\ZOW1DX4L\MC900432538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4049" y="4116142"/>
            <a:ext cx="669732" cy="660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uzivatel\AppData\Local\Microsoft\Windows\Temporary Internet Files\Content.IE5\ZOW1DX4L\MC900434381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6044" y="3695489"/>
            <a:ext cx="667841" cy="6760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zivatel\AppData\Local\Microsoft\Windows\Temporary Internet Files\Content.IE5\02KQOVLI\MC900437569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1732" y="2217496"/>
            <a:ext cx="820001" cy="703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uzivatel\AppData\Local\Microsoft\Windows\Temporary Internet Files\Content.IE5\ZOW1DX4L\MC900434377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323" y="2999762"/>
            <a:ext cx="825051" cy="800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uzivatel\AppData\Local\Microsoft\Windows\Temporary Internet Files\Content.IE5\8YKHHWPL\MC900432485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5044" y="5625915"/>
            <a:ext cx="990600" cy="590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uzivatel\AppData\Local\Microsoft\Windows\Temporary Internet Files\Content.IE5\HXF7LY24\MC900440452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5644" y="1453927"/>
            <a:ext cx="630338" cy="842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uzivatel\AppData\Local\Microsoft\Windows\Temporary Internet Files\Content.IE5\16UXLQ8S\MC900432461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2836" y="5629707"/>
            <a:ext cx="859096" cy="826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uzivatel\AppData\Local\Microsoft\Windows\Temporary Internet Files\Content.IE5\GFHMNZ7G\MC900439851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3464" y="4368598"/>
            <a:ext cx="920364" cy="735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57999" y="440403"/>
            <a:ext cx="7359063" cy="954107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/>
              <a:t>Rozhodni co jsou nevodiče – klikni na látky, které nevedou elektřinu</a:t>
            </a:r>
            <a:endParaRPr lang="cs-CZ" sz="2800" dirty="0"/>
          </a:p>
        </p:txBody>
      </p:sp>
      <p:sp>
        <p:nvSpPr>
          <p:cNvPr id="2" name="Ovál 1"/>
          <p:cNvSpPr/>
          <p:nvPr/>
        </p:nvSpPr>
        <p:spPr>
          <a:xfrm>
            <a:off x="1572374" y="4315402"/>
            <a:ext cx="1368152" cy="936104"/>
          </a:xfrm>
          <a:prstGeom prst="ellipse">
            <a:avLst/>
          </a:prstGeom>
          <a:ln>
            <a:solidFill>
              <a:srgbClr val="FFC000"/>
            </a:solidFill>
          </a:ln>
          <a:effectLst>
            <a:glow rad="63500">
              <a:schemeClr val="accent2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Zinek</a:t>
            </a:r>
            <a:endParaRPr lang="cs-CZ" sz="2400" dirty="0"/>
          </a:p>
        </p:txBody>
      </p:sp>
      <p:sp>
        <p:nvSpPr>
          <p:cNvPr id="19" name="Ovál 18"/>
          <p:cNvSpPr/>
          <p:nvPr/>
        </p:nvSpPr>
        <p:spPr>
          <a:xfrm>
            <a:off x="245966" y="2921146"/>
            <a:ext cx="1827764" cy="936104"/>
          </a:xfrm>
          <a:prstGeom prst="ellipse">
            <a:avLst/>
          </a:prstGeom>
          <a:ln>
            <a:solidFill>
              <a:srgbClr val="FFC000"/>
            </a:solidFill>
          </a:ln>
          <a:effectLst>
            <a:glow rad="63500">
              <a:schemeClr val="accent2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Porcelán</a:t>
            </a:r>
            <a:endParaRPr lang="cs-CZ" sz="2400" dirty="0"/>
          </a:p>
        </p:txBody>
      </p:sp>
      <p:sp>
        <p:nvSpPr>
          <p:cNvPr id="20" name="Ovál 19"/>
          <p:cNvSpPr/>
          <p:nvPr/>
        </p:nvSpPr>
        <p:spPr>
          <a:xfrm>
            <a:off x="2419763" y="2908604"/>
            <a:ext cx="2220826" cy="891983"/>
          </a:xfrm>
          <a:prstGeom prst="ellipse">
            <a:avLst/>
          </a:prstGeom>
          <a:ln>
            <a:solidFill>
              <a:srgbClr val="FFC000"/>
            </a:solidFill>
          </a:ln>
          <a:effectLst>
            <a:glow rad="63500">
              <a:schemeClr val="accent2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PVC - plast</a:t>
            </a:r>
            <a:endParaRPr lang="cs-CZ" sz="2400" dirty="0"/>
          </a:p>
        </p:txBody>
      </p:sp>
      <p:sp>
        <p:nvSpPr>
          <p:cNvPr id="21" name="Ovál 20"/>
          <p:cNvSpPr/>
          <p:nvPr/>
        </p:nvSpPr>
        <p:spPr>
          <a:xfrm>
            <a:off x="5143793" y="3560695"/>
            <a:ext cx="2385818" cy="936104"/>
          </a:xfrm>
          <a:prstGeom prst="ellipse">
            <a:avLst/>
          </a:prstGeom>
          <a:ln>
            <a:solidFill>
              <a:srgbClr val="FFC000"/>
            </a:solidFill>
          </a:ln>
          <a:effectLst>
            <a:glow rad="63500">
              <a:schemeClr val="accent2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Destilovaná voda</a:t>
            </a:r>
            <a:endParaRPr lang="cs-CZ" sz="2400" dirty="0"/>
          </a:p>
        </p:txBody>
      </p:sp>
      <p:sp>
        <p:nvSpPr>
          <p:cNvPr id="23" name="Ovál 22"/>
          <p:cNvSpPr/>
          <p:nvPr/>
        </p:nvSpPr>
        <p:spPr>
          <a:xfrm>
            <a:off x="465680" y="5563755"/>
            <a:ext cx="1733409" cy="936104"/>
          </a:xfrm>
          <a:prstGeom prst="ellipse">
            <a:avLst/>
          </a:prstGeom>
          <a:ln>
            <a:solidFill>
              <a:srgbClr val="FFC000"/>
            </a:solidFill>
          </a:ln>
          <a:effectLst>
            <a:glow rad="63500">
              <a:schemeClr val="accent2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Dřevo (suché)</a:t>
            </a:r>
            <a:endParaRPr lang="cs-CZ" sz="2400" dirty="0"/>
          </a:p>
        </p:txBody>
      </p:sp>
      <p:sp>
        <p:nvSpPr>
          <p:cNvPr id="24" name="Ovál 23"/>
          <p:cNvSpPr/>
          <p:nvPr/>
        </p:nvSpPr>
        <p:spPr>
          <a:xfrm>
            <a:off x="2625055" y="5425716"/>
            <a:ext cx="1368152" cy="936104"/>
          </a:xfrm>
          <a:prstGeom prst="ellipse">
            <a:avLst/>
          </a:prstGeom>
          <a:ln>
            <a:solidFill>
              <a:srgbClr val="FFC000"/>
            </a:solidFill>
          </a:ln>
          <a:effectLst>
            <a:glow rad="63500">
              <a:schemeClr val="accent2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Tuha</a:t>
            </a:r>
            <a:endParaRPr lang="cs-CZ" sz="2400" dirty="0"/>
          </a:p>
        </p:txBody>
      </p:sp>
      <p:sp>
        <p:nvSpPr>
          <p:cNvPr id="26" name="Ovál 25"/>
          <p:cNvSpPr/>
          <p:nvPr/>
        </p:nvSpPr>
        <p:spPr>
          <a:xfrm>
            <a:off x="6580456" y="5453138"/>
            <a:ext cx="1784666" cy="936104"/>
          </a:xfrm>
          <a:prstGeom prst="ellipse">
            <a:avLst/>
          </a:prstGeom>
          <a:ln>
            <a:solidFill>
              <a:srgbClr val="FFC000"/>
            </a:solidFill>
          </a:ln>
          <a:effectLst>
            <a:glow rad="63500">
              <a:schemeClr val="accent2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Plastová láhev</a:t>
            </a:r>
            <a:endParaRPr lang="cs-CZ" sz="2400" dirty="0"/>
          </a:p>
        </p:txBody>
      </p:sp>
      <p:sp>
        <p:nvSpPr>
          <p:cNvPr id="27" name="Ovál 26"/>
          <p:cNvSpPr/>
          <p:nvPr/>
        </p:nvSpPr>
        <p:spPr>
          <a:xfrm>
            <a:off x="3484839" y="4028747"/>
            <a:ext cx="1368152" cy="936104"/>
          </a:xfrm>
          <a:prstGeom prst="ellipse">
            <a:avLst/>
          </a:prstGeom>
          <a:ln>
            <a:solidFill>
              <a:srgbClr val="FFC000"/>
            </a:solidFill>
          </a:ln>
          <a:effectLst>
            <a:glow rad="63500">
              <a:schemeClr val="accent2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Měď</a:t>
            </a:r>
            <a:endParaRPr lang="cs-CZ" sz="2400" dirty="0"/>
          </a:p>
        </p:txBody>
      </p:sp>
      <p:sp>
        <p:nvSpPr>
          <p:cNvPr id="28" name="Ovál 27"/>
          <p:cNvSpPr/>
          <p:nvPr/>
        </p:nvSpPr>
        <p:spPr>
          <a:xfrm>
            <a:off x="7516737" y="4308116"/>
            <a:ext cx="1368152" cy="936104"/>
          </a:xfrm>
          <a:prstGeom prst="ellipse">
            <a:avLst/>
          </a:prstGeom>
          <a:ln>
            <a:solidFill>
              <a:srgbClr val="FFC000"/>
            </a:solidFill>
          </a:ln>
          <a:effectLst>
            <a:glow rad="63500">
              <a:schemeClr val="accent2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Papír</a:t>
            </a:r>
            <a:endParaRPr lang="cs-CZ" sz="2400" dirty="0"/>
          </a:p>
        </p:txBody>
      </p:sp>
      <p:sp>
        <p:nvSpPr>
          <p:cNvPr id="29" name="Ovál 28"/>
          <p:cNvSpPr/>
          <p:nvPr/>
        </p:nvSpPr>
        <p:spPr>
          <a:xfrm>
            <a:off x="5526892" y="2088143"/>
            <a:ext cx="1368152" cy="936104"/>
          </a:xfrm>
          <a:prstGeom prst="ellipse">
            <a:avLst/>
          </a:prstGeom>
          <a:ln>
            <a:solidFill>
              <a:srgbClr val="FFC000"/>
            </a:solidFill>
          </a:ln>
          <a:effectLst>
            <a:glow rad="63500">
              <a:schemeClr val="accent2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Sklo</a:t>
            </a:r>
            <a:endParaRPr lang="cs-CZ" sz="2400" dirty="0"/>
          </a:p>
        </p:txBody>
      </p:sp>
      <p:sp>
        <p:nvSpPr>
          <p:cNvPr id="30" name="Ovál 29"/>
          <p:cNvSpPr/>
          <p:nvPr/>
        </p:nvSpPr>
        <p:spPr>
          <a:xfrm>
            <a:off x="7463886" y="1558626"/>
            <a:ext cx="1368152" cy="936104"/>
          </a:xfrm>
          <a:prstGeom prst="ellipse">
            <a:avLst/>
          </a:prstGeom>
          <a:ln>
            <a:solidFill>
              <a:srgbClr val="FFC000"/>
            </a:solidFill>
          </a:ln>
          <a:effectLst>
            <a:glow rad="63500">
              <a:schemeClr val="accent2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Guma</a:t>
            </a:r>
            <a:endParaRPr lang="cs-CZ" sz="2400" dirty="0"/>
          </a:p>
        </p:txBody>
      </p:sp>
      <p:sp>
        <p:nvSpPr>
          <p:cNvPr id="31" name="Ovál 30"/>
          <p:cNvSpPr/>
          <p:nvPr/>
        </p:nvSpPr>
        <p:spPr>
          <a:xfrm>
            <a:off x="4139001" y="5355472"/>
            <a:ext cx="2009584" cy="936104"/>
          </a:xfrm>
          <a:prstGeom prst="ellipse">
            <a:avLst/>
          </a:prstGeom>
          <a:ln>
            <a:solidFill>
              <a:srgbClr val="FFC000"/>
            </a:solidFill>
          </a:ln>
          <a:effectLst>
            <a:glow rad="63500">
              <a:schemeClr val="accent2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Minerální voda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357999" y="1657346"/>
            <a:ext cx="2709909" cy="36933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Můžeš použít i skryté pero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828688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xit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xit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xit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xit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xit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xit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  <p:bldLst>
      <p:bldP spid="2" grpId="0" animBg="1"/>
      <p:bldP spid="19" grpId="0" animBg="1"/>
      <p:bldP spid="20" grpId="0" animBg="1"/>
      <p:bldP spid="21" grpId="0" animBg="1"/>
      <p:bldP spid="23" grpId="0" animBg="1"/>
      <p:bldP spid="24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lačítko akce: Vlastní 4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TextovéPole 1"/>
          <p:cNvSpPr txBox="1"/>
          <p:nvPr/>
        </p:nvSpPr>
        <p:spPr>
          <a:xfrm>
            <a:off x="755576" y="303039"/>
            <a:ext cx="3418372" cy="46166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dirty="0" smtClean="0"/>
              <a:t>Doplň chybějící informace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395536" y="1196752"/>
            <a:ext cx="8280920" cy="452431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400" dirty="0" smtClean="0"/>
              <a:t>Rozlišujeme dva druhy elektrostatického náboje:</a:t>
            </a:r>
          </a:p>
          <a:p>
            <a:pPr>
              <a:lnSpc>
                <a:spcPct val="150000"/>
              </a:lnSpc>
            </a:pPr>
            <a:r>
              <a:rPr lang="cs-CZ" sz="2400" dirty="0" smtClean="0"/>
              <a:t>……………………………….	        …………………………………………….</a:t>
            </a:r>
          </a:p>
          <a:p>
            <a:pPr>
              <a:lnSpc>
                <a:spcPct val="150000"/>
              </a:lnSpc>
            </a:pPr>
            <a:r>
              <a:rPr lang="cs-CZ" sz="2400" dirty="0" smtClean="0"/>
              <a:t>Látky (tělesa) rozlišujeme na to, zda vedou elektřinu, nebo nevedou na:…………………………..	    …………………………………</a:t>
            </a:r>
          </a:p>
          <a:p>
            <a:pPr>
              <a:lnSpc>
                <a:spcPct val="150000"/>
              </a:lnSpc>
            </a:pPr>
            <a:r>
              <a:rPr lang="cs-CZ" sz="2400" dirty="0" smtClean="0"/>
              <a:t>Porcelán ……………………………...elektřinu, a proto se řadí mezi ……………………………..</a:t>
            </a:r>
          </a:p>
          <a:p>
            <a:pPr>
              <a:lnSpc>
                <a:spcPct val="150000"/>
              </a:lnSpc>
            </a:pPr>
            <a:r>
              <a:rPr lang="cs-CZ" sz="2400" dirty="0" smtClean="0"/>
              <a:t>Aby došlo k pohybu volných nábojů, musí být el. obvod:</a:t>
            </a:r>
          </a:p>
          <a:p>
            <a:pPr>
              <a:lnSpc>
                <a:spcPct val="150000"/>
              </a:lnSpc>
            </a:pPr>
            <a:r>
              <a:rPr lang="cs-CZ" sz="2400" dirty="0" smtClean="0"/>
              <a:t>…………………………………………….</a:t>
            </a:r>
            <a:endParaRPr lang="cs-CZ" sz="2400" dirty="0"/>
          </a:p>
        </p:txBody>
      </p:sp>
      <p:sp>
        <p:nvSpPr>
          <p:cNvPr id="6" name="Tlačítko akce: Konec 5">
            <a:hlinkClick r:id="" action="ppaction://hlinkshowjump?jump=lastslide" highlightClick="1"/>
          </p:cNvPr>
          <p:cNvSpPr/>
          <p:nvPr/>
        </p:nvSpPr>
        <p:spPr>
          <a:xfrm>
            <a:off x="7812360" y="6021288"/>
            <a:ext cx="1008112" cy="648072"/>
          </a:xfrm>
          <a:prstGeom prst="actionButtonEnd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8836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cs-CZ" dirty="0" smtClean="0"/>
              <a:t>Pohyb elektronů v uzavřeném el. obvodu</a:t>
            </a:r>
            <a:endParaRPr lang="cs-CZ" dirty="0"/>
          </a:p>
        </p:txBody>
      </p:sp>
      <p:sp>
        <p:nvSpPr>
          <p:cNvPr id="2" name="TextovéPole 1"/>
          <p:cNvSpPr txBox="1"/>
          <p:nvPr/>
        </p:nvSpPr>
        <p:spPr>
          <a:xfrm>
            <a:off x="539552" y="1973827"/>
            <a:ext cx="6840760" cy="1200329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Vzhledem k tomu, že elektrony jsou záporně nabité částice, jsou tedy zápornou polaritou baterie tlačeny pryč a kladnou polaritou jsou přitahovány</a:t>
            </a:r>
          </a:p>
        </p:txBody>
      </p:sp>
      <p:pic>
        <p:nvPicPr>
          <p:cNvPr id="4" name="Picture 2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2044303"/>
            <a:ext cx="1383188" cy="15549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50" name="Skupina 49"/>
          <p:cNvGrpSpPr/>
          <p:nvPr/>
        </p:nvGrpSpPr>
        <p:grpSpPr>
          <a:xfrm>
            <a:off x="2578222" y="5541575"/>
            <a:ext cx="360040" cy="342038"/>
            <a:chOff x="6804248" y="3879050"/>
            <a:chExt cx="360040" cy="342038"/>
          </a:xfrm>
        </p:grpSpPr>
        <p:sp>
          <p:nvSpPr>
            <p:cNvPr id="48" name="Ovál 47"/>
            <p:cNvSpPr/>
            <p:nvPr/>
          </p:nvSpPr>
          <p:spPr>
            <a:xfrm>
              <a:off x="6804248" y="3879050"/>
              <a:ext cx="360040" cy="342038"/>
            </a:xfrm>
            <a:prstGeom prst="ellipse">
              <a:avLst/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 sz="2000" b="1" dirty="0"/>
            </a:p>
          </p:txBody>
        </p:sp>
        <p:sp>
          <p:nvSpPr>
            <p:cNvPr id="49" name="Minus 48"/>
            <p:cNvSpPr/>
            <p:nvPr/>
          </p:nvSpPr>
          <p:spPr>
            <a:xfrm>
              <a:off x="6858254" y="3964559"/>
              <a:ext cx="252028" cy="171019"/>
            </a:xfrm>
            <a:prstGeom prst="mathMinus">
              <a:avLst>
                <a:gd name="adj1" fmla="val 0"/>
              </a:avLst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7" name="Vývojový diagram: sumační spojení 6"/>
          <p:cNvSpPr/>
          <p:nvPr/>
        </p:nvSpPr>
        <p:spPr>
          <a:xfrm>
            <a:off x="3363493" y="3599270"/>
            <a:ext cx="814178" cy="828092"/>
          </a:xfrm>
          <a:prstGeom prst="flowChartSummingJunction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0" name="Přímá spojnice 9"/>
          <p:cNvCxnSpPr/>
          <p:nvPr/>
        </p:nvCxnSpPr>
        <p:spPr>
          <a:xfrm>
            <a:off x="4118888" y="3797292"/>
            <a:ext cx="2324986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4083443" y="4300794"/>
            <a:ext cx="1915158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6" name="Přímá spojnice 15"/>
          <p:cNvCxnSpPr/>
          <p:nvPr/>
        </p:nvCxnSpPr>
        <p:spPr>
          <a:xfrm>
            <a:off x="1678121" y="4301348"/>
            <a:ext cx="1800200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>
            <a:off x="1174065" y="3787475"/>
            <a:ext cx="2261436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0" name="Přímá spojnice 19"/>
          <p:cNvCxnSpPr/>
          <p:nvPr/>
        </p:nvCxnSpPr>
        <p:spPr>
          <a:xfrm>
            <a:off x="5998601" y="4301348"/>
            <a:ext cx="0" cy="115212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3" name="Přímá spojnice 22"/>
          <p:cNvCxnSpPr/>
          <p:nvPr/>
        </p:nvCxnSpPr>
        <p:spPr>
          <a:xfrm>
            <a:off x="6443874" y="3787475"/>
            <a:ext cx="0" cy="2170057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5" name="Přímá spojnice 24"/>
          <p:cNvCxnSpPr/>
          <p:nvPr/>
        </p:nvCxnSpPr>
        <p:spPr>
          <a:xfrm flipH="1">
            <a:off x="1174065" y="4983087"/>
            <a:ext cx="13266" cy="974444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6" name="Přímá spojnice 25"/>
          <p:cNvCxnSpPr/>
          <p:nvPr/>
        </p:nvCxnSpPr>
        <p:spPr>
          <a:xfrm flipH="1">
            <a:off x="1678121" y="4983087"/>
            <a:ext cx="20547" cy="470389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9" name="Přímá spojnice 28"/>
          <p:cNvCxnSpPr/>
          <p:nvPr/>
        </p:nvCxnSpPr>
        <p:spPr>
          <a:xfrm flipH="1" flipV="1">
            <a:off x="4234405" y="5957531"/>
            <a:ext cx="2209470" cy="2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8" name="Přímá spojnice 37"/>
          <p:cNvCxnSpPr/>
          <p:nvPr/>
        </p:nvCxnSpPr>
        <p:spPr>
          <a:xfrm flipH="1">
            <a:off x="1678123" y="5458993"/>
            <a:ext cx="1800198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9" name="Přímá spojnice 38"/>
          <p:cNvCxnSpPr/>
          <p:nvPr/>
        </p:nvCxnSpPr>
        <p:spPr>
          <a:xfrm flipH="1">
            <a:off x="1187331" y="5957533"/>
            <a:ext cx="2290990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1" name="Přímá spojnice 40"/>
          <p:cNvCxnSpPr/>
          <p:nvPr/>
        </p:nvCxnSpPr>
        <p:spPr>
          <a:xfrm flipH="1">
            <a:off x="4234405" y="5453300"/>
            <a:ext cx="1764196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grpSp>
        <p:nvGrpSpPr>
          <p:cNvPr id="69" name="Skupina 68"/>
          <p:cNvGrpSpPr/>
          <p:nvPr/>
        </p:nvGrpSpPr>
        <p:grpSpPr>
          <a:xfrm>
            <a:off x="3363493" y="5165444"/>
            <a:ext cx="978924" cy="1224136"/>
            <a:chOff x="3089020" y="5589240"/>
            <a:chExt cx="978924" cy="1224136"/>
          </a:xfrm>
        </p:grpSpPr>
        <p:cxnSp>
          <p:nvCxnSpPr>
            <p:cNvPr id="58" name="Přímá spojnice 57"/>
            <p:cNvCxnSpPr/>
            <p:nvPr/>
          </p:nvCxnSpPr>
          <p:spPr>
            <a:xfrm>
              <a:off x="3089020" y="5589240"/>
              <a:ext cx="978924" cy="0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67" name="Přímá spojnice 66"/>
            <p:cNvCxnSpPr/>
            <p:nvPr/>
          </p:nvCxnSpPr>
          <p:spPr>
            <a:xfrm>
              <a:off x="3089020" y="6093296"/>
              <a:ext cx="978924" cy="0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60" name="Přímá spojnice 59"/>
            <p:cNvCxnSpPr/>
            <p:nvPr/>
          </p:nvCxnSpPr>
          <p:spPr>
            <a:xfrm flipV="1">
              <a:off x="3578482" y="6093298"/>
              <a:ext cx="0" cy="720078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74" name="Skupina 73"/>
          <p:cNvGrpSpPr/>
          <p:nvPr/>
        </p:nvGrpSpPr>
        <p:grpSpPr>
          <a:xfrm>
            <a:off x="4494355" y="5541576"/>
            <a:ext cx="360040" cy="342038"/>
            <a:chOff x="6804248" y="3879050"/>
            <a:chExt cx="360040" cy="342038"/>
          </a:xfrm>
        </p:grpSpPr>
        <p:sp>
          <p:nvSpPr>
            <p:cNvPr id="75" name="Ovál 74"/>
            <p:cNvSpPr/>
            <p:nvPr/>
          </p:nvSpPr>
          <p:spPr>
            <a:xfrm>
              <a:off x="6804248" y="3879050"/>
              <a:ext cx="360040" cy="342038"/>
            </a:xfrm>
            <a:prstGeom prst="ellipse">
              <a:avLst/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 sz="2000" b="1" dirty="0"/>
            </a:p>
          </p:txBody>
        </p:sp>
        <p:sp>
          <p:nvSpPr>
            <p:cNvPr id="76" name="Minus 75"/>
            <p:cNvSpPr/>
            <p:nvPr/>
          </p:nvSpPr>
          <p:spPr>
            <a:xfrm>
              <a:off x="6858254" y="3964559"/>
              <a:ext cx="252028" cy="171019"/>
            </a:xfrm>
            <a:prstGeom prst="mathMinus">
              <a:avLst>
                <a:gd name="adj1" fmla="val 0"/>
              </a:avLst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77" name="Skupina 76"/>
          <p:cNvGrpSpPr/>
          <p:nvPr/>
        </p:nvGrpSpPr>
        <p:grpSpPr>
          <a:xfrm>
            <a:off x="5280594" y="5498483"/>
            <a:ext cx="360040" cy="342038"/>
            <a:chOff x="6804248" y="3879050"/>
            <a:chExt cx="360040" cy="342038"/>
          </a:xfrm>
        </p:grpSpPr>
        <p:sp>
          <p:nvSpPr>
            <p:cNvPr id="78" name="Ovál 77"/>
            <p:cNvSpPr/>
            <p:nvPr/>
          </p:nvSpPr>
          <p:spPr>
            <a:xfrm>
              <a:off x="6804248" y="3879050"/>
              <a:ext cx="360040" cy="342038"/>
            </a:xfrm>
            <a:prstGeom prst="ellipse">
              <a:avLst/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 sz="2000" b="1" dirty="0"/>
            </a:p>
          </p:txBody>
        </p:sp>
        <p:sp>
          <p:nvSpPr>
            <p:cNvPr id="79" name="Minus 78"/>
            <p:cNvSpPr/>
            <p:nvPr/>
          </p:nvSpPr>
          <p:spPr>
            <a:xfrm>
              <a:off x="6858254" y="3964559"/>
              <a:ext cx="252028" cy="171019"/>
            </a:xfrm>
            <a:prstGeom prst="mathMinus">
              <a:avLst>
                <a:gd name="adj1" fmla="val 0"/>
              </a:avLst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80" name="Skupina 79"/>
          <p:cNvGrpSpPr/>
          <p:nvPr/>
        </p:nvGrpSpPr>
        <p:grpSpPr>
          <a:xfrm>
            <a:off x="5994923" y="5470309"/>
            <a:ext cx="360040" cy="342038"/>
            <a:chOff x="6804248" y="3879050"/>
            <a:chExt cx="360040" cy="342038"/>
          </a:xfrm>
        </p:grpSpPr>
        <p:sp>
          <p:nvSpPr>
            <p:cNvPr id="81" name="Ovál 80"/>
            <p:cNvSpPr/>
            <p:nvPr/>
          </p:nvSpPr>
          <p:spPr>
            <a:xfrm>
              <a:off x="6804248" y="3879050"/>
              <a:ext cx="360040" cy="342038"/>
            </a:xfrm>
            <a:prstGeom prst="ellipse">
              <a:avLst/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 sz="2000" b="1" dirty="0"/>
            </a:p>
          </p:txBody>
        </p:sp>
        <p:sp>
          <p:nvSpPr>
            <p:cNvPr id="82" name="Minus 81"/>
            <p:cNvSpPr/>
            <p:nvPr/>
          </p:nvSpPr>
          <p:spPr>
            <a:xfrm>
              <a:off x="6858254" y="3964559"/>
              <a:ext cx="252028" cy="171019"/>
            </a:xfrm>
            <a:prstGeom prst="mathMinus">
              <a:avLst>
                <a:gd name="adj1" fmla="val 0"/>
              </a:avLst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83" name="Skupina 82"/>
          <p:cNvGrpSpPr/>
          <p:nvPr/>
        </p:nvGrpSpPr>
        <p:grpSpPr>
          <a:xfrm>
            <a:off x="6048929" y="4745178"/>
            <a:ext cx="360040" cy="342038"/>
            <a:chOff x="6804248" y="3879050"/>
            <a:chExt cx="360040" cy="342038"/>
          </a:xfrm>
        </p:grpSpPr>
        <p:sp>
          <p:nvSpPr>
            <p:cNvPr id="84" name="Ovál 83"/>
            <p:cNvSpPr/>
            <p:nvPr/>
          </p:nvSpPr>
          <p:spPr>
            <a:xfrm>
              <a:off x="6804248" y="3879050"/>
              <a:ext cx="360040" cy="342038"/>
            </a:xfrm>
            <a:prstGeom prst="ellipse">
              <a:avLst/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 sz="2000" b="1" dirty="0"/>
            </a:p>
          </p:txBody>
        </p:sp>
        <p:sp>
          <p:nvSpPr>
            <p:cNvPr id="85" name="Minus 84"/>
            <p:cNvSpPr/>
            <p:nvPr/>
          </p:nvSpPr>
          <p:spPr>
            <a:xfrm>
              <a:off x="6858254" y="3964559"/>
              <a:ext cx="252028" cy="171019"/>
            </a:xfrm>
            <a:prstGeom prst="mathMinus">
              <a:avLst>
                <a:gd name="adj1" fmla="val 0"/>
              </a:avLst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86" name="Skupina 85"/>
          <p:cNvGrpSpPr/>
          <p:nvPr/>
        </p:nvGrpSpPr>
        <p:grpSpPr>
          <a:xfrm>
            <a:off x="5998601" y="4135737"/>
            <a:ext cx="360040" cy="342038"/>
            <a:chOff x="6804248" y="3879050"/>
            <a:chExt cx="360040" cy="342038"/>
          </a:xfrm>
        </p:grpSpPr>
        <p:sp>
          <p:nvSpPr>
            <p:cNvPr id="87" name="Ovál 86"/>
            <p:cNvSpPr/>
            <p:nvPr/>
          </p:nvSpPr>
          <p:spPr>
            <a:xfrm>
              <a:off x="6804248" y="3879050"/>
              <a:ext cx="360040" cy="342038"/>
            </a:xfrm>
            <a:prstGeom prst="ellipse">
              <a:avLst/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 sz="2000" b="1" dirty="0"/>
            </a:p>
          </p:txBody>
        </p:sp>
        <p:sp>
          <p:nvSpPr>
            <p:cNvPr id="88" name="Minus 87"/>
            <p:cNvSpPr/>
            <p:nvPr/>
          </p:nvSpPr>
          <p:spPr>
            <a:xfrm>
              <a:off x="6858254" y="3964559"/>
              <a:ext cx="252028" cy="171019"/>
            </a:xfrm>
            <a:prstGeom prst="mathMinus">
              <a:avLst>
                <a:gd name="adj1" fmla="val 0"/>
              </a:avLst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89" name="Skupina 88"/>
          <p:cNvGrpSpPr/>
          <p:nvPr/>
        </p:nvGrpSpPr>
        <p:grpSpPr>
          <a:xfrm>
            <a:off x="5508104" y="3852143"/>
            <a:ext cx="360040" cy="342038"/>
            <a:chOff x="6804248" y="3879050"/>
            <a:chExt cx="360040" cy="342038"/>
          </a:xfrm>
        </p:grpSpPr>
        <p:sp>
          <p:nvSpPr>
            <p:cNvPr id="90" name="Ovál 89"/>
            <p:cNvSpPr/>
            <p:nvPr/>
          </p:nvSpPr>
          <p:spPr>
            <a:xfrm>
              <a:off x="6804248" y="3879050"/>
              <a:ext cx="360040" cy="342038"/>
            </a:xfrm>
            <a:prstGeom prst="ellipse">
              <a:avLst/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 sz="2000" b="1" dirty="0"/>
            </a:p>
          </p:txBody>
        </p:sp>
        <p:sp>
          <p:nvSpPr>
            <p:cNvPr id="91" name="Minus 90"/>
            <p:cNvSpPr/>
            <p:nvPr/>
          </p:nvSpPr>
          <p:spPr>
            <a:xfrm>
              <a:off x="6858254" y="3964559"/>
              <a:ext cx="252028" cy="171019"/>
            </a:xfrm>
            <a:prstGeom prst="mathMinus">
              <a:avLst>
                <a:gd name="adj1" fmla="val 0"/>
              </a:avLst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92" name="Skupina 91"/>
          <p:cNvGrpSpPr/>
          <p:nvPr/>
        </p:nvGrpSpPr>
        <p:grpSpPr>
          <a:xfrm>
            <a:off x="4920554" y="3859389"/>
            <a:ext cx="360040" cy="342038"/>
            <a:chOff x="6804248" y="3879050"/>
            <a:chExt cx="360040" cy="342038"/>
          </a:xfrm>
        </p:grpSpPr>
        <p:sp>
          <p:nvSpPr>
            <p:cNvPr id="93" name="Ovál 92"/>
            <p:cNvSpPr/>
            <p:nvPr/>
          </p:nvSpPr>
          <p:spPr>
            <a:xfrm>
              <a:off x="6804248" y="3879050"/>
              <a:ext cx="360040" cy="342038"/>
            </a:xfrm>
            <a:prstGeom prst="ellipse">
              <a:avLst/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 sz="2000" b="1" dirty="0"/>
            </a:p>
          </p:txBody>
        </p:sp>
        <p:sp>
          <p:nvSpPr>
            <p:cNvPr id="94" name="Minus 93"/>
            <p:cNvSpPr/>
            <p:nvPr/>
          </p:nvSpPr>
          <p:spPr>
            <a:xfrm>
              <a:off x="6858254" y="3964559"/>
              <a:ext cx="252028" cy="171019"/>
            </a:xfrm>
            <a:prstGeom prst="mathMinus">
              <a:avLst>
                <a:gd name="adj1" fmla="val 0"/>
              </a:avLst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95" name="Skupina 94"/>
          <p:cNvGrpSpPr/>
          <p:nvPr/>
        </p:nvGrpSpPr>
        <p:grpSpPr>
          <a:xfrm>
            <a:off x="4342417" y="3842297"/>
            <a:ext cx="360040" cy="342038"/>
            <a:chOff x="6804248" y="3879050"/>
            <a:chExt cx="360040" cy="342038"/>
          </a:xfrm>
        </p:grpSpPr>
        <p:sp>
          <p:nvSpPr>
            <p:cNvPr id="96" name="Ovál 95"/>
            <p:cNvSpPr/>
            <p:nvPr/>
          </p:nvSpPr>
          <p:spPr>
            <a:xfrm>
              <a:off x="6804248" y="3879050"/>
              <a:ext cx="360040" cy="342038"/>
            </a:xfrm>
            <a:prstGeom prst="ellipse">
              <a:avLst/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 sz="2000" b="1" dirty="0"/>
            </a:p>
          </p:txBody>
        </p:sp>
        <p:sp>
          <p:nvSpPr>
            <p:cNvPr id="97" name="Minus 96"/>
            <p:cNvSpPr/>
            <p:nvPr/>
          </p:nvSpPr>
          <p:spPr>
            <a:xfrm>
              <a:off x="6858254" y="3964559"/>
              <a:ext cx="252028" cy="171019"/>
            </a:xfrm>
            <a:prstGeom prst="mathMinus">
              <a:avLst>
                <a:gd name="adj1" fmla="val 0"/>
              </a:avLst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cxnSp>
        <p:nvCxnSpPr>
          <p:cNvPr id="100" name="Přímá spojnice 99"/>
          <p:cNvCxnSpPr/>
          <p:nvPr/>
        </p:nvCxnSpPr>
        <p:spPr>
          <a:xfrm>
            <a:off x="1678121" y="4300162"/>
            <a:ext cx="0" cy="35522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01" name="Přímá spojnice 100"/>
          <p:cNvCxnSpPr/>
          <p:nvPr/>
        </p:nvCxnSpPr>
        <p:spPr>
          <a:xfrm flipH="1">
            <a:off x="1160799" y="3782137"/>
            <a:ext cx="13266" cy="896151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99" name="Přímá spojnice 98"/>
          <p:cNvCxnSpPr/>
          <p:nvPr/>
        </p:nvCxnSpPr>
        <p:spPr>
          <a:xfrm>
            <a:off x="899592" y="4678290"/>
            <a:ext cx="1224136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08" name="Přímá spojnice 107"/>
          <p:cNvCxnSpPr/>
          <p:nvPr/>
        </p:nvCxnSpPr>
        <p:spPr>
          <a:xfrm flipV="1">
            <a:off x="1086600" y="4983087"/>
            <a:ext cx="749096" cy="2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grpSp>
        <p:nvGrpSpPr>
          <p:cNvPr id="116" name="Skupina 115"/>
          <p:cNvGrpSpPr/>
          <p:nvPr/>
        </p:nvGrpSpPr>
        <p:grpSpPr>
          <a:xfrm>
            <a:off x="2452208" y="3852142"/>
            <a:ext cx="360040" cy="342038"/>
            <a:chOff x="6804248" y="3879050"/>
            <a:chExt cx="360040" cy="342038"/>
          </a:xfrm>
        </p:grpSpPr>
        <p:sp>
          <p:nvSpPr>
            <p:cNvPr id="117" name="Ovál 116"/>
            <p:cNvSpPr/>
            <p:nvPr/>
          </p:nvSpPr>
          <p:spPr>
            <a:xfrm>
              <a:off x="6804248" y="3879050"/>
              <a:ext cx="360040" cy="342038"/>
            </a:xfrm>
            <a:prstGeom prst="ellipse">
              <a:avLst/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 sz="2000" b="1" dirty="0"/>
            </a:p>
          </p:txBody>
        </p:sp>
        <p:sp>
          <p:nvSpPr>
            <p:cNvPr id="118" name="Minus 117"/>
            <p:cNvSpPr/>
            <p:nvPr/>
          </p:nvSpPr>
          <p:spPr>
            <a:xfrm>
              <a:off x="6858254" y="3964559"/>
              <a:ext cx="252028" cy="171019"/>
            </a:xfrm>
            <a:prstGeom prst="mathMinus">
              <a:avLst>
                <a:gd name="adj1" fmla="val 0"/>
              </a:avLst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19" name="Skupina 118"/>
          <p:cNvGrpSpPr/>
          <p:nvPr/>
        </p:nvGrpSpPr>
        <p:grpSpPr>
          <a:xfrm>
            <a:off x="1704611" y="3852143"/>
            <a:ext cx="360040" cy="342038"/>
            <a:chOff x="6804248" y="3879050"/>
            <a:chExt cx="360040" cy="342038"/>
          </a:xfrm>
        </p:grpSpPr>
        <p:sp>
          <p:nvSpPr>
            <p:cNvPr id="120" name="Ovál 119"/>
            <p:cNvSpPr/>
            <p:nvPr/>
          </p:nvSpPr>
          <p:spPr>
            <a:xfrm>
              <a:off x="6804248" y="3879050"/>
              <a:ext cx="360040" cy="342038"/>
            </a:xfrm>
            <a:prstGeom prst="ellipse">
              <a:avLst/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 sz="2000" b="1" dirty="0"/>
            </a:p>
          </p:txBody>
        </p:sp>
        <p:sp>
          <p:nvSpPr>
            <p:cNvPr id="121" name="Minus 120"/>
            <p:cNvSpPr/>
            <p:nvPr/>
          </p:nvSpPr>
          <p:spPr>
            <a:xfrm>
              <a:off x="6858254" y="3964559"/>
              <a:ext cx="252028" cy="171019"/>
            </a:xfrm>
            <a:prstGeom prst="mathMinus">
              <a:avLst>
                <a:gd name="adj1" fmla="val 0"/>
              </a:avLst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22" name="Skupina 121"/>
          <p:cNvGrpSpPr/>
          <p:nvPr/>
        </p:nvGrpSpPr>
        <p:grpSpPr>
          <a:xfrm>
            <a:off x="1235340" y="4164037"/>
            <a:ext cx="360040" cy="342038"/>
            <a:chOff x="6804248" y="3879050"/>
            <a:chExt cx="360040" cy="342038"/>
          </a:xfrm>
        </p:grpSpPr>
        <p:sp>
          <p:nvSpPr>
            <p:cNvPr id="123" name="Ovál 122"/>
            <p:cNvSpPr/>
            <p:nvPr/>
          </p:nvSpPr>
          <p:spPr>
            <a:xfrm>
              <a:off x="6804248" y="3879050"/>
              <a:ext cx="360040" cy="342038"/>
            </a:xfrm>
            <a:prstGeom prst="ellipse">
              <a:avLst/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 sz="2000" b="1" dirty="0"/>
            </a:p>
          </p:txBody>
        </p:sp>
        <p:sp>
          <p:nvSpPr>
            <p:cNvPr id="124" name="Minus 123"/>
            <p:cNvSpPr/>
            <p:nvPr/>
          </p:nvSpPr>
          <p:spPr>
            <a:xfrm>
              <a:off x="6858254" y="3964559"/>
              <a:ext cx="252028" cy="171019"/>
            </a:xfrm>
            <a:prstGeom prst="mathMinus">
              <a:avLst>
                <a:gd name="adj1" fmla="val 0"/>
              </a:avLst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25" name="Skupina 124"/>
          <p:cNvGrpSpPr/>
          <p:nvPr/>
        </p:nvGrpSpPr>
        <p:grpSpPr>
          <a:xfrm>
            <a:off x="1281128" y="5343540"/>
            <a:ext cx="360040" cy="342038"/>
            <a:chOff x="6804248" y="3879050"/>
            <a:chExt cx="360040" cy="342038"/>
          </a:xfrm>
        </p:grpSpPr>
        <p:sp>
          <p:nvSpPr>
            <p:cNvPr id="126" name="Ovál 125"/>
            <p:cNvSpPr/>
            <p:nvPr/>
          </p:nvSpPr>
          <p:spPr>
            <a:xfrm>
              <a:off x="6804248" y="3879050"/>
              <a:ext cx="360040" cy="342038"/>
            </a:xfrm>
            <a:prstGeom prst="ellipse">
              <a:avLst/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 sz="2000" b="1" dirty="0"/>
            </a:p>
          </p:txBody>
        </p:sp>
        <p:sp>
          <p:nvSpPr>
            <p:cNvPr id="127" name="Minus 126"/>
            <p:cNvSpPr/>
            <p:nvPr/>
          </p:nvSpPr>
          <p:spPr>
            <a:xfrm>
              <a:off x="6858254" y="3964559"/>
              <a:ext cx="252028" cy="171019"/>
            </a:xfrm>
            <a:prstGeom prst="mathMinus">
              <a:avLst>
                <a:gd name="adj1" fmla="val 0"/>
              </a:avLst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28" name="Skupina 127"/>
          <p:cNvGrpSpPr/>
          <p:nvPr/>
        </p:nvGrpSpPr>
        <p:grpSpPr>
          <a:xfrm>
            <a:off x="1972786" y="5541574"/>
            <a:ext cx="360040" cy="342038"/>
            <a:chOff x="6804248" y="3879050"/>
            <a:chExt cx="360040" cy="342038"/>
          </a:xfrm>
        </p:grpSpPr>
        <p:sp>
          <p:nvSpPr>
            <p:cNvPr id="129" name="Ovál 128"/>
            <p:cNvSpPr/>
            <p:nvPr/>
          </p:nvSpPr>
          <p:spPr>
            <a:xfrm>
              <a:off x="6804248" y="3879050"/>
              <a:ext cx="360040" cy="342038"/>
            </a:xfrm>
            <a:prstGeom prst="ellipse">
              <a:avLst/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 sz="2000" b="1" dirty="0"/>
            </a:p>
          </p:txBody>
        </p:sp>
        <p:sp>
          <p:nvSpPr>
            <p:cNvPr id="130" name="Minus 129"/>
            <p:cNvSpPr/>
            <p:nvPr/>
          </p:nvSpPr>
          <p:spPr>
            <a:xfrm>
              <a:off x="6858254" y="3964559"/>
              <a:ext cx="252028" cy="171019"/>
            </a:xfrm>
            <a:prstGeom prst="mathMinus">
              <a:avLst>
                <a:gd name="adj1" fmla="val 0"/>
              </a:avLst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114" name="Plus 113"/>
          <p:cNvSpPr/>
          <p:nvPr/>
        </p:nvSpPr>
        <p:spPr>
          <a:xfrm>
            <a:off x="775809" y="5049807"/>
            <a:ext cx="288032" cy="263605"/>
          </a:xfrm>
          <a:prstGeom prst="mathPlus">
            <a:avLst>
              <a:gd name="adj1" fmla="val 0"/>
            </a:avLst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5" name="Minus 114"/>
          <p:cNvSpPr/>
          <p:nvPr/>
        </p:nvSpPr>
        <p:spPr>
          <a:xfrm>
            <a:off x="775809" y="4477775"/>
            <a:ext cx="195791" cy="103353"/>
          </a:xfrm>
          <a:prstGeom prst="mathMinus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7164288" y="3930103"/>
            <a:ext cx="1527204" cy="924324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Klikni pro uzavření obvodu</a:t>
            </a:r>
            <a:endParaRPr lang="cs-CZ" sz="20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pic>
        <p:nvPicPr>
          <p:cNvPr id="1026" name="Picture 2" descr="C:\Users\uzivatel\AppData\Local\Microsoft\Windows\Temporary Internet Files\Content.IE5\16UXLQ8S\MM900395700[2].gif">
            <a:hlinkClick r:id="rId4" action="ppaction://hlinksldjump"/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5712595"/>
            <a:ext cx="1546158" cy="7215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971345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1.11111E-6 L -0.00017 0.04607 " pathEditMode="fixed" rAng="0" ptsTypes="AA">
                                      <p:cBhvr>
                                        <p:cTn id="6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" y="2292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repeatCount="300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5.55556E-7 -4.44444E-6 C -0.01527 -0.03056 -0.00347 -0.00417 -0.00347 -0.0919 " pathEditMode="relative" ptsTypes="fA">
                                      <p:cBhvr>
                                        <p:cTn id="8" dur="2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"/>
                                            </p:cond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9" presetID="0" presetClass="path" presetSubtype="0" repeatCount="3000" accel="50182" decel="4981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2.77778E-6 8.67362E-19 C -0.03455 0.01181 -0.07691 0.03333 -0.08611 -0.0162 C -0.08559 -0.04606 -0.08542 -0.07593 -0.08438 -0.10579 C -0.0842 -0.11042 -0.08351 -0.11505 -0.08264 -0.11968 C -0.08177 -0.12431 -0.07917 -0.13333 -0.07917 -0.13333 " pathEditMode="relative" ptsTypes="ffffA">
                                      <p:cBhvr>
                                        <p:cTn id="10" dur="275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"/>
                                            </p:cond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1" presetID="0" presetClass="path" presetSubtype="0" repeatCount="300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5.83333E-6 -1.11111E-6 C -0.09913 0.01667 -0.26284 0.00324 -0.34652 0.00232 C -0.35208 -0.00278 -0.35572 -0.00995 -0.3585 -0.01829 C -0.36006 -0.02268 -0.36197 -0.03217 -0.36197 -0.03217 C -0.36024 -0.10717 -0.36024 -0.08125 -0.36024 -0.11018 " pathEditMode="relative" ptsTypes="ffffA">
                                      <p:cBhvr>
                                        <p:cTn id="12" dur="3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"/>
                                            </p:cond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3" presetID="0" presetClass="path" presetSubtype="0" repeatCount="300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2.77778E-7 -3.7037E-7 C -0.0408 -0.00069 -0.08159 -0.00023 -0.12239 -0.00231 C -0.13003 -0.00278 -0.14305 -0.0162 -0.14305 -0.0162 C -0.15833 -0.0456 -0.14826 -0.07917 -0.14826 -0.11736 " pathEditMode="relative" ptsTypes="fffA">
                                      <p:cBhvr>
                                        <p:cTn id="14" dur="3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"/>
                                            </p:cond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5" presetID="0" presetClass="path" presetSubtype="0" repeatCount="3000" accel="50000" decel="50000" fill="remove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.00035 0.00879 C -0.11181 0.00948 -0.22379 0.00879 -0.33594 0.0111 C -0.34566 0.01134 -0.36354 0.02267 -0.36354 0.0229 C -0.38542 0.0428 -0.42656 0.02799 -0.44445 0.0273 C -0.44774 0.01874 -0.44965 0.01134 -0.45139 0.00208 C -0.44948 -0.0907 -0.44965 -0.05461 -0.44965 -0.10597 " pathEditMode="relative" rAng="0" ptsTypes="fffffA">
                                      <p:cBhvr>
                                        <p:cTn id="16" dur="3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587" y="-4049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"/>
                                            </p:cond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7" presetID="0" presetClass="path" presetSubtype="0" repeatCount="300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5.55556E-7 2.59259E-6 C -0.11319 -0.00069 -0.22656 -0.00069 -0.33975 -0.00231 C -0.34895 -0.00255 -0.35972 -0.01111 -0.36892 -0.01157 C -0.41892 -0.01366 -0.46892 -0.01296 -0.51892 -0.01366 C -0.52812 -0.05046 -0.52066 -0.01805 -0.52066 -0.11481 " pathEditMode="relative" ptsTypes="ffffA">
                                      <p:cBhvr>
                                        <p:cTn id="18" dur="3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"/>
                                            </p:cond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9" presetID="0" presetClass="path" presetSubtype="0" repeatCount="300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3.61111E-6 -3.33333E-6 C -0.00035 0.02107 0.01996 0.11366 -0.01389 0.12871 C -0.0257 0.13912 -0.02032 0.13611 -0.02934 0.14005 C -0.07309 0.13866 -0.11528 0.13611 -0.15868 0.13333 C -0.28959 0.09838 -0.10521 0.12685 -0.51389 0.12408 C -0.5224 0.12014 -0.51841 0.12408 -0.5224 0.10787 C -0.53073 0.07454 -0.5224 0.0375 -0.5224 0.00232 " pathEditMode="relative" ptsTypes="ffffffA">
                                      <p:cBhvr>
                                        <p:cTn id="20" dur="4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9"/>
                                            </p:cond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1" presetID="0" presetClass="path" presetSubtype="0" repeatCount="3000" accel="50133" decel="49867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2.77778E-7 2.96296E-6 C -0.00052 0.05902 0.00035 0.11805 -0.00191 0.17708 C -0.00191 0.17986 -0.0059 0.17939 -0.00694 0.18171 C -0.00729 0.18194 -0.01128 0.19884 -0.01232 0.20231 C -0.01354 0.20694 -0.01909 0.20532 -0.02257 0.20694 C -0.02482 0.20787 -0.03611 0.2162 -0.03802 0.2162 C -0.13576 0.21851 -0.23333 0.21782 -0.33107 0.21851 C -0.54913 0.21574 -0.52066 0.29537 -0.52066 0.08287 " pathEditMode="relative" ptsTypes="fffffffA">
                                      <p:cBhvr>
                                        <p:cTn id="22" dur="375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1"/>
                                            </p:cond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3" presetID="0" presetClass="path" presetSubtype="0" repeatCount="300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0.06389 -0.1375 C -0.04566 -0.1294 -0.0283 -0.12986 -0.00868 -0.12847 C -0.00313 -0.11736 -0.00591 -0.12408 -0.00174 -0.10764 C -0.00122 -0.10533 -0.00052 -0.10301 3.61111E-6 -0.1007 C 0.00052 -0.09838 0.00173 -0.09398 0.00173 -0.09398 C 0.00121 -0.03033 0.00399 0.03356 3.61111E-6 0.09699 C -0.00035 0.10185 -0.00695 0.09977 -0.01042 0.10139 C -0.01598 0.10393 -0.02674 0.11041 -0.03282 0.11065 C -0.11389 0.11296 -0.27587 0.11528 -0.27587 0.11528 C -0.31945 0.1169 -0.36198 0.12106 -0.40521 0.12454 C -0.43247 0.13657 -0.49566 0.13657 -0.52761 0.10833 C -0.53004 0.10347 -0.53438 0.1 -0.53629 0.09467 C -0.5382 0.08889 -0.53976 0.07616 -0.53976 0.07616 C -0.53924 0.05926 -0.53941 0.04236 -0.53802 0.02569 C -0.53664 0.00787 -0.53507 0.01666 -0.53108 0.00486 C -0.52952 0.00046 -0.52761 -0.0088 -0.52761 -0.0088 " pathEditMode="relative" ptsTypes="fffffffffffffffA">
                                      <p:cBhvr>
                                        <p:cTn id="24" dur="4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3"/>
                                            </p:cond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5" presetID="0" presetClass="path" presetSubtype="0" repeatCount="3000" accel="50133" decel="49867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4.16667E-6 3.7037E-7 C 0.03906 0.0007 0.07812 0.00093 0.11719 0.00232 C 0.12604 0.00255 0.12535 0.0169 0.1276 0.02546 C 0.12812 0.02778 0.12934 0.03218 0.12934 0.03218 C 0.12899 0.07894 0.17031 0.25208 0.09479 0.25301 C -0.04427 0.2544 -0.18333 0.25463 -0.3224 0.25533 C -0.42813 0.25185 -0.4 0.27361 -0.4 0.11505 " pathEditMode="relative" ptsTypes="ffffffA">
                                      <p:cBhvr>
                                        <p:cTn id="26" dur="375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5"/>
                                            </p:cond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7" presetID="0" presetClass="path" presetSubtype="0" repeatCount="300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2.77778E-6 7.77778E-6 C 0.02482 -0.00069 0.04948 -0.00208 0.0743 -0.00208 C 0.14965 -0.00208 0.30225 -0.05462 0.38975 0.02315 C 0.39132 0.0264 0.39496 0.03241 0.39496 0.03681 C 0.39496 0.10649 0.39548 0.1764 0.39323 0.24607 C 0.39305 0.24885 0.38993 0.24954 0.38802 0.2507 C 0.37517 0.25834 0.36389 0.26042 0.35 0.26227 C 0.32604 0.27038 0.26024 0.25788 0.23802 0.25765 C 0.11736 0.25626 -0.00347 0.25602 -0.12413 0.25533 C -0.13629 0.20417 -0.12917 0.19538 -0.12917 0.11274 " pathEditMode="relative" ptsTypes="fffffffffA">
                                      <p:cBhvr>
                                        <p:cTn id="28" dur="4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7"/>
                                            </p:cond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9" presetID="0" presetClass="path" presetSubtype="0" repeatCount="300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4.44444E-6 -3.7037E-7 C 0.05625 0.00046 0.12188 -0.03612 0.16875 0.00555 C 0.17153 0.01111 0.17431 0.01666 0.17708 0.02222 C 0.17847 0.025 0.18125 0.03055 0.18125 0.03055 C 0.18212 0.03564 0.18316 0.04074 0.18438 0.04583 C 0.18542 0.11226 0.1875 0.17777 0.18542 0.24444 C 0.18507 0.25532 0.17813 0.25833 0.17188 0.2625 C 0.16875 0.26458 0.1625 0.26805 0.1625 0.26805 C 0.07726 0.26597 0.12622 0.26875 0.09375 0.2625 C 0.08576 0.25833 0.07726 0.25833 0.06875 0.25694 C -0.04253 0.2074 -0.16597 0.25509 -0.28333 0.25416 C -0.29497 0.25416 -0.30747 0.25162 -0.31875 0.24722 C -0.32292 0.2456 -0.32708 0.24351 -0.33125 0.24166 C -0.33229 0.2412 -0.33437 0.24027 -0.33437 0.24027 C -0.33733 0.23634 -0.33924 0.2324 -0.34271 0.22916 C -0.34965 0.19213 -0.3467 0.21713 -0.34375 0.13055 C -0.34358 0.12592 -0.34236 0.12638 -0.34062 0.12638 " pathEditMode="relative" ptsTypes="ffffffffffffffffA">
                                      <p:cBhvr>
                                        <p:cTn id="30" dur="4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9"/>
                                            </p:cond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31" presetID="0" presetClass="path" presetSubtype="0" repeatCount="300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3.61111E-6 -4.07407E-6 C 0.15312 0.00116 0.27951 0.0051 0.42395 0.00903 C 0.42864 0.01019 0.43906 0.0125 0.44288 0.01598 C 0.44479 0.0176 0.446 0.01991 0.44826 0.02061 C 0.4526 0.02223 0.45711 0.02223 0.46215 0.02292 C 0.46944 0.02824 0.47725 0.02824 0.48455 0.03449 C 0.49236 0.06274 0.4934 0.15649 0.4908 0.19399 C 0.49149 0.22732 0.49652 0.22292 0.48958 0.23426 C 0.48298 0.24561 0.53385 0.25787 0.45017 0.26204 C 0.30955 0.2801 0.14757 0.26135 -0.01216 0.25973 C -0.01997 0.25973 -0.03455 0.25047 -0.03455 0.2507 C -0.03768 0.24769 -0.04289 0.24329 -0.0448 0.23889 C -0.04653 0.23473 -0.04705 0.22987 -0.04827 0.22524 C -0.04879 0.22292 -0.05 0.21829 -0.05 0.21852 C -0.04948 0.18681 -0.04827 0.12408 -0.04827 0.12431 " pathEditMode="relative" rAng="0" ptsTypes="ffffffaafffffff">
                                      <p:cBhvr>
                                        <p:cTn id="32" dur="4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184" y="14005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1"/>
                                            </p:cond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33" presetID="0" presetClass="path" presetSubtype="0" repeatCount="3000" accel="50000" decel="405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4.72222E-6 4.07407E-6 C 0.0165 0.00069 0.05521 -0.00463 0.0698 0.00833 C 0.0816 0.05579 0.07865 0.11296 0.06667 0.16111 C 0.06632 0.16667 0.0658 0.17222 0.06563 0.17778 C 0.06511 0.19306 0.06545 0.20833 0.06459 0.22361 C 0.06441 0.22731 0.0632 0.23102 0.0625 0.23472 C 0.06216 0.23657 0.06146 0.24028 0.06146 0.24028 C 0.06111 0.24491 0.06146 0.24977 0.06042 0.25417 C 0.0599 0.25648 0.05261 0.25972 0.05105 0.26111 C -0.08159 0.26065 -0.21423 0.26111 -0.34687 0.25972 C -0.35659 0.25972 -0.37482 0.24861 -0.38437 0.24444 C -0.39635 0.23912 -0.42882 0.24051 -0.43437 0.24028 C -0.43993 0.23981 -0.44548 0.23981 -0.45104 0.23889 C -0.4533 0.23843 -0.4552 0.23704 -0.45729 0.23611 C -0.45972 0.23495 -0.46354 0.23056 -0.46354 0.23056 C -0.47326 0.1919 -0.46666 0.17037 -0.46666 0.11528 " pathEditMode="relative" ptsTypes="fffffffffffffffA">
                                      <p:cBhvr>
                                        <p:cTn id="34" dur="4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3"/>
                                            </p:cond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35" presetID="0" presetClass="path" presetSubtype="0" repeatCount="3000" accel="50118" decel="4988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.00139 0.00278 C 0.0026 -0.04189 -0.00903 -0.05347 0.01337 -0.06388 C 0.07778 -0.07939 0.3085 -0.05995 0.38837 -0.05833 C 0.46823 -0.05671 0.47187 -0.0574 0.49271 -0.05463 C 0.49982 -0.05138 0.50607 -0.04421 0.51337 -0.04097 C 0.5151 -0.03865 0.51649 -0.03588 0.51857 -0.03402 C 0.52014 -0.03263 0.52274 -0.03379 0.52378 -0.03171 C 0.52587 -0.02777 0.52604 -0.02268 0.52725 -0.01805 C 0.52778 -0.01574 0.52847 -0.01342 0.52899 -0.01111 C 0.52951 -0.00879 0.53073 -0.00416 0.53073 -0.00393 C 0.52986 0.09352 0.56719 0.18866 0.49618 0.20047 C 0.33698 0.19977 0.17778 0.19977 0.01857 0.19815 C 0.00989 0.19815 -0.00556 0.18426 -0.00556 0.1845 C -0.00504 0.14977 -0.00486 0.11528 -0.00382 0.08079 C -0.00365 0.07524 -0.00035 0.06482 -0.00035 0.06505 " pathEditMode="relative" rAng="0" ptsTypes="ffaffffffffffff">
                                      <p:cBhvr>
                                        <p:cTn id="36" dur="425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760" y="5764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5"/>
                                            </p:cond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37" presetID="27" presetClass="emph" presetSubtype="0" repeatCount="7000" fill="remove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8" dur="100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39" dur="100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40" dur="100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1" dur="100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Zdroje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Zástupný symbol pro obsah 2"/>
          <p:cNvSpPr txBox="1">
            <a:spLocks/>
          </p:cNvSpPr>
          <p:nvPr/>
        </p:nvSpPr>
        <p:spPr>
          <a:xfrm>
            <a:off x="435317" y="1369877"/>
            <a:ext cx="8220028" cy="460647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000" dirty="0"/>
              <a:t>Všechny obrázky a fotografie, pokud není uvedeno jinak, jsou použity z galerie klipart</a:t>
            </a:r>
          </a:p>
          <a:p>
            <a:r>
              <a:rPr lang="cs-CZ" sz="2000" dirty="0" smtClean="0"/>
              <a:t>http://office.microsoft.com/klipart</a:t>
            </a:r>
          </a:p>
        </p:txBody>
      </p:sp>
    </p:spTree>
    <p:extLst>
      <p:ext uri="{BB962C8B-B14F-4D97-AF65-F5344CB8AC3E}">
        <p14:creationId xmlns:p14="http://schemas.microsoft.com/office/powerpoint/2010/main" val="2970929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769</Words>
  <Application>Microsoft Office PowerPoint</Application>
  <PresentationFormat>Předvádění na obrazovce (4:3)</PresentationFormat>
  <Paragraphs>139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Motiv sady Office</vt:lpstr>
      <vt:lpstr>Elektřina VY_32_INOVACE_2A_11 Číslo projektu: CZ.1.07/1.4.00/21.1101</vt:lpstr>
      <vt:lpstr>Prezentace aplikace PowerPoint</vt:lpstr>
      <vt:lpstr>Elektřina</vt:lpstr>
      <vt:lpstr>Co to je „ELEKTŘINA“</vt:lpstr>
      <vt:lpstr>Co to je „ELEKTŘINA“</vt:lpstr>
      <vt:lpstr>Pohyb elektronů v uzavřeném el. obvodu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Pohyb elektronů v uzavřeném el. obvodu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2011-07-01T16:37:14Z</dcterms:created>
  <dcterms:modified xsi:type="dcterms:W3CDTF">2013-01-27T14:38:19Z</dcterms:modified>
</cp:coreProperties>
</file>