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2" r:id="rId3"/>
    <p:sldId id="263" r:id="rId4"/>
    <p:sldId id="264" r:id="rId5"/>
    <p:sldId id="260" r:id="rId6"/>
    <p:sldId id="265" r:id="rId7"/>
    <p:sldId id="258" r:id="rId8"/>
    <p:sldId id="267" r:id="rId9"/>
    <p:sldId id="257" r:id="rId10"/>
    <p:sldId id="268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41CE48-3A8B-4DD7-802C-653A314D945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DEC50F-66BC-4519-98C1-2BBBA2C258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350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0053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7147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326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5755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594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8370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079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2525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3324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5928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212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144">
              <a:srgbClr val="F1F7FF">
                <a:lumMod val="39000"/>
                <a:lumOff val="61000"/>
              </a:srgbClr>
            </a:gs>
            <a:gs pos="6000">
              <a:srgbClr val="03D4A8">
                <a:lumMod val="17000"/>
                <a:lumOff val="83000"/>
              </a:srgbClr>
            </a:gs>
            <a:gs pos="47000">
              <a:srgbClr val="21D6E0">
                <a:lumMod val="11000"/>
                <a:lumOff val="89000"/>
              </a:srgbClr>
            </a:gs>
            <a:gs pos="92000">
              <a:srgbClr val="005CBF">
                <a:lumMod val="13000"/>
                <a:lumOff val="8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144">
              <a:srgbClr val="F1F7FF">
                <a:lumMod val="39000"/>
                <a:lumOff val="61000"/>
              </a:srgbClr>
            </a:gs>
            <a:gs pos="6000">
              <a:srgbClr val="03D4A8">
                <a:lumMod val="17000"/>
                <a:lumOff val="83000"/>
              </a:srgbClr>
            </a:gs>
            <a:gs pos="47000">
              <a:srgbClr val="21D6E0">
                <a:lumMod val="11000"/>
                <a:lumOff val="89000"/>
              </a:srgbClr>
            </a:gs>
            <a:gs pos="92000">
              <a:srgbClr val="005CBF">
                <a:lumMod val="13000"/>
                <a:lumOff val="8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59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Elektrický obvod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VY_32_INOVACE_2A_12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5420640"/>
              </p:ext>
            </p:extLst>
          </p:nvPr>
        </p:nvGraphicFramePr>
        <p:xfrm>
          <a:off x="518161" y="1052736"/>
          <a:ext cx="8280920" cy="517323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seznámeni se základními schématickými značkami používanými v el. obvodech. Dle zadání na jednotlivých listech doplňují názvy značek nebo dokreslují podobu značek určených zadáním.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22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naučí základní schématické značky a získají povědomí o pravidlech jejich kreslení.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Schématické značky používané v el. obvodech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836776" y="2083580"/>
            <a:ext cx="1656184" cy="2844342"/>
            <a:chOff x="6836776" y="2083580"/>
            <a:chExt cx="1656184" cy="2844342"/>
          </a:xfrm>
        </p:grpSpPr>
        <p:sp>
          <p:nvSpPr>
            <p:cNvPr id="32" name="TextovéPole 31"/>
            <p:cNvSpPr txBox="1"/>
            <p:nvPr/>
          </p:nvSpPr>
          <p:spPr>
            <a:xfrm>
              <a:off x="6836776" y="2083580"/>
              <a:ext cx="165618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Svítivá dioda</a:t>
              </a:r>
              <a:endParaRPr lang="cs-CZ" sz="2000" b="1" dirty="0"/>
            </a:p>
          </p:txBody>
        </p:sp>
        <p:grpSp>
          <p:nvGrpSpPr>
            <p:cNvPr id="37" name="Skupina 36"/>
            <p:cNvGrpSpPr/>
            <p:nvPr/>
          </p:nvGrpSpPr>
          <p:grpSpPr>
            <a:xfrm>
              <a:off x="7063711" y="3970790"/>
              <a:ext cx="1429249" cy="957132"/>
              <a:chOff x="3502792" y="2622536"/>
              <a:chExt cx="1429249" cy="957132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3502792" y="2622536"/>
                <a:ext cx="1429249" cy="957132"/>
                <a:chOff x="3502792" y="2622536"/>
                <a:chExt cx="1429249" cy="957132"/>
              </a:xfrm>
            </p:grpSpPr>
            <p:grpSp>
              <p:nvGrpSpPr>
                <p:cNvPr id="70" name="Skupina 69"/>
                <p:cNvGrpSpPr/>
                <p:nvPr/>
              </p:nvGrpSpPr>
              <p:grpSpPr>
                <a:xfrm>
                  <a:off x="3502792" y="3064196"/>
                  <a:ext cx="1429249" cy="515472"/>
                  <a:chOff x="781937" y="5522587"/>
                  <a:chExt cx="1438124" cy="576064"/>
                </a:xfrm>
              </p:grpSpPr>
              <p:sp>
                <p:nvSpPr>
                  <p:cNvPr id="71" name="Rovnoramenný trojúhelník 70"/>
                  <p:cNvSpPr/>
                  <p:nvPr/>
                </p:nvSpPr>
                <p:spPr>
                  <a:xfrm rot="5400000">
                    <a:off x="1236609" y="5522587"/>
                    <a:ext cx="576064" cy="576064"/>
                  </a:xfrm>
                  <a:prstGeom prst="triangle">
                    <a:avLst/>
                  </a:prstGeom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72" name="Přímá spojnice 71"/>
                  <p:cNvCxnSpPr/>
                  <p:nvPr/>
                </p:nvCxnSpPr>
                <p:spPr>
                  <a:xfrm>
                    <a:off x="1812674" y="5816436"/>
                    <a:ext cx="407387" cy="0"/>
                  </a:xfrm>
                  <a:prstGeom prst="line">
                    <a:avLst/>
                  </a:prstGeom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cxnSp>
                <p:nvCxnSpPr>
                  <p:cNvPr id="73" name="Přímá spojnice 72"/>
                  <p:cNvCxnSpPr>
                    <a:stCxn id="71" idx="3"/>
                  </p:cNvCxnSpPr>
                  <p:nvPr/>
                </p:nvCxnSpPr>
                <p:spPr>
                  <a:xfrm flipH="1">
                    <a:off x="781937" y="5810619"/>
                    <a:ext cx="454672" cy="0"/>
                  </a:xfrm>
                  <a:prstGeom prst="line">
                    <a:avLst/>
                  </a:prstGeom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</p:grpSp>
            <p:cxnSp>
              <p:nvCxnSpPr>
                <p:cNvPr id="30" name="Přímá spojnice se šipkou 29"/>
                <p:cNvCxnSpPr/>
                <p:nvPr/>
              </p:nvCxnSpPr>
              <p:spPr>
                <a:xfrm flipV="1">
                  <a:off x="4355976" y="2678310"/>
                  <a:ext cx="171192" cy="416348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se šipkou 73"/>
                <p:cNvCxnSpPr/>
                <p:nvPr/>
              </p:nvCxnSpPr>
              <p:spPr>
                <a:xfrm flipV="1">
                  <a:off x="4184784" y="2622536"/>
                  <a:ext cx="171192" cy="416348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5" name="Přímá spojnice 74"/>
              <p:cNvCxnSpPr/>
              <p:nvPr/>
            </p:nvCxnSpPr>
            <p:spPr>
              <a:xfrm>
                <a:off x="4517170" y="3021587"/>
                <a:ext cx="0" cy="515473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pic>
          <p:nvPicPr>
            <p:cNvPr id="2050" name="Picture 2" descr="C:\Users\uzivatel\AppData\Local\Microsoft\Windows\Temporary Internet Files\Content.IE5\GFHMNZ7G\MP900316494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009" r="39811"/>
            <a:stretch/>
          </p:blipFill>
          <p:spPr bwMode="auto">
            <a:xfrm>
              <a:off x="7286262" y="2579280"/>
              <a:ext cx="897364" cy="12570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578979" y="2083580"/>
            <a:ext cx="1368152" cy="2911704"/>
            <a:chOff x="4578979" y="2083580"/>
            <a:chExt cx="1368152" cy="2911704"/>
          </a:xfrm>
        </p:grpSpPr>
        <p:sp>
          <p:nvSpPr>
            <p:cNvPr id="45" name="Vývojový diagram: sumační spojení 44"/>
            <p:cNvSpPr/>
            <p:nvPr/>
          </p:nvSpPr>
          <p:spPr>
            <a:xfrm>
              <a:off x="5153358" y="4491228"/>
              <a:ext cx="504056" cy="504056"/>
            </a:xfrm>
            <a:prstGeom prst="flowChartSummingJuncti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40" name="TextovéPole 1039"/>
            <p:cNvSpPr txBox="1"/>
            <p:nvPr/>
          </p:nvSpPr>
          <p:spPr>
            <a:xfrm>
              <a:off x="4578979" y="2083580"/>
              <a:ext cx="13681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prstClr val="black"/>
                  </a:solidFill>
                </a:rPr>
                <a:t>Žárovka</a:t>
              </a:r>
              <a:endParaRPr lang="cs-CZ" sz="2000" b="1" dirty="0">
                <a:solidFill>
                  <a:prstClr val="black"/>
                </a:solidFill>
              </a:endParaRPr>
            </a:p>
          </p:txBody>
        </p:sp>
        <p:pic>
          <p:nvPicPr>
            <p:cNvPr id="2051" name="Picture 3" descr="C:\Users\uzivatel\AppData\Local\Microsoft\Windows\Temporary Internet Files\Content.IE5\ZOW1DX4L\MP90038671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103" b="100000" l="4000" r="96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875607">
              <a:off x="4479986" y="2781891"/>
              <a:ext cx="1566139" cy="11175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2887797" y="2054498"/>
            <a:ext cx="1552563" cy="3060719"/>
            <a:chOff x="2887797" y="2083580"/>
            <a:chExt cx="1552563" cy="3060719"/>
          </a:xfrm>
        </p:grpSpPr>
        <p:sp>
          <p:nvSpPr>
            <p:cNvPr id="62" name="TextovéPole 61"/>
            <p:cNvSpPr txBox="1"/>
            <p:nvPr/>
          </p:nvSpPr>
          <p:spPr>
            <a:xfrm>
              <a:off x="2887797" y="2083580"/>
              <a:ext cx="15525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</a:rPr>
                <a:t>Baterie 1,5V</a:t>
              </a:r>
              <a:endParaRPr lang="cs-CZ" sz="2000" b="1" dirty="0">
                <a:solidFill>
                  <a:prstClr val="black"/>
                </a:solidFill>
              </a:endParaRPr>
            </a:p>
          </p:txBody>
        </p:sp>
        <p:pic>
          <p:nvPicPr>
            <p:cNvPr id="64" name="Picture 7" descr="C:\Users\uzivatel\AppData\Local\Microsoft\Windows\Temporary Internet Files\Content.IE5\8YKHHWPL\MC90034575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3229118" y="4470457"/>
              <a:ext cx="850086" cy="4975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Users\uzivatel\AppData\Local\Microsoft\Windows\Temporary Internet Files\Content.IE5\PVDUFBUN\MC900434785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4474" y="2759350"/>
              <a:ext cx="1239375" cy="12393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899592" y="2132604"/>
            <a:ext cx="1368152" cy="2635675"/>
            <a:chOff x="1018250" y="2083580"/>
            <a:chExt cx="1368152" cy="2635675"/>
          </a:xfrm>
        </p:grpSpPr>
        <p:cxnSp>
          <p:nvCxnSpPr>
            <p:cNvPr id="59" name="Přímá spojnice 58"/>
            <p:cNvCxnSpPr/>
            <p:nvPr/>
          </p:nvCxnSpPr>
          <p:spPr>
            <a:xfrm flipH="1">
              <a:off x="1437426" y="4719255"/>
              <a:ext cx="57369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63" name="TextovéPole 62"/>
            <p:cNvSpPr txBox="1"/>
            <p:nvPr/>
          </p:nvSpPr>
          <p:spPr>
            <a:xfrm>
              <a:off x="1018250" y="2083580"/>
              <a:ext cx="13681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prstClr val="black"/>
                  </a:solidFill>
                </a:rPr>
                <a:t>Vodič</a:t>
              </a:r>
              <a:endParaRPr lang="cs-CZ" sz="2000" b="1" dirty="0">
                <a:solidFill>
                  <a:prstClr val="black"/>
                </a:solidFill>
              </a:endParaRPr>
            </a:p>
          </p:txBody>
        </p:sp>
        <p:pic>
          <p:nvPicPr>
            <p:cNvPr id="2053" name="Picture 5" descr="C:\Users\uzivatel\AppData\Local\Microsoft\Windows\Temporary Internet Files\Content.IE5\GFHMNZ7G\MP900175430[1]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489" r="16439" b="7213"/>
            <a:stretch/>
          </p:blipFill>
          <p:spPr bwMode="auto">
            <a:xfrm>
              <a:off x="1043608" y="2861522"/>
              <a:ext cx="1342794" cy="11778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5049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378025" y="1788488"/>
            <a:ext cx="1928850" cy="2707243"/>
            <a:chOff x="202385" y="865415"/>
            <a:chExt cx="1928850" cy="2707243"/>
          </a:xfrm>
        </p:grpSpPr>
        <p:sp>
          <p:nvSpPr>
            <p:cNvPr id="21" name="Ovál 20"/>
            <p:cNvSpPr/>
            <p:nvPr/>
          </p:nvSpPr>
          <p:spPr>
            <a:xfrm>
              <a:off x="1090422" y="3048006"/>
              <a:ext cx="504056" cy="52465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63083" y="865415"/>
              <a:ext cx="1368152" cy="400110"/>
            </a:xfrm>
            <a:prstGeom prst="rect">
              <a:avLst/>
            </a:prstGeom>
            <a:noFill/>
            <a:ln>
              <a:solidFill>
                <a:schemeClr val="bg2">
                  <a:lumMod val="9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prstClr val="black"/>
                  </a:solidFill>
                </a:rPr>
                <a:t>Voltmetr</a:t>
              </a:r>
              <a:endParaRPr lang="cs-CZ" sz="2000" b="1" dirty="0">
                <a:solidFill>
                  <a:prstClr val="black"/>
                </a:solidFill>
              </a:endParaRPr>
            </a:p>
          </p:txBody>
        </p:sp>
        <p:pic>
          <p:nvPicPr>
            <p:cNvPr id="1027" name="Picture 3" descr="C:\Users\uzivatel\AppData\Local\Microsoft\Windows\Temporary Internet Files\Content.IE5\HXF7LY24\MC9002341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385" y="1599027"/>
              <a:ext cx="1928850" cy="10136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2836077" y="1772648"/>
            <a:ext cx="1754317" cy="2742821"/>
            <a:chOff x="2590675" y="711527"/>
            <a:chExt cx="1754317" cy="2742821"/>
          </a:xfrm>
        </p:grpSpPr>
        <p:grpSp>
          <p:nvGrpSpPr>
            <p:cNvPr id="23" name="Skupina 22"/>
            <p:cNvGrpSpPr/>
            <p:nvPr/>
          </p:nvGrpSpPr>
          <p:grpSpPr>
            <a:xfrm>
              <a:off x="2616800" y="3166316"/>
              <a:ext cx="1728192" cy="288032"/>
              <a:chOff x="611560" y="4725144"/>
              <a:chExt cx="1728192" cy="288032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1007604" y="4725144"/>
                <a:ext cx="900100" cy="28803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" name="Přímá spojnice 24"/>
              <p:cNvCxnSpPr>
                <a:stCxn id="24" idx="3"/>
              </p:cNvCxnSpPr>
              <p:nvPr/>
            </p:nvCxnSpPr>
            <p:spPr>
              <a:xfrm>
                <a:off x="1907704" y="4869160"/>
                <a:ext cx="432048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</p:cxnSp>
          <p:cxnSp>
            <p:nvCxnSpPr>
              <p:cNvPr id="26" name="Přímá spojnice 25"/>
              <p:cNvCxnSpPr>
                <a:stCxn id="24" idx="1"/>
              </p:cNvCxnSpPr>
              <p:nvPr/>
            </p:nvCxnSpPr>
            <p:spPr>
              <a:xfrm flipH="1">
                <a:off x="611560" y="4869160"/>
                <a:ext cx="39604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</p:cxnSp>
        </p:grpSp>
        <p:sp>
          <p:nvSpPr>
            <p:cNvPr id="27" name="TextovéPole 26"/>
            <p:cNvSpPr txBox="1"/>
            <p:nvPr/>
          </p:nvSpPr>
          <p:spPr>
            <a:xfrm>
              <a:off x="2627784" y="711527"/>
              <a:ext cx="1296144" cy="707886"/>
            </a:xfrm>
            <a:prstGeom prst="rect">
              <a:avLst/>
            </a:prstGeom>
            <a:noFill/>
            <a:ln>
              <a:solidFill>
                <a:schemeClr val="bg2">
                  <a:lumMod val="9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El. odpor (rezistor)</a:t>
              </a:r>
              <a:endParaRPr lang="cs-CZ" sz="2000" b="1" dirty="0"/>
            </a:p>
          </p:txBody>
        </p:sp>
        <p:pic>
          <p:nvPicPr>
            <p:cNvPr id="1030" name="Picture 6" descr="C:\Users\uzivatel\AppData\Local\Microsoft\Windows\Temporary Internet Files\Content.IE5\9BRHG7ZI\MP900407065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954" t="71851" r="42584" b="5851"/>
            <a:stretch/>
          </p:blipFill>
          <p:spPr bwMode="auto">
            <a:xfrm>
              <a:off x="2590675" y="1599027"/>
              <a:ext cx="1672046" cy="11581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954979" y="1788488"/>
            <a:ext cx="1584502" cy="3381021"/>
            <a:chOff x="4823865" y="865415"/>
            <a:chExt cx="1584502" cy="3381021"/>
          </a:xfrm>
        </p:grpSpPr>
        <p:pic>
          <p:nvPicPr>
            <p:cNvPr id="32" name="Picture 7" descr="C:\Users\uzivatel\AppData\Local\Microsoft\Windows\Temporary Internet Files\Content.IE5\8YKHHWPL\MP900401944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671" t="21341" r="12291" b="23711"/>
            <a:stretch/>
          </p:blipFill>
          <p:spPr bwMode="auto">
            <a:xfrm>
              <a:off x="4932040" y="1599027"/>
              <a:ext cx="1368152" cy="14718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823865" y="865415"/>
              <a:ext cx="1584502" cy="400110"/>
            </a:xfrm>
            <a:prstGeom prst="rect">
              <a:avLst/>
            </a:prstGeom>
            <a:noFill/>
            <a:ln>
              <a:solidFill>
                <a:schemeClr val="bg2">
                  <a:lumMod val="9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Kondenzátor</a:t>
              </a:r>
              <a:endParaRPr lang="cs-CZ" sz="2000" b="1" dirty="0"/>
            </a:p>
          </p:txBody>
        </p:sp>
        <p:grpSp>
          <p:nvGrpSpPr>
            <p:cNvPr id="34" name="Skupina 33"/>
            <p:cNvGrpSpPr/>
            <p:nvPr/>
          </p:nvGrpSpPr>
          <p:grpSpPr>
            <a:xfrm rot="5400000">
              <a:off x="5220072" y="3369308"/>
              <a:ext cx="792088" cy="962168"/>
              <a:chOff x="6948264" y="3834984"/>
              <a:chExt cx="792088" cy="962168"/>
            </a:xfrm>
          </p:grpSpPr>
          <p:sp>
            <p:nvSpPr>
              <p:cNvPr id="28" name="Je rovno 27"/>
              <p:cNvSpPr/>
              <p:nvPr/>
            </p:nvSpPr>
            <p:spPr>
              <a:xfrm>
                <a:off x="6948264" y="4149080"/>
                <a:ext cx="792088" cy="360040"/>
              </a:xfrm>
              <a:prstGeom prst="mathEqual">
                <a:avLst>
                  <a:gd name="adj1" fmla="val 5379"/>
                  <a:gd name="adj2" fmla="val 40784"/>
                </a:avLst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0" name="Přímá spojnice 29"/>
              <p:cNvCxnSpPr>
                <a:stCxn id="28" idx="5"/>
              </p:cNvCxnSpPr>
              <p:nvPr/>
            </p:nvCxnSpPr>
            <p:spPr>
              <a:xfrm flipV="1">
                <a:off x="7344308" y="3834984"/>
                <a:ext cx="0" cy="40133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>
                <a:stCxn id="28" idx="2"/>
              </p:cNvCxnSpPr>
              <p:nvPr/>
            </p:nvCxnSpPr>
            <p:spPr>
              <a:xfrm>
                <a:off x="7344308" y="4421886"/>
                <a:ext cx="0" cy="375266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Skupina 6"/>
          <p:cNvGrpSpPr/>
          <p:nvPr/>
        </p:nvGrpSpPr>
        <p:grpSpPr>
          <a:xfrm>
            <a:off x="6826360" y="1759880"/>
            <a:ext cx="2088232" cy="2996291"/>
            <a:chOff x="6826360" y="1759880"/>
            <a:chExt cx="2088232" cy="2996291"/>
          </a:xfrm>
        </p:grpSpPr>
        <p:pic>
          <p:nvPicPr>
            <p:cNvPr id="1031" name="Picture 7" descr="C:\Users\uzivatel\AppData\Local\Microsoft\Windows\Temporary Internet Files\Content.IE5\9BRHG7ZI\MP90040050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3879" y="2460834"/>
              <a:ext cx="1253194" cy="15672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6826360" y="1759880"/>
              <a:ext cx="2088232" cy="400110"/>
            </a:xfrm>
            <a:prstGeom prst="rect">
              <a:avLst/>
            </a:prstGeom>
            <a:noFill/>
            <a:ln>
              <a:solidFill>
                <a:schemeClr val="bg2">
                  <a:lumMod val="9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Vypínač / spínač</a:t>
              </a:r>
              <a:endParaRPr lang="cs-CZ" sz="2000" b="1" dirty="0"/>
            </a:p>
          </p:txBody>
        </p:sp>
        <p:grpSp>
          <p:nvGrpSpPr>
            <p:cNvPr id="40" name="Skupina 39"/>
            <p:cNvGrpSpPr/>
            <p:nvPr/>
          </p:nvGrpSpPr>
          <p:grpSpPr>
            <a:xfrm>
              <a:off x="7150396" y="4434465"/>
              <a:ext cx="1469218" cy="321706"/>
              <a:chOff x="6876256" y="3572658"/>
              <a:chExt cx="1469218" cy="321706"/>
            </a:xfrm>
          </p:grpSpPr>
          <p:cxnSp>
            <p:nvCxnSpPr>
              <p:cNvPr id="36" name="Přímá spojnice 35"/>
              <p:cNvCxnSpPr/>
              <p:nvPr/>
            </p:nvCxnSpPr>
            <p:spPr>
              <a:xfrm>
                <a:off x="6876256" y="3850392"/>
                <a:ext cx="57606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7769410" y="3850392"/>
                <a:ext cx="57606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 flipV="1">
                <a:off x="7452320" y="3572658"/>
                <a:ext cx="317090" cy="277734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9" name="Vývojový diagram: spojnice 38"/>
              <p:cNvSpPr/>
              <p:nvPr/>
            </p:nvSpPr>
            <p:spPr>
              <a:xfrm>
                <a:off x="7420302" y="3808051"/>
                <a:ext cx="72008" cy="84682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Vývojový diagram: spojnice 47"/>
              <p:cNvSpPr/>
              <p:nvPr/>
            </p:nvSpPr>
            <p:spPr>
              <a:xfrm>
                <a:off x="7733406" y="3809682"/>
                <a:ext cx="72008" cy="84682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Jednoduchý el. obvod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5" name="Vývojový diagram: sumační spojení 44"/>
          <p:cNvSpPr/>
          <p:nvPr/>
        </p:nvSpPr>
        <p:spPr>
          <a:xfrm>
            <a:off x="6069861" y="1588151"/>
            <a:ext cx="504056" cy="504056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6156176" y="2420888"/>
            <a:ext cx="504056" cy="52465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V</a:t>
            </a:r>
            <a:endParaRPr lang="cs-CZ" sz="2800" dirty="0">
              <a:solidFill>
                <a:prstClr val="black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6182537" y="4437112"/>
            <a:ext cx="57369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40" name="TextovéPole 1039"/>
          <p:cNvSpPr txBox="1"/>
          <p:nvPr/>
        </p:nvSpPr>
        <p:spPr>
          <a:xfrm>
            <a:off x="6822348" y="158815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žárovka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862777" y="24985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voltmetr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880388" y="34395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baterie 1,5V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014527" y="425244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vodič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4" name="Picture 7" descr="C:\Users\uzivatel\AppData\Local\Microsoft\Windows\Temporary Internet Files\Content.IE5\8YKHHWPL\MC900345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44341" y="3385267"/>
            <a:ext cx="850086" cy="497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955146" y="2044992"/>
            <a:ext cx="3996444" cy="2789112"/>
            <a:chOff x="1467421" y="2806193"/>
            <a:chExt cx="3996444" cy="2789112"/>
          </a:xfrm>
        </p:grpSpPr>
        <p:grpSp>
          <p:nvGrpSpPr>
            <p:cNvPr id="1025" name="Skupina 1024"/>
            <p:cNvGrpSpPr/>
            <p:nvPr/>
          </p:nvGrpSpPr>
          <p:grpSpPr>
            <a:xfrm>
              <a:off x="1467421" y="2806193"/>
              <a:ext cx="3996444" cy="2746771"/>
              <a:chOff x="1115616" y="2081679"/>
              <a:chExt cx="3996444" cy="2746771"/>
            </a:xfrm>
          </p:grpSpPr>
          <p:sp>
            <p:nvSpPr>
              <p:cNvPr id="4" name="Vývojový diagram: sumační spojení 3"/>
              <p:cNvSpPr/>
              <p:nvPr/>
            </p:nvSpPr>
            <p:spPr>
              <a:xfrm>
                <a:off x="2915816" y="2081679"/>
                <a:ext cx="648072" cy="648072"/>
              </a:xfrm>
              <a:prstGeom prst="flowChartSummingJunctio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1115616" y="3332964"/>
                <a:ext cx="504056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  <a:effectLst>
                <a:outerShdw blurRad="57785" dist="33020" dir="3180000" algn="ctr">
                  <a:srgbClr val="000000">
                    <a:alpha val="30000"/>
                  </a:srgbClr>
                </a:outerShdw>
              </a:effectLst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1236893" y="3476980"/>
                <a:ext cx="252028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H="1" flipV="1">
                <a:off x="1362907" y="2348880"/>
                <a:ext cx="2368" cy="98408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1362907" y="2348880"/>
                <a:ext cx="1552909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3563888" y="2355154"/>
                <a:ext cx="1548172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 flipH="1">
                <a:off x="5063353" y="2348880"/>
                <a:ext cx="48707" cy="2477939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H="1">
                <a:off x="3686332" y="4828450"/>
                <a:ext cx="1377021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1362907" y="3501170"/>
                <a:ext cx="4737" cy="1325649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Skupina 29"/>
            <p:cNvGrpSpPr/>
            <p:nvPr/>
          </p:nvGrpSpPr>
          <p:grpSpPr>
            <a:xfrm>
              <a:off x="1714712" y="5273599"/>
              <a:ext cx="2323425" cy="321706"/>
              <a:chOff x="2379019" y="5815562"/>
              <a:chExt cx="2323425" cy="321706"/>
            </a:xfrm>
          </p:grpSpPr>
          <p:cxnSp>
            <p:nvCxnSpPr>
              <p:cNvPr id="31" name="Přímá spojnice 30"/>
              <p:cNvCxnSpPr/>
              <p:nvPr/>
            </p:nvCxnSpPr>
            <p:spPr>
              <a:xfrm flipV="1">
                <a:off x="2379019" y="6093296"/>
                <a:ext cx="1430271" cy="1631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126380" y="6093296"/>
                <a:ext cx="57606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 flipV="1">
                <a:off x="3809290" y="5815562"/>
                <a:ext cx="317090" cy="277734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4" name="Vývojový diagram: spojnice 33"/>
              <p:cNvSpPr/>
              <p:nvPr/>
            </p:nvSpPr>
            <p:spPr>
              <a:xfrm>
                <a:off x="3780843" y="6050955"/>
                <a:ext cx="72008" cy="84682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spojnice 34"/>
              <p:cNvSpPr/>
              <p:nvPr/>
            </p:nvSpPr>
            <p:spPr>
              <a:xfrm>
                <a:off x="4093947" y="6052586"/>
                <a:ext cx="72008" cy="84682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9" name="Skupina 38"/>
          <p:cNvGrpSpPr/>
          <p:nvPr/>
        </p:nvGrpSpPr>
        <p:grpSpPr>
          <a:xfrm>
            <a:off x="5925623" y="4952922"/>
            <a:ext cx="1469218" cy="321706"/>
            <a:chOff x="3233226" y="5815562"/>
            <a:chExt cx="1469218" cy="321706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3233226" y="6093296"/>
              <a:ext cx="57606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4126380" y="6093296"/>
              <a:ext cx="57606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V="1">
              <a:off x="3809290" y="5815562"/>
              <a:ext cx="317090" cy="27773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8" name="Vývojový diagram: spojnice 47"/>
            <p:cNvSpPr/>
            <p:nvPr/>
          </p:nvSpPr>
          <p:spPr>
            <a:xfrm>
              <a:off x="3780843" y="6050955"/>
              <a:ext cx="72008" cy="84682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spojnice 48"/>
            <p:cNvSpPr/>
            <p:nvPr/>
          </p:nvSpPr>
          <p:spPr>
            <a:xfrm>
              <a:off x="4093947" y="6052586"/>
              <a:ext cx="72008" cy="84682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7564464" y="4974991"/>
            <a:ext cx="977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spínač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72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01395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Složitější elektrotechnické obvody na internetu</a:t>
            </a: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468830" y="1210143"/>
            <a:ext cx="6012668" cy="2232838"/>
            <a:chOff x="971600" y="1413366"/>
            <a:chExt cx="6660740" cy="2664296"/>
          </a:xfrm>
        </p:grpSpPr>
        <p:pic>
          <p:nvPicPr>
            <p:cNvPr id="1026" name="Picture 2" descr="http://www.zesilovace.cz/sedlak/fyzika/elektronicky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1413366"/>
              <a:ext cx="6660740" cy="26642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Je rovno 2"/>
            <p:cNvSpPr/>
            <p:nvPr/>
          </p:nvSpPr>
          <p:spPr>
            <a:xfrm>
              <a:off x="1619672" y="2714092"/>
              <a:ext cx="360040" cy="626368"/>
            </a:xfrm>
            <a:prstGeom prst="mathEqual">
              <a:avLst>
                <a:gd name="adj1" fmla="val 5805"/>
                <a:gd name="adj2" fmla="val 18846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1028" name="Picture 4" descr="http://www.amapro.cz/public/digi/ako_schema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469"/>
          <a:stretch/>
        </p:blipFill>
        <p:spPr bwMode="auto">
          <a:xfrm>
            <a:off x="4139952" y="3933056"/>
            <a:ext cx="4383612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88224" y="1210143"/>
            <a:ext cx="216024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Zapojení diody a odporu s vyznačením napětí a proudu.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3846" y="3933056"/>
            <a:ext cx="300165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Astabilní klopný obvod, někdy používaný i jako „blikačka“.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4179" y="116632"/>
            <a:ext cx="8229600" cy="114300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Dopiš pod schématické značky názvy součástek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5201494" y="1680535"/>
            <a:ext cx="1429249" cy="957132"/>
            <a:chOff x="3502792" y="2622536"/>
            <a:chExt cx="1429249" cy="957132"/>
          </a:xfrm>
        </p:grpSpPr>
        <p:grpSp>
          <p:nvGrpSpPr>
            <p:cNvPr id="31" name="Skupina 30"/>
            <p:cNvGrpSpPr/>
            <p:nvPr/>
          </p:nvGrpSpPr>
          <p:grpSpPr>
            <a:xfrm>
              <a:off x="3502792" y="2622536"/>
              <a:ext cx="1429249" cy="957132"/>
              <a:chOff x="3502792" y="2622536"/>
              <a:chExt cx="1429249" cy="957132"/>
            </a:xfrm>
          </p:grpSpPr>
          <p:grpSp>
            <p:nvGrpSpPr>
              <p:cNvPr id="70" name="Skupina 69"/>
              <p:cNvGrpSpPr/>
              <p:nvPr/>
            </p:nvGrpSpPr>
            <p:grpSpPr>
              <a:xfrm>
                <a:off x="3502792" y="3064196"/>
                <a:ext cx="1429249" cy="515472"/>
                <a:chOff x="781937" y="5522587"/>
                <a:chExt cx="1438124" cy="576064"/>
              </a:xfrm>
            </p:grpSpPr>
            <p:sp>
              <p:nvSpPr>
                <p:cNvPr id="71" name="Rovnoramenný trojúhelník 70"/>
                <p:cNvSpPr/>
                <p:nvPr/>
              </p:nvSpPr>
              <p:spPr>
                <a:xfrm rot="5400000">
                  <a:off x="1236609" y="5522587"/>
                  <a:ext cx="576064" cy="576064"/>
                </a:xfrm>
                <a:prstGeom prst="triangl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1812674" y="5816436"/>
                  <a:ext cx="407387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</p:cxnSp>
            <p:cxnSp>
              <p:nvCxnSpPr>
                <p:cNvPr id="73" name="Přímá spojnice 72"/>
                <p:cNvCxnSpPr>
                  <a:stCxn id="71" idx="3"/>
                </p:cNvCxnSpPr>
                <p:nvPr/>
              </p:nvCxnSpPr>
              <p:spPr>
                <a:xfrm flipH="1">
                  <a:off x="781937" y="5810619"/>
                  <a:ext cx="45467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</p:cxnSp>
          </p:grpSp>
          <p:cxnSp>
            <p:nvCxnSpPr>
              <p:cNvPr id="30" name="Přímá spojnice se šipkou 29"/>
              <p:cNvCxnSpPr/>
              <p:nvPr/>
            </p:nvCxnSpPr>
            <p:spPr>
              <a:xfrm flipV="1">
                <a:off x="4355976" y="2678310"/>
                <a:ext cx="171192" cy="416348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se šipkou 73"/>
              <p:cNvCxnSpPr/>
              <p:nvPr/>
            </p:nvCxnSpPr>
            <p:spPr>
              <a:xfrm flipV="1">
                <a:off x="4184784" y="2622536"/>
                <a:ext cx="171192" cy="416348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75" name="Přímá spojnice 74"/>
            <p:cNvCxnSpPr/>
            <p:nvPr/>
          </p:nvCxnSpPr>
          <p:spPr>
            <a:xfrm>
              <a:off x="4517170" y="3021587"/>
              <a:ext cx="0" cy="515473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5" name="Vývojový diagram: sumační spojení 44"/>
          <p:cNvSpPr/>
          <p:nvPr/>
        </p:nvSpPr>
        <p:spPr>
          <a:xfrm>
            <a:off x="3170657" y="1907073"/>
            <a:ext cx="504056" cy="504056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64" name="Picture 7" descr="C:\Users\uzivatel\AppData\Local\Microsoft\Windows\Temporary Internet Files\Content.IE5\8YKHHWPL\MC900345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57156"/>
            <a:ext cx="1144919" cy="67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7008955" y="3379298"/>
            <a:ext cx="1728192" cy="288032"/>
            <a:chOff x="6552220" y="3207216"/>
            <a:chExt cx="1728192" cy="288032"/>
          </a:xfrm>
        </p:grpSpPr>
        <p:sp>
          <p:nvSpPr>
            <p:cNvPr id="28" name="Obdélník 27"/>
            <p:cNvSpPr/>
            <p:nvPr/>
          </p:nvSpPr>
          <p:spPr>
            <a:xfrm>
              <a:off x="6948264" y="3207216"/>
              <a:ext cx="900100" cy="2880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>
              <a:stCxn id="28" idx="3"/>
            </p:cNvCxnSpPr>
            <p:nvPr/>
          </p:nvCxnSpPr>
          <p:spPr>
            <a:xfrm>
              <a:off x="7848364" y="3351232"/>
              <a:ext cx="43204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  <p:cxnSp>
          <p:nvCxnSpPr>
            <p:cNvPr id="33" name="Přímá spojnice 32"/>
            <p:cNvCxnSpPr>
              <a:stCxn id="28" idx="1"/>
            </p:cNvCxnSpPr>
            <p:nvPr/>
          </p:nvCxnSpPr>
          <p:spPr>
            <a:xfrm flipH="1">
              <a:off x="6552220" y="3351232"/>
              <a:ext cx="39604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5833578" y="5229200"/>
            <a:ext cx="1469218" cy="321706"/>
            <a:chOff x="6876256" y="3572658"/>
            <a:chExt cx="1469218" cy="321706"/>
          </a:xfrm>
        </p:grpSpPr>
        <p:cxnSp>
          <p:nvCxnSpPr>
            <p:cNvPr id="35" name="Přímá spojnice 34"/>
            <p:cNvCxnSpPr/>
            <p:nvPr/>
          </p:nvCxnSpPr>
          <p:spPr>
            <a:xfrm>
              <a:off x="6876256" y="3850392"/>
              <a:ext cx="57606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7769410" y="3850392"/>
              <a:ext cx="57606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V="1">
              <a:off x="7452320" y="3572658"/>
              <a:ext cx="317090" cy="27773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9" name="Vývojový diagram: spojnice 38"/>
            <p:cNvSpPr/>
            <p:nvPr/>
          </p:nvSpPr>
          <p:spPr>
            <a:xfrm>
              <a:off x="7420302" y="3808051"/>
              <a:ext cx="72008" cy="84682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spojnice 39"/>
            <p:cNvSpPr/>
            <p:nvPr/>
          </p:nvSpPr>
          <p:spPr>
            <a:xfrm>
              <a:off x="7733406" y="3809682"/>
              <a:ext cx="72008" cy="84682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1" name="Ovál 40"/>
          <p:cNvSpPr/>
          <p:nvPr/>
        </p:nvSpPr>
        <p:spPr>
          <a:xfrm>
            <a:off x="2339752" y="4817975"/>
            <a:ext cx="504056" cy="52465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V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9532" y="3827333"/>
            <a:ext cx="2232248" cy="6097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534623" y="5572382"/>
            <a:ext cx="2232248" cy="6097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054533" y="2769519"/>
            <a:ext cx="2232248" cy="6097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618359" y="2961234"/>
            <a:ext cx="2232248" cy="6097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660824" y="3979643"/>
            <a:ext cx="2232248" cy="6097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452063" y="5877272"/>
            <a:ext cx="2232248" cy="6097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1260071" y="6487051"/>
            <a:ext cx="1535131" cy="370949"/>
          </a:xfrm>
          <a:prstGeom prst="lef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pero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59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lačítko akce: Vlastní 9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součástky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4303992" y="2092795"/>
            <a:ext cx="648072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ývojový diagram: sumační spojení 12"/>
          <p:cNvSpPr/>
          <p:nvPr/>
        </p:nvSpPr>
        <p:spPr>
          <a:xfrm>
            <a:off x="4351235" y="3127803"/>
            <a:ext cx="648072" cy="648072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2551035" y="4379088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672312" y="4523104"/>
            <a:ext cx="252028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2798326" y="3395004"/>
            <a:ext cx="2368" cy="98408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98326" y="3395004"/>
            <a:ext cx="1552909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99307" y="3401278"/>
            <a:ext cx="154817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547479" y="3395004"/>
            <a:ext cx="0" cy="82608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798327" y="5915284"/>
            <a:ext cx="374915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798326" y="4547294"/>
            <a:ext cx="4737" cy="136799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5" idx="2"/>
          </p:cNvCxnSpPr>
          <p:nvPr/>
        </p:nvCxnSpPr>
        <p:spPr>
          <a:xfrm flipH="1">
            <a:off x="3730298" y="2416831"/>
            <a:ext cx="57369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730298" y="2416831"/>
            <a:ext cx="0" cy="98444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952064" y="2416831"/>
            <a:ext cx="57369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512113" y="2421475"/>
            <a:ext cx="0" cy="98444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Vývojový diagram: spojnice 10"/>
          <p:cNvSpPr/>
          <p:nvPr/>
        </p:nvSpPr>
        <p:spPr>
          <a:xfrm>
            <a:off x="3671434" y="3346271"/>
            <a:ext cx="117727" cy="97465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5466894" y="3352545"/>
            <a:ext cx="117727" cy="97465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9" name="Přímá spojnice 88"/>
          <p:cNvCxnSpPr/>
          <p:nvPr/>
        </p:nvCxnSpPr>
        <p:spPr>
          <a:xfrm>
            <a:off x="6532659" y="5089200"/>
            <a:ext cx="0" cy="82608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0" name="Obdélník 89"/>
          <p:cNvSpPr/>
          <p:nvPr/>
        </p:nvSpPr>
        <p:spPr>
          <a:xfrm>
            <a:off x="6372200" y="4221088"/>
            <a:ext cx="360040" cy="868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Zaoblený obdélníkový popisek 91"/>
          <p:cNvSpPr/>
          <p:nvPr/>
        </p:nvSpPr>
        <p:spPr>
          <a:xfrm>
            <a:off x="6084168" y="1412776"/>
            <a:ext cx="2376264" cy="680019"/>
          </a:xfrm>
          <a:prstGeom prst="wedgeRoundRectCallout">
            <a:avLst>
              <a:gd name="adj1" fmla="val -101186"/>
              <a:gd name="adj2" fmla="val 66644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Zaoblený obdélníkový popisek 92"/>
          <p:cNvSpPr/>
          <p:nvPr/>
        </p:nvSpPr>
        <p:spPr>
          <a:xfrm>
            <a:off x="3397129" y="4600470"/>
            <a:ext cx="2376264" cy="680019"/>
          </a:xfrm>
          <a:prstGeom prst="wedgeRoundRectCallout">
            <a:avLst>
              <a:gd name="adj1" fmla="val -1251"/>
              <a:gd name="adj2" fmla="val -164157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Zaoblený obdélníkový popisek 93"/>
          <p:cNvSpPr/>
          <p:nvPr/>
        </p:nvSpPr>
        <p:spPr>
          <a:xfrm>
            <a:off x="68239" y="3477611"/>
            <a:ext cx="2376264" cy="680019"/>
          </a:xfrm>
          <a:prstGeom prst="wedgeRoundRectCallout">
            <a:avLst>
              <a:gd name="adj1" fmla="val 57331"/>
              <a:gd name="adj2" fmla="val 78686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Zaoblený obdélníkový popisek 94"/>
          <p:cNvSpPr/>
          <p:nvPr/>
        </p:nvSpPr>
        <p:spPr>
          <a:xfrm>
            <a:off x="6734833" y="3451839"/>
            <a:ext cx="2123727" cy="705791"/>
          </a:xfrm>
          <a:prstGeom prst="wedgeRoundRectCallout">
            <a:avLst>
              <a:gd name="adj1" fmla="val -50418"/>
              <a:gd name="adj2" fmla="val 118854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Šipka doleva 95"/>
          <p:cNvSpPr/>
          <p:nvPr/>
        </p:nvSpPr>
        <p:spPr>
          <a:xfrm>
            <a:off x="1260071" y="6487051"/>
            <a:ext cx="1535131" cy="370949"/>
          </a:xfrm>
          <a:prstGeom prst="lef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pero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HXF7LY24\MC90044214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696" y="5505991"/>
            <a:ext cx="952835" cy="98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Jakou součástkou se dá ovládat žárovka?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190995" y="2714761"/>
            <a:ext cx="4181205" cy="2787481"/>
            <a:chOff x="2551035" y="3127803"/>
            <a:chExt cx="4181205" cy="2787481"/>
          </a:xfrm>
        </p:grpSpPr>
        <p:sp>
          <p:nvSpPr>
            <p:cNvPr id="13" name="Vývojový diagram: sumační spojení 12"/>
            <p:cNvSpPr/>
            <p:nvPr/>
          </p:nvSpPr>
          <p:spPr>
            <a:xfrm>
              <a:off x="4351235" y="3127803"/>
              <a:ext cx="648072" cy="648072"/>
            </a:xfrm>
            <a:prstGeom prst="flowChartSummingJuncti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2551035" y="4379088"/>
              <a:ext cx="504056" cy="0"/>
            </a:xfrm>
            <a:prstGeom prst="line">
              <a:avLst/>
            </a:prstGeom>
            <a:ln>
              <a:solidFill>
                <a:schemeClr val="tx1"/>
              </a:solidFill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672312" y="4523104"/>
              <a:ext cx="252028" cy="0"/>
            </a:xfrm>
            <a:prstGeom prst="line">
              <a:avLst/>
            </a:prstGeom>
            <a:ln>
              <a:solidFill>
                <a:schemeClr val="tx1"/>
              </a:solidFill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2798326" y="3395004"/>
              <a:ext cx="2368" cy="984084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798326" y="3395004"/>
              <a:ext cx="155290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999307" y="3401278"/>
              <a:ext cx="154817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6547479" y="3395004"/>
              <a:ext cx="0" cy="826084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798327" y="5915284"/>
              <a:ext cx="3749152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V="1">
              <a:off x="2798326" y="4547294"/>
              <a:ext cx="4737" cy="136799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>
              <a:off x="6532659" y="5089200"/>
              <a:ext cx="0" cy="826084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90" name="Obdélník 89"/>
            <p:cNvSpPr/>
            <p:nvPr/>
          </p:nvSpPr>
          <p:spPr>
            <a:xfrm>
              <a:off x="6372200" y="4221088"/>
              <a:ext cx="360040" cy="86811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4" name="Picture 2" descr="C:\Users\uzivatel\AppData\Local\Microsoft\Windows\Temporary Internet Files\Content.IE5\8YKHHWPL\MC900442134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431747"/>
            <a:ext cx="1100312" cy="109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4908527"/>
            <a:ext cx="1388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Zpět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27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88640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Která součástka chybí v el. obvodu aby se mohla žárovka zhasínat a rozsvěcovat?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85999"/>
            <a:ext cx="316835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Napiš jak se jmenuje.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780928"/>
            <a:ext cx="3240360" cy="9361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685999"/>
            <a:ext cx="3168352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Namaluj její schématickou značku.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2835105"/>
            <a:ext cx="3960440" cy="251189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467544" y="4395091"/>
            <a:ext cx="2160240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Podívej se na obvod znovu.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1260071" y="6487051"/>
            <a:ext cx="1535131" cy="370949"/>
          </a:xfrm>
          <a:prstGeom prst="lef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pero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HXF7LY24\MC900442158[2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05264"/>
            <a:ext cx="886855" cy="886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664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3242387" y="386043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prstClr val="black"/>
                </a:solidFill>
              </a:rPr>
              <a:t>Zdroje a citace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5536" y="105273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Všechny obrázky 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317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Elektrický obvod VY_32_INOVACE_2A_12 Číslo projektu: CZ.1.07/1.4.00/21.1101</vt:lpstr>
      <vt:lpstr>Prezentace aplikace PowerPoint</vt:lpstr>
      <vt:lpstr>Schématické značky používané v el. obvodech</vt:lpstr>
      <vt:lpstr>Prezentace aplikace PowerPoint</vt:lpstr>
      <vt:lpstr>Jednoduchý el. obvod</vt:lpstr>
      <vt:lpstr>Prezentace aplikace PowerPoint</vt:lpstr>
      <vt:lpstr>Dopiš pod schématické značky názvy součástek</vt:lpstr>
      <vt:lpstr>Pojmenuj správně součástky</vt:lpstr>
      <vt:lpstr>Jakou součástkou se dá ovládat žárovka?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2013-01-25T12:46:13Z</dcterms:modified>
</cp:coreProperties>
</file>