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7"/>
  </p:notesMasterIdLst>
  <p:sldIdLst>
    <p:sldId id="268" r:id="rId2"/>
    <p:sldId id="256" r:id="rId3"/>
    <p:sldId id="263" r:id="rId4"/>
    <p:sldId id="273" r:id="rId5"/>
    <p:sldId id="264" r:id="rId6"/>
    <p:sldId id="272" r:id="rId7"/>
    <p:sldId id="277" r:id="rId8"/>
    <p:sldId id="266" r:id="rId9"/>
    <p:sldId id="267" r:id="rId10"/>
    <p:sldId id="269" r:id="rId11"/>
    <p:sldId id="270" r:id="rId12"/>
    <p:sldId id="274" r:id="rId13"/>
    <p:sldId id="265" r:id="rId14"/>
    <p:sldId id="276" r:id="rId15"/>
    <p:sldId id="275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A90CF4-80E8-4C9D-8B2F-14465B23808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71CA-D56A-4FB6-9CF8-B7597A112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022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1FB31A-4473-4CF3-96A7-34998E40E404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76635-5B56-4BDD-93DA-13EE61AE0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0DDEA-B753-4413-B58D-084A6B0F9385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4790-A557-4655-81A5-29F4B4639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83D69-03F9-4C30-9F53-10F23BC10A38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9A8B6-EB4D-4137-9164-BF677F6A37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5B5D6A-D128-499A-8D13-B0741C698EEA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56A74-12A4-4C25-9301-E4A91DCCF4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4448F-1C81-4E74-BA43-CF0880DA97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3BD46E-3CBC-4926-8F10-D08944AF2743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B4760-AF8F-453B-A585-2C3613983C32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E3FA9-534B-402E-B2B6-50814E2BD6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F3813-F23D-416F-BCBD-D9CB96BEB7BD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6523D-81AD-497A-B2E0-FC2D26586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B665C-251F-4A85-A18E-9B3E005F92EF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FBB1B-7693-4E67-A3D7-176AF56DFB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CDE1B-4A9D-4982-A20D-38E25367B9CB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A447C-82BA-4442-A8A4-662D71FD47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9B0C2-B1F8-44D7-A8A7-09A9B97EF058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4DA7-EE97-4510-8A05-CF188385E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26487-5B9C-43DC-96EC-C343625AA194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9EAF2-0852-4B85-929A-7401020D03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4EA4243B-3D84-400C-B246-F10D6F9EF4F5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CEABE08F-E853-4EFB-8D3B-6ED03F1916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16" r:id="rId7"/>
    <p:sldLayoutId id="2147483723" r:id="rId8"/>
    <p:sldLayoutId id="2147483724" r:id="rId9"/>
    <p:sldLayoutId id="2147483715" r:id="rId10"/>
    <p:sldLayoutId id="214748371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B8605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gi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gif"/><Relationship Id="rId5" Type="http://schemas.openxmlformats.org/officeDocument/2006/relationships/image" Target="../media/image13.wmf"/><Relationship Id="rId10" Type="http://schemas.openxmlformats.org/officeDocument/2006/relationships/image" Target="../media/image18.gi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gif"/><Relationship Id="rId3" Type="http://schemas.openxmlformats.org/officeDocument/2006/relationships/image" Target="../media/image20.wmf"/><Relationship Id="rId7" Type="http://schemas.openxmlformats.org/officeDocument/2006/relationships/image" Target="../media/image24.gi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gif"/><Relationship Id="rId10" Type="http://schemas.openxmlformats.org/officeDocument/2006/relationships/image" Target="../media/image27.gif"/><Relationship Id="rId4" Type="http://schemas.openxmlformats.org/officeDocument/2006/relationships/image" Target="../media/image21.png"/><Relationship Id="rId9" Type="http://schemas.openxmlformats.org/officeDocument/2006/relationships/image" Target="../media/image26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nimationlibrary.com/animation/28220/Tourist_on_camel/" TargetMode="External"/><Relationship Id="rId3" Type="http://schemas.openxmlformats.org/officeDocument/2006/relationships/image" Target="../media/image29.gif"/><Relationship Id="rId7" Type="http://schemas.openxmlformats.org/officeDocument/2006/relationships/image" Target="../media/image33.gif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gif"/><Relationship Id="rId10" Type="http://schemas.openxmlformats.org/officeDocument/2006/relationships/image" Target="../media/image35.jpeg"/><Relationship Id="rId4" Type="http://schemas.openxmlformats.org/officeDocument/2006/relationships/image" Target="../media/image30.gif"/><Relationship Id="rId9" Type="http://schemas.openxmlformats.org/officeDocument/2006/relationships/image" Target="../media/image34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18.gif"/><Relationship Id="rId3" Type="http://schemas.openxmlformats.org/officeDocument/2006/relationships/image" Target="../media/image11.wmf"/><Relationship Id="rId7" Type="http://schemas.openxmlformats.org/officeDocument/2006/relationships/image" Target="../media/image13.wmf"/><Relationship Id="rId12" Type="http://schemas.openxmlformats.org/officeDocument/2006/relationships/image" Target="../media/image17.wmf"/><Relationship Id="rId17" Type="http://schemas.openxmlformats.org/officeDocument/2006/relationships/image" Target="../media/image37.gif"/><Relationship Id="rId2" Type="http://schemas.openxmlformats.org/officeDocument/2006/relationships/image" Target="../media/image10.wmf"/><Relationship Id="rId16" Type="http://schemas.openxmlformats.org/officeDocument/2006/relationships/hyperlink" Target="http://www.animationlibrary.com/animation/21187/Solu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11" Type="http://schemas.openxmlformats.org/officeDocument/2006/relationships/image" Target="../media/image16.wmf"/><Relationship Id="rId5" Type="http://schemas.openxmlformats.org/officeDocument/2006/relationships/image" Target="../media/image19.wmf"/><Relationship Id="rId15" Type="http://schemas.openxmlformats.org/officeDocument/2006/relationships/image" Target="../media/image23.jpeg"/><Relationship Id="rId10" Type="http://schemas.openxmlformats.org/officeDocument/2006/relationships/image" Target="../media/image15.gif"/><Relationship Id="rId4" Type="http://schemas.openxmlformats.org/officeDocument/2006/relationships/image" Target="../media/image12.wmf"/><Relationship Id="rId9" Type="http://schemas.openxmlformats.org/officeDocument/2006/relationships/image" Target="../media/image14.gif"/><Relationship Id="rId14" Type="http://schemas.openxmlformats.org/officeDocument/2006/relationships/image" Target="../media/image22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gif"/><Relationship Id="rId13" Type="http://schemas.openxmlformats.org/officeDocument/2006/relationships/image" Target="../media/image34.gif"/><Relationship Id="rId3" Type="http://schemas.openxmlformats.org/officeDocument/2006/relationships/image" Target="../media/image24.gif"/><Relationship Id="rId7" Type="http://schemas.openxmlformats.org/officeDocument/2006/relationships/image" Target="../media/image29.gif"/><Relationship Id="rId12" Type="http://schemas.openxmlformats.org/officeDocument/2006/relationships/hyperlink" Target="http://www.animationlibrary.com/animation/28220/Tourist_on_camel/" TargetMode="External"/><Relationship Id="rId2" Type="http://schemas.openxmlformats.org/officeDocument/2006/relationships/image" Target="../media/image25.gif"/><Relationship Id="rId16" Type="http://schemas.openxmlformats.org/officeDocument/2006/relationships/image" Target="../media/image37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gif"/><Relationship Id="rId11" Type="http://schemas.openxmlformats.org/officeDocument/2006/relationships/image" Target="../media/image33.gif"/><Relationship Id="rId5" Type="http://schemas.openxmlformats.org/officeDocument/2006/relationships/image" Target="../media/image27.gif"/><Relationship Id="rId15" Type="http://schemas.openxmlformats.org/officeDocument/2006/relationships/hyperlink" Target="http://www.animationlibrary.com/animation/21187/Solution/" TargetMode="External"/><Relationship Id="rId10" Type="http://schemas.openxmlformats.org/officeDocument/2006/relationships/image" Target="../media/image32.wmf"/><Relationship Id="rId4" Type="http://schemas.openxmlformats.org/officeDocument/2006/relationships/image" Target="../media/image26.gif"/><Relationship Id="rId9" Type="http://schemas.openxmlformats.org/officeDocument/2006/relationships/image" Target="../media/image31.gif"/><Relationship Id="rId14" Type="http://schemas.openxmlformats.org/officeDocument/2006/relationships/image" Target="../media/image3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13" Type="http://schemas.openxmlformats.org/officeDocument/2006/relationships/image" Target="../media/image48.wmf"/><Relationship Id="rId18" Type="http://schemas.openxmlformats.org/officeDocument/2006/relationships/image" Target="../media/image53.gif"/><Relationship Id="rId3" Type="http://schemas.openxmlformats.org/officeDocument/2006/relationships/image" Target="../media/image39.jpeg"/><Relationship Id="rId21" Type="http://schemas.openxmlformats.org/officeDocument/2006/relationships/image" Target="../media/image56.jpeg"/><Relationship Id="rId7" Type="http://schemas.openxmlformats.org/officeDocument/2006/relationships/image" Target="../media/image42.wmf"/><Relationship Id="rId12" Type="http://schemas.openxmlformats.org/officeDocument/2006/relationships/image" Target="../media/image47.gif"/><Relationship Id="rId17" Type="http://schemas.openxmlformats.org/officeDocument/2006/relationships/image" Target="../media/image52.gif"/><Relationship Id="rId2" Type="http://schemas.openxmlformats.org/officeDocument/2006/relationships/image" Target="../media/image38.jpeg"/><Relationship Id="rId16" Type="http://schemas.openxmlformats.org/officeDocument/2006/relationships/image" Target="../media/image51.wmf"/><Relationship Id="rId20" Type="http://schemas.openxmlformats.org/officeDocument/2006/relationships/image" Target="../media/image55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wmf"/><Relationship Id="rId11" Type="http://schemas.openxmlformats.org/officeDocument/2006/relationships/image" Target="../media/image46.jpeg"/><Relationship Id="rId5" Type="http://schemas.openxmlformats.org/officeDocument/2006/relationships/image" Target="../media/image40.wmf"/><Relationship Id="rId15" Type="http://schemas.openxmlformats.org/officeDocument/2006/relationships/image" Target="../media/image50.gif"/><Relationship Id="rId10" Type="http://schemas.openxmlformats.org/officeDocument/2006/relationships/image" Target="../media/image45.jpeg"/><Relationship Id="rId19" Type="http://schemas.openxmlformats.org/officeDocument/2006/relationships/image" Target="../media/image54.gif"/><Relationship Id="rId4" Type="http://schemas.openxmlformats.org/officeDocument/2006/relationships/image" Target="../media/image5.wmf"/><Relationship Id="rId9" Type="http://schemas.openxmlformats.org/officeDocument/2006/relationships/image" Target="../media/image44.gif"/><Relationship Id="rId14" Type="http://schemas.openxmlformats.org/officeDocument/2006/relationships/image" Target="../media/image49.wmf"/><Relationship Id="rId22" Type="http://schemas.openxmlformats.org/officeDocument/2006/relationships/image" Target="../media/image57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animationlibrary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eathersanimation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0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28596" y="500042"/>
            <a:ext cx="8215370" cy="2376488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  <a:t>Název školy: ZŠ Klášterec nad Ohří, Krátká 676</a:t>
            </a:r>
            <a:b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</a:b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  <a:t>Autor: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  <a:t>Lenka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  <a:t>Špillerová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  <a:t/>
            </a:r>
            <a:b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</a:b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  <a:t>Název materiálu: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  <a:t>VY_32_INOVACE_20_42_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  <a:t>going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  <a:t> to</a:t>
            </a:r>
            <a:b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</a:b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  <a:t>Číslo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  <a:t>projektu: CZ.1.07/1.4.00/21.1115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/>
            </a:r>
            <a:b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</a:b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2054" name="Podnadpis 4"/>
          <p:cNvSpPr>
            <a:spLocks noGrp="1"/>
          </p:cNvSpPr>
          <p:nvPr>
            <p:ph type="subTitle" idx="1"/>
          </p:nvPr>
        </p:nvSpPr>
        <p:spPr>
          <a:xfrm>
            <a:off x="250825" y="3861048"/>
            <a:ext cx="8642350" cy="213972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7. ročník k výkladu o vyjadřování budoucích plánů pomocí vazby „</a:t>
            </a:r>
            <a:r>
              <a:rPr lang="cs-CZ" sz="2400" dirty="0" err="1" smtClean="0">
                <a:solidFill>
                  <a:schemeClr val="tx1"/>
                </a:solidFill>
              </a:rPr>
              <a:t>going</a:t>
            </a:r>
            <a:r>
              <a:rPr lang="cs-CZ" sz="2400" dirty="0" smtClean="0">
                <a:solidFill>
                  <a:schemeClr val="tx1"/>
                </a:solidFill>
              </a:rPr>
              <a:t> to“. Slouží k zápisu a procvičení nové látky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000500"/>
            <a:ext cx="8305800" cy="842963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smtClean="0"/>
              <a:t>vyjadřování plánů do budoucnosti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err="1" smtClean="0"/>
              <a:t>Going</a:t>
            </a:r>
            <a:r>
              <a:rPr lang="cs-CZ" smtClean="0"/>
              <a:t> to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214438"/>
          <a:ext cx="8229600" cy="523116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400156"/>
                <a:gridCol w="1428760"/>
                <a:gridCol w="2000264"/>
                <a:gridCol w="3400420"/>
              </a:tblGrid>
              <a:tr h="714380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rgbClr val="7030A0"/>
                          </a:solidFill>
                        </a:rPr>
                        <a:t>I</a:t>
                      </a:r>
                      <a:endParaRPr lang="cs-CZ" sz="2800" b="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7030A0"/>
                          </a:solidFill>
                        </a:rPr>
                        <a:t>   </a:t>
                      </a:r>
                      <a:r>
                        <a:rPr lang="cs-CZ" sz="2800" dirty="0" err="1" smtClean="0">
                          <a:solidFill>
                            <a:srgbClr val="7030A0"/>
                          </a:solidFill>
                        </a:rPr>
                        <a:t>am</a:t>
                      </a:r>
                      <a:endParaRPr lang="cs-CZ" sz="2800" dirty="0" smtClean="0">
                        <a:solidFill>
                          <a:srgbClr val="7030A0"/>
                        </a:solidFill>
                      </a:endParaRPr>
                    </a:p>
                    <a:p>
                      <a:r>
                        <a:rPr lang="cs-CZ" sz="2800" b="0" dirty="0" smtClean="0">
                          <a:solidFill>
                            <a:srgbClr val="7030A0"/>
                          </a:solidFill>
                        </a:rPr>
                        <a:t>´m not</a:t>
                      </a:r>
                      <a:endParaRPr lang="cs-CZ" sz="2800" b="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endParaRPr lang="cs-CZ" sz="2800" dirty="0" smtClean="0"/>
                    </a:p>
                    <a:p>
                      <a:endParaRPr lang="cs-CZ" sz="2800" dirty="0" smtClean="0"/>
                    </a:p>
                    <a:p>
                      <a:endParaRPr lang="cs-CZ" sz="2800" dirty="0" smtClean="0"/>
                    </a:p>
                    <a:p>
                      <a:endParaRPr lang="cs-CZ" sz="2800" dirty="0" smtClean="0"/>
                    </a:p>
                    <a:p>
                      <a:endParaRPr lang="cs-CZ" sz="2800" dirty="0" smtClean="0"/>
                    </a:p>
                    <a:p>
                      <a:endParaRPr lang="cs-CZ" sz="2800" dirty="0" smtClean="0"/>
                    </a:p>
                    <a:p>
                      <a:r>
                        <a:rPr lang="cs-CZ" sz="2800" b="1" dirty="0" err="1" smtClean="0"/>
                        <a:t>going</a:t>
                      </a:r>
                      <a:r>
                        <a:rPr lang="cs-CZ" sz="2800" b="1" dirty="0" smtClean="0"/>
                        <a:t> to</a:t>
                      </a:r>
                      <a:endParaRPr lang="cs-CZ" sz="2800" b="1" dirty="0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endParaRPr lang="cs-CZ" sz="2800" b="0" dirty="0" smtClean="0"/>
                    </a:p>
                    <a:p>
                      <a:endParaRPr lang="cs-CZ" sz="2800" b="0" dirty="0" smtClean="0"/>
                    </a:p>
                    <a:p>
                      <a:pPr>
                        <a:lnSpc>
                          <a:spcPct val="200000"/>
                        </a:lnSpc>
                        <a:spcBef>
                          <a:spcPts val="1200"/>
                        </a:spcBef>
                      </a:pPr>
                      <a:r>
                        <a:rPr lang="cs-CZ" sz="2800" b="0" dirty="0" smtClean="0"/>
                        <a:t>play</a:t>
                      </a:r>
                      <a:r>
                        <a:rPr lang="cs-CZ" sz="2800" b="0" baseline="0" dirty="0" smtClean="0"/>
                        <a:t> </a:t>
                      </a:r>
                      <a:r>
                        <a:rPr lang="cs-CZ" sz="2800" b="0" baseline="0" dirty="0" err="1" smtClean="0"/>
                        <a:t>tennis</a:t>
                      </a:r>
                      <a:endParaRPr lang="cs-CZ" sz="2800" b="0" baseline="0" dirty="0" smtClean="0"/>
                    </a:p>
                    <a:p>
                      <a:pPr>
                        <a:lnSpc>
                          <a:spcPct val="200000"/>
                        </a:lnSpc>
                        <a:spcBef>
                          <a:spcPts val="1200"/>
                        </a:spcBef>
                      </a:pPr>
                      <a:r>
                        <a:rPr lang="cs-CZ" sz="2800" b="0" baseline="0" dirty="0" err="1" smtClean="0"/>
                        <a:t>have</a:t>
                      </a:r>
                      <a:r>
                        <a:rPr lang="cs-CZ" sz="2800" b="0" baseline="0" dirty="0" smtClean="0"/>
                        <a:t> a </a:t>
                      </a:r>
                      <a:r>
                        <a:rPr lang="cs-CZ" sz="2800" b="0" baseline="0" dirty="0" err="1" smtClean="0"/>
                        <a:t>hot</a:t>
                      </a:r>
                      <a:r>
                        <a:rPr lang="cs-CZ" sz="2800" b="0" baseline="0" dirty="0" smtClean="0"/>
                        <a:t> dog</a:t>
                      </a:r>
                    </a:p>
                    <a:p>
                      <a:pPr>
                        <a:lnSpc>
                          <a:spcPct val="200000"/>
                        </a:lnSpc>
                        <a:spcBef>
                          <a:spcPts val="1200"/>
                        </a:spcBef>
                      </a:pPr>
                      <a:r>
                        <a:rPr lang="cs-CZ" sz="2800" b="0" baseline="0" dirty="0" err="1" smtClean="0"/>
                        <a:t>dance</a:t>
                      </a:r>
                      <a:r>
                        <a:rPr lang="cs-CZ" sz="2800" b="0" baseline="0" dirty="0" smtClean="0"/>
                        <a:t>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s-CZ" sz="2800" b="0" dirty="0"/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rgbClr val="FF0000"/>
                          </a:solidFill>
                        </a:rPr>
                        <a:t>He</a:t>
                      </a:r>
                      <a:endParaRPr lang="cs-CZ" sz="28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sz="2800" dirty="0" smtClean="0"/>
                    </a:p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    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endParaRPr lang="cs-CZ" sz="28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800" dirty="0" err="1" smtClean="0">
                          <a:solidFill>
                            <a:srgbClr val="FF0000"/>
                          </a:solidFill>
                        </a:rPr>
                        <a:t>isn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´t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rgbClr val="FF0000"/>
                          </a:solidFill>
                        </a:rPr>
                        <a:t>She</a:t>
                      </a:r>
                      <a:endParaRPr lang="cs-CZ" sz="28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rgbClr val="FF0000"/>
                          </a:solidFill>
                        </a:rPr>
                        <a:t>It</a:t>
                      </a:r>
                      <a:endParaRPr lang="cs-CZ" sz="28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We</a:t>
                      </a:r>
                      <a:endParaRPr lang="cs-CZ" sz="2800" b="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sz="2800" dirty="0" smtClean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  <a:p>
                      <a:r>
                        <a:rPr lang="cs-CZ" sz="28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   </a:t>
                      </a:r>
                      <a:r>
                        <a:rPr lang="cs-CZ" sz="2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are</a:t>
                      </a:r>
                    </a:p>
                    <a:p>
                      <a:r>
                        <a:rPr lang="cs-CZ" sz="28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  </a:t>
                      </a:r>
                      <a:r>
                        <a:rPr lang="cs-CZ" sz="2800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aren</a:t>
                      </a:r>
                      <a:r>
                        <a:rPr lang="cs-CZ" sz="28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´t</a:t>
                      </a:r>
                      <a:endParaRPr lang="cs-CZ" sz="28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You</a:t>
                      </a:r>
                      <a:endParaRPr lang="cs-CZ" sz="2800" b="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They</a:t>
                      </a:r>
                      <a:endParaRPr lang="cs-CZ" sz="2800" b="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0483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smtClean="0"/>
              <a:t>        tvar slovesa být + </a:t>
            </a:r>
            <a:r>
              <a:rPr lang="cs-CZ" sz="3200" err="1" smtClean="0"/>
              <a:t>going</a:t>
            </a:r>
            <a:r>
              <a:rPr lang="cs-CZ" sz="3200" smtClean="0"/>
              <a:t> to + sloveso</a:t>
            </a:r>
            <a:endParaRPr lang="cs-CZ" sz="3200"/>
          </a:p>
        </p:txBody>
      </p:sp>
      <p:pic>
        <p:nvPicPr>
          <p:cNvPr id="14364" name="Picture 5" descr="C:\Documents and Settings\Acer\Local Settings\Temporary Internet Files\Content.IE5\5EMEO4N1\MC9003588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188" y="1214438"/>
            <a:ext cx="1363662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65" name="Picture 4" descr="F:\animals obrázky\G170054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63" y="3000375"/>
            <a:ext cx="142875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66" name="Picture 5" descr="F:\ilustrace\Griet_dansen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53125" y="4572000"/>
            <a:ext cx="27527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kosené hrany 4"/>
          <p:cNvSpPr/>
          <p:nvPr/>
        </p:nvSpPr>
        <p:spPr>
          <a:xfrm>
            <a:off x="0" y="0"/>
            <a:ext cx="9144000" cy="6858000"/>
          </a:xfrm>
          <a:prstGeom prst="bevel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600" dirty="0" smtClean="0">
              <a:latin typeface="Harrington" pitchFamily="82" charset="0"/>
            </a:endParaRP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err="1" smtClean="0">
                <a:latin typeface="Harrington" pitchFamily="82" charset="0"/>
              </a:rPr>
              <a:t>Practise</a:t>
            </a:r>
            <a:r>
              <a:rPr lang="cs-CZ" sz="2800" dirty="0" smtClean="0">
                <a:latin typeface="Harrington" pitchFamily="82" charset="0"/>
              </a:rPr>
              <a:t>  </a:t>
            </a:r>
          </a:p>
          <a:p>
            <a:endParaRPr lang="cs-CZ" sz="2800" dirty="0" smtClean="0">
              <a:latin typeface="Harrington" pitchFamily="82" charset="0"/>
            </a:endParaRPr>
          </a:p>
          <a:p>
            <a:r>
              <a:rPr lang="cs-CZ" sz="2800" dirty="0" smtClean="0">
                <a:latin typeface="Harrington" pitchFamily="82" charset="0"/>
              </a:rPr>
              <a:t>Z daných slov vytvoř otázku a odpověz na ni  záporně a kladně celou větou. 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6" name="Slunce 5"/>
          <p:cNvSpPr/>
          <p:nvPr/>
        </p:nvSpPr>
        <p:spPr>
          <a:xfrm>
            <a:off x="6948264" y="112474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3313113"/>
          </a:xfrm>
        </p:spPr>
        <p:txBody>
          <a:bodyPr/>
          <a:lstStyle/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err="1" smtClean="0"/>
              <a:t>You</a:t>
            </a:r>
            <a:r>
              <a:rPr lang="cs-CZ" sz="2800" dirty="0" smtClean="0"/>
              <a:t> – run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/>
              <a:t>Are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going</a:t>
            </a:r>
            <a:r>
              <a:rPr lang="cs-CZ" sz="2800" dirty="0" smtClean="0"/>
              <a:t> to run?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/>
              <a:t>No, I´m not </a:t>
            </a:r>
            <a:r>
              <a:rPr lang="cs-CZ" sz="2800" dirty="0" err="1" smtClean="0"/>
              <a:t>going</a:t>
            </a:r>
            <a:r>
              <a:rPr lang="cs-CZ" sz="2800" dirty="0" smtClean="0"/>
              <a:t> to run.</a:t>
            </a:r>
          </a:p>
          <a:p>
            <a:pPr>
              <a:buFont typeface="Wingdings 2" pitchFamily="18" charset="2"/>
              <a:buNone/>
            </a:pPr>
            <a:r>
              <a:rPr lang="cs-CZ" sz="2800" dirty="0" err="1" smtClean="0"/>
              <a:t>Yes</a:t>
            </a:r>
            <a:r>
              <a:rPr lang="cs-CZ" sz="2800" dirty="0" smtClean="0"/>
              <a:t>, I´m </a:t>
            </a:r>
            <a:r>
              <a:rPr lang="cs-CZ" sz="2800" dirty="0" err="1" smtClean="0"/>
              <a:t>going</a:t>
            </a:r>
            <a:r>
              <a:rPr lang="cs-CZ" sz="2800" dirty="0" smtClean="0"/>
              <a:t> to run.</a:t>
            </a:r>
          </a:p>
          <a:p>
            <a:pPr>
              <a:buFont typeface="Wingdings 2" pitchFamily="18" charset="2"/>
              <a:buNone/>
            </a:pPr>
            <a:endParaRPr lang="cs-CZ" sz="2800" dirty="0" smtClean="0"/>
          </a:p>
          <a:p>
            <a:r>
              <a:rPr lang="cs-CZ" sz="2800" dirty="0" err="1" smtClean="0"/>
              <a:t>She</a:t>
            </a:r>
            <a:r>
              <a:rPr lang="cs-CZ" sz="2800" dirty="0" smtClean="0"/>
              <a:t> – do </a:t>
            </a:r>
            <a:r>
              <a:rPr lang="cs-CZ" sz="2800" dirty="0" err="1" smtClean="0"/>
              <a:t>homework</a:t>
            </a:r>
            <a:endParaRPr lang="cs-CZ" sz="2800" dirty="0" smtClean="0"/>
          </a:p>
          <a:p>
            <a:pPr>
              <a:buFont typeface="Wingdings 2" pitchFamily="18" charset="2"/>
              <a:buNone/>
            </a:pP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going</a:t>
            </a:r>
            <a:r>
              <a:rPr lang="cs-CZ" sz="2800" dirty="0" smtClean="0"/>
              <a:t> to do </a:t>
            </a:r>
            <a:r>
              <a:rPr lang="cs-CZ" sz="2800" dirty="0" err="1" smtClean="0"/>
              <a:t>homework</a:t>
            </a:r>
            <a:r>
              <a:rPr lang="cs-CZ" sz="2800" dirty="0" smtClean="0"/>
              <a:t>?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/>
              <a:t>No,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isn</a:t>
            </a:r>
            <a:r>
              <a:rPr lang="cs-CZ" sz="2800" dirty="0" smtClean="0"/>
              <a:t>´t </a:t>
            </a:r>
            <a:r>
              <a:rPr lang="cs-CZ" sz="2800" dirty="0" err="1" smtClean="0"/>
              <a:t>going</a:t>
            </a:r>
            <a:r>
              <a:rPr lang="cs-CZ" sz="2800" dirty="0" smtClean="0"/>
              <a:t> to do </a:t>
            </a:r>
            <a:r>
              <a:rPr lang="cs-CZ" sz="2800" dirty="0" err="1" smtClean="0"/>
              <a:t>homework</a:t>
            </a:r>
            <a:r>
              <a:rPr lang="cs-CZ" sz="2800" dirty="0" smtClean="0"/>
              <a:t>.</a:t>
            </a:r>
          </a:p>
          <a:p>
            <a:pPr>
              <a:buFont typeface="Wingdings 2" pitchFamily="18" charset="2"/>
              <a:buNone/>
            </a:pPr>
            <a:r>
              <a:rPr lang="cs-CZ" sz="2800" dirty="0" err="1" smtClean="0"/>
              <a:t>Yes</a:t>
            </a:r>
            <a:r>
              <a:rPr lang="cs-CZ" sz="2800" dirty="0" smtClean="0"/>
              <a:t>,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going</a:t>
            </a:r>
            <a:r>
              <a:rPr lang="cs-CZ" sz="2800" dirty="0" smtClean="0"/>
              <a:t> to do </a:t>
            </a:r>
            <a:r>
              <a:rPr lang="cs-CZ" sz="2800" dirty="0" err="1" smtClean="0"/>
              <a:t>homework</a:t>
            </a:r>
            <a:r>
              <a:rPr lang="cs-CZ" dirty="0" smtClean="0"/>
              <a:t>.</a:t>
            </a:r>
          </a:p>
          <a:p>
            <a:pPr>
              <a:buFont typeface="Wingdings 2" pitchFamily="18" charset="2"/>
              <a:buNone/>
            </a:pPr>
            <a:endParaRPr lang="cs-CZ" dirty="0" smtClean="0">
              <a:latin typeface="Arial" charset="0"/>
            </a:endParaRPr>
          </a:p>
        </p:txBody>
      </p:sp>
      <p:pic>
        <p:nvPicPr>
          <p:cNvPr id="15364" name="Picture 5" descr="C:\Documents and Settings\Acer\Local Settings\Temporary Internet Files\Content.IE5\DRRYEYNW\MC9003974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4357694"/>
            <a:ext cx="2257425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10" descr="C:\Documents and Settings\Acer\Local Settings\Temporary Internet Files\Content.IE5\Q52NJKPC\MC9000888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1643050"/>
            <a:ext cx="179387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00034" y="500042"/>
            <a:ext cx="5572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accent2"/>
                </a:solidFill>
                <a:latin typeface="+mn-lt"/>
              </a:rPr>
              <a:t>Make</a:t>
            </a:r>
            <a:r>
              <a:rPr lang="cs-CZ" sz="2800" dirty="0" smtClean="0">
                <a:solidFill>
                  <a:schemeClr val="accent2"/>
                </a:solidFill>
                <a:latin typeface="+mn-lt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+mn-lt"/>
              </a:rPr>
              <a:t>questions</a:t>
            </a:r>
            <a:r>
              <a:rPr lang="cs-CZ" sz="2800" dirty="0" smtClean="0">
                <a:solidFill>
                  <a:schemeClr val="accent2"/>
                </a:solidFill>
                <a:latin typeface="+mn-lt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+mn-lt"/>
              </a:rPr>
              <a:t>and</a:t>
            </a:r>
            <a:r>
              <a:rPr lang="cs-CZ" sz="2800" dirty="0" smtClean="0">
                <a:solidFill>
                  <a:schemeClr val="accent2"/>
                </a:solidFill>
                <a:latin typeface="+mn-lt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+mn-lt"/>
              </a:rPr>
              <a:t>answers</a:t>
            </a:r>
            <a:endParaRPr lang="cs-CZ" sz="2800" dirty="0">
              <a:solidFill>
                <a:schemeClr val="accent2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3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3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3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3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3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53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3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kosené hrany 4"/>
          <p:cNvSpPr/>
          <p:nvPr/>
        </p:nvSpPr>
        <p:spPr>
          <a:xfrm>
            <a:off x="0" y="0"/>
            <a:ext cx="9144000" cy="6858000"/>
          </a:xfrm>
          <a:prstGeom prst="bevel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600" dirty="0" smtClean="0">
              <a:latin typeface="Harrington" pitchFamily="82" charset="0"/>
            </a:endParaRP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>
              <a:latin typeface="Harrington" pitchFamily="82" charset="0"/>
            </a:endParaRPr>
          </a:p>
          <a:p>
            <a:r>
              <a:rPr lang="cs-CZ" sz="2800" dirty="0" err="1" smtClean="0"/>
              <a:t>Practise</a:t>
            </a:r>
            <a:r>
              <a:rPr lang="cs-CZ" sz="2800" dirty="0" smtClean="0"/>
              <a:t> 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Z daných slov vytvoř záporné a kladné </a:t>
            </a:r>
            <a:r>
              <a:rPr lang="cs-CZ" sz="2800" dirty="0" smtClean="0"/>
              <a:t>věty</a:t>
            </a:r>
          </a:p>
          <a:p>
            <a:r>
              <a:rPr lang="cs-CZ" sz="2800" dirty="0" smtClean="0"/>
              <a:t>v </a:t>
            </a:r>
            <a:r>
              <a:rPr lang="cs-CZ" sz="2800" dirty="0" smtClean="0"/>
              <a:t>budoucím čase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Správnost </a:t>
            </a:r>
            <a:r>
              <a:rPr lang="cs-CZ" sz="2800" dirty="0" smtClean="0"/>
              <a:t>si ověř na následujícím snímku.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6" name="Slunce 5"/>
          <p:cNvSpPr/>
          <p:nvPr/>
        </p:nvSpPr>
        <p:spPr>
          <a:xfrm>
            <a:off x="6948264" y="112474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14500" y="548680"/>
            <a:ext cx="6972300" cy="6095008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dirty="0" smtClean="0"/>
              <a:t>Jim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Rick</a:t>
            </a:r>
            <a:r>
              <a:rPr lang="cs-CZ" dirty="0" smtClean="0"/>
              <a:t> - play table </a:t>
            </a:r>
            <a:r>
              <a:rPr lang="cs-CZ" dirty="0" err="1" smtClean="0"/>
              <a:t>tennis</a:t>
            </a:r>
            <a:r>
              <a:rPr lang="cs-CZ" dirty="0" smtClean="0"/>
              <a:t>/baseball</a:t>
            </a:r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err="1" smtClean="0"/>
              <a:t>Amy</a:t>
            </a:r>
            <a:r>
              <a:rPr lang="cs-CZ" dirty="0" smtClean="0"/>
              <a:t> - play </a:t>
            </a:r>
            <a:r>
              <a:rPr lang="cs-CZ" dirty="0" err="1" smtClean="0"/>
              <a:t>the</a:t>
            </a:r>
            <a:r>
              <a:rPr lang="cs-CZ" dirty="0" smtClean="0"/>
              <a:t> piano/ </a:t>
            </a:r>
            <a:r>
              <a:rPr lang="cs-CZ" dirty="0" err="1" smtClean="0"/>
              <a:t>the</a:t>
            </a:r>
            <a:r>
              <a:rPr lang="cs-CZ" dirty="0" smtClean="0"/>
              <a:t> trumpet</a:t>
            </a:r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- skate/ </a:t>
            </a:r>
            <a:r>
              <a:rPr lang="cs-CZ" dirty="0" err="1" smtClean="0"/>
              <a:t>dance</a:t>
            </a:r>
            <a:endParaRPr lang="cs-CZ" dirty="0" smtClean="0"/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Tom - play golf/ run</a:t>
            </a:r>
          </a:p>
          <a:p>
            <a:pPr>
              <a:spcBef>
                <a:spcPts val="1200"/>
              </a:spcBef>
            </a:pPr>
            <a:endParaRPr lang="cs-CZ" dirty="0" smtClean="0"/>
          </a:p>
        </p:txBody>
      </p:sp>
      <p:pic>
        <p:nvPicPr>
          <p:cNvPr id="16386" name="Picture 10" descr="C:\Documents and Settings\Acer\Local Settings\Temporary Internet Files\Content.IE5\5EMEO4N1\MC900238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214290"/>
            <a:ext cx="1121317" cy="1142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2" descr="C:\Documents and Settings\Acer\Local Settings\Temporary Internet Files\Content.IE5\Q52NJKPC\MC9000901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500174"/>
            <a:ext cx="1325565" cy="166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7" descr="C:\Documents and Settings\Acer\Local Settings\Temporary Internet Files\Content.IE5\5EMEO4N1\MC9002328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5143512"/>
            <a:ext cx="1372057" cy="15716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0" descr="C:\Documents and Settings\Acer\Local Settings\Temporary Internet Files\Content.IE5\Q52NJKPC\MC90033285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3286124"/>
            <a:ext cx="1357322" cy="1560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3" descr="baseball animations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86512" y="1071546"/>
            <a:ext cx="1500198" cy="650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15" descr="baseball animations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72438" y="214313"/>
            <a:ext cx="924108" cy="15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7" descr="C:\Documents and Settings\Acer\Local Settings\Temporary Internet Files\Content.IE5\WUED8U5V\MC90023436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43768" y="1857364"/>
            <a:ext cx="1664506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3" descr="C:\Documents and Settings\Acer\Local Settings\Temporary Internet Files\Content.IE5\Q52NJKPC\MC90035365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48" y="4786322"/>
            <a:ext cx="1071570" cy="18534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F:\animals obrázky\17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786446" y="3057047"/>
            <a:ext cx="1558261" cy="1719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14500" y="548680"/>
            <a:ext cx="6972300" cy="6095008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dirty="0" err="1" smtClean="0"/>
              <a:t>Children</a:t>
            </a:r>
            <a:r>
              <a:rPr lang="cs-CZ" dirty="0" smtClean="0"/>
              <a:t> - ski/ study</a:t>
            </a:r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err="1" smtClean="0"/>
              <a:t>Bill</a:t>
            </a:r>
            <a:r>
              <a:rPr lang="cs-CZ" dirty="0" smtClean="0"/>
              <a:t> - play basketball/ </a:t>
            </a:r>
            <a:r>
              <a:rPr lang="cs-CZ" dirty="0" err="1" smtClean="0"/>
              <a:t>swim</a:t>
            </a:r>
            <a:endParaRPr lang="cs-CZ" dirty="0" smtClean="0"/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my </a:t>
            </a:r>
            <a:r>
              <a:rPr lang="cs-CZ" dirty="0" err="1" smtClean="0"/>
              <a:t>grandma</a:t>
            </a:r>
            <a:r>
              <a:rPr lang="cs-CZ" dirty="0" smtClean="0"/>
              <a:t> - listen to music/ drive a car</a:t>
            </a:r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- </a:t>
            </a:r>
            <a:r>
              <a:rPr lang="cs-CZ" dirty="0" err="1" smtClean="0"/>
              <a:t>read</a:t>
            </a:r>
            <a:r>
              <a:rPr lang="cs-CZ" dirty="0" smtClean="0"/>
              <a:t>/ </a:t>
            </a:r>
            <a:r>
              <a:rPr lang="cs-CZ" dirty="0" err="1" smtClean="0"/>
              <a:t>sleep</a:t>
            </a:r>
            <a:endParaRPr lang="cs-CZ" dirty="0" smtClean="0"/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endParaRPr lang="cs-CZ" dirty="0" smtClean="0"/>
          </a:p>
        </p:txBody>
      </p:sp>
      <p:pic>
        <p:nvPicPr>
          <p:cNvPr id="7" name="Picture 24" descr="C:\Documents and Settings\Acer\Local Settings\Temporary Internet Files\Content.IE5\Q52NJKPC\MC9002324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142984"/>
            <a:ext cx="1000132" cy="1068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3" descr="C:\Documents and Settings\Acer\Local Settings\Temporary Internet Files\Content.IE5\5EMEO4N1\MC9003536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214290"/>
            <a:ext cx="1071570" cy="1553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C:\Documents and Settings\Acer\Local Settings\Temporary Internet Files\Content.IE5\DRRYEYNW\MC90044127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143116"/>
            <a:ext cx="178595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39" descr="swimming animations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57884" y="2357430"/>
            <a:ext cx="2000264" cy="1375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F:\animals obrázky\MB90034335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86446" y="271430"/>
            <a:ext cx="1714512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" descr="F:\animals obrázky\easy-listening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9092" y="3500438"/>
            <a:ext cx="1707814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 descr="F:\animals obrázky\cargr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29500" y="3500438"/>
            <a:ext cx="1714500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5" descr="F:\animals obrázky\book00038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596" y="5286388"/>
            <a:ext cx="1428760" cy="135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6" descr="F:\animals obrázky\G180071[1].gi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643570" y="5429264"/>
            <a:ext cx="2472853" cy="1000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357313" y="357188"/>
            <a:ext cx="7329487" cy="5738812"/>
          </a:xfrm>
        </p:spPr>
        <p:txBody>
          <a:bodyPr/>
          <a:lstStyle/>
          <a:p>
            <a:r>
              <a:rPr lang="cs-CZ" dirty="0" smtClean="0"/>
              <a:t>My sister - </a:t>
            </a:r>
            <a:r>
              <a:rPr lang="cs-CZ" dirty="0" err="1" smtClean="0"/>
              <a:t>clean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r>
              <a:rPr lang="cs-CZ" dirty="0" smtClean="0"/>
              <a:t>/ </a:t>
            </a:r>
            <a:r>
              <a:rPr lang="cs-CZ" dirty="0" err="1" smtClean="0"/>
              <a:t>dance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My </a:t>
            </a:r>
            <a:r>
              <a:rPr lang="cs-CZ" dirty="0" err="1" smtClean="0"/>
              <a:t>father</a:t>
            </a:r>
            <a:r>
              <a:rPr lang="cs-CZ" dirty="0" smtClean="0"/>
              <a:t> - </a:t>
            </a:r>
            <a:r>
              <a:rPr lang="cs-CZ" dirty="0" err="1" smtClean="0"/>
              <a:t>paint</a:t>
            </a:r>
            <a:r>
              <a:rPr lang="cs-CZ" dirty="0" smtClean="0"/>
              <a:t>/ </a:t>
            </a:r>
            <a:r>
              <a:rPr lang="cs-CZ" dirty="0" err="1" smtClean="0"/>
              <a:t>watch</a:t>
            </a:r>
            <a:r>
              <a:rPr lang="cs-CZ" dirty="0" smtClean="0"/>
              <a:t> TV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Adam -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camel</a:t>
            </a:r>
            <a:r>
              <a:rPr lang="cs-CZ" dirty="0" smtClean="0"/>
              <a:t>/ run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Parents</a:t>
            </a:r>
            <a:r>
              <a:rPr lang="cs-CZ" dirty="0" smtClean="0"/>
              <a:t> - ski/ do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shopping</a:t>
            </a:r>
            <a:endParaRPr lang="cs-CZ" dirty="0" smtClean="0"/>
          </a:p>
        </p:txBody>
      </p:sp>
      <p:pic>
        <p:nvPicPr>
          <p:cNvPr id="4103" name="Picture 7" descr="F:\animals obrázky\red_dress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0"/>
            <a:ext cx="1758517" cy="2071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F:\animals obrázky\scrub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-214346" y="428604"/>
            <a:ext cx="2143108" cy="12567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 descr="F:\animals obrázky\remote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94" y="2357430"/>
            <a:ext cx="1857388" cy="936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7" name="Picture 11" descr="F:\animals obrázky\painter3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285720" y="2091822"/>
            <a:ext cx="1785950" cy="10990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1" descr="C:\Documents and Settings\Acer\Local Settings\Temporary Internet Files\Content.IE5\5EMEO4N1\MC90041734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6993" y="4929199"/>
            <a:ext cx="1796132" cy="16763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8" name="Picture 12" descr="F:\ilustrace\Student_runs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14612" y="3643314"/>
            <a:ext cx="6699955" cy="976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 descr="Tourist on camel">
            <a:hlinkClick r:id="rId8"/>
          </p:cNvPr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7157" y="3429000"/>
            <a:ext cx="1065001" cy="1352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9" name="Picture 13" descr="F:\animals obrázky\MB900439941[1].JPG"/>
          <p:cNvPicPr>
            <a:picLocks noChangeAspect="1" noChangeArrowheads="1"/>
          </p:cNvPicPr>
          <p:nvPr/>
        </p:nvPicPr>
        <p:blipFill>
          <a:blip r:embed="rId10" cstate="print"/>
          <a:srcRect l="14285" t="4762" r="14285"/>
          <a:stretch>
            <a:fillRect/>
          </a:stretch>
        </p:blipFill>
        <p:spPr bwMode="auto">
          <a:xfrm>
            <a:off x="6286513" y="4881587"/>
            <a:ext cx="1357322" cy="1809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00100" y="714356"/>
            <a:ext cx="7686700" cy="5929332"/>
          </a:xfrm>
        </p:spPr>
        <p:txBody>
          <a:bodyPr/>
          <a:lstStyle/>
          <a:p>
            <a:r>
              <a:rPr lang="cs-CZ" dirty="0" smtClean="0"/>
              <a:t>Jim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Rick</a:t>
            </a:r>
            <a:r>
              <a:rPr lang="cs-CZ" dirty="0" smtClean="0"/>
              <a:t> </a:t>
            </a:r>
            <a:r>
              <a:rPr lang="cs-CZ" dirty="0" err="1" smtClean="0"/>
              <a:t>aren</a:t>
            </a:r>
            <a:r>
              <a:rPr lang="cs-CZ" dirty="0" smtClean="0"/>
              <a:t>´t </a:t>
            </a:r>
            <a:r>
              <a:rPr lang="cs-CZ" dirty="0" err="1" smtClean="0"/>
              <a:t>going</a:t>
            </a:r>
            <a:r>
              <a:rPr lang="cs-CZ" dirty="0" smtClean="0"/>
              <a:t> to  play table </a:t>
            </a:r>
            <a:r>
              <a:rPr lang="cs-CZ" dirty="0" err="1" smtClean="0"/>
              <a:t>tennis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going</a:t>
            </a:r>
            <a:r>
              <a:rPr lang="cs-CZ" dirty="0" smtClean="0"/>
              <a:t> to play baseball.</a:t>
            </a:r>
          </a:p>
          <a:p>
            <a:r>
              <a:rPr lang="cs-CZ" dirty="0" err="1" smtClean="0"/>
              <a:t>Amy</a:t>
            </a:r>
            <a:r>
              <a:rPr lang="cs-CZ" dirty="0" smtClean="0"/>
              <a:t>  </a:t>
            </a:r>
            <a:r>
              <a:rPr lang="cs-CZ" dirty="0" err="1" smtClean="0"/>
              <a:t>isn</a:t>
            </a:r>
            <a:r>
              <a:rPr lang="cs-CZ" dirty="0" smtClean="0"/>
              <a:t>´t </a:t>
            </a:r>
            <a:r>
              <a:rPr lang="cs-CZ" dirty="0" err="1" smtClean="0"/>
              <a:t>going</a:t>
            </a:r>
            <a:r>
              <a:rPr lang="cs-CZ" dirty="0" smtClean="0"/>
              <a:t> to play </a:t>
            </a:r>
            <a:r>
              <a:rPr lang="cs-CZ" dirty="0" err="1" smtClean="0"/>
              <a:t>the</a:t>
            </a:r>
            <a:r>
              <a:rPr lang="cs-CZ" dirty="0" smtClean="0"/>
              <a:t> piano.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She</a:t>
            </a:r>
            <a:r>
              <a:rPr lang="cs-CZ" dirty="0" smtClean="0"/>
              <a:t>´s </a:t>
            </a:r>
            <a:r>
              <a:rPr lang="cs-CZ" dirty="0" err="1" smtClean="0"/>
              <a:t>going</a:t>
            </a:r>
            <a:r>
              <a:rPr lang="cs-CZ" dirty="0" smtClean="0"/>
              <a:t> to play </a:t>
            </a:r>
            <a:r>
              <a:rPr lang="cs-CZ" dirty="0" err="1" smtClean="0"/>
              <a:t>the</a:t>
            </a:r>
            <a:r>
              <a:rPr lang="cs-CZ" dirty="0" smtClean="0"/>
              <a:t> trumpet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aren</a:t>
            </a:r>
            <a:r>
              <a:rPr lang="en-US" dirty="0" smtClean="0"/>
              <a:t>`</a:t>
            </a:r>
            <a:r>
              <a:rPr lang="cs-CZ" dirty="0" smtClean="0"/>
              <a:t>t </a:t>
            </a:r>
            <a:r>
              <a:rPr lang="cs-CZ" dirty="0" err="1" smtClean="0"/>
              <a:t>going</a:t>
            </a:r>
            <a:r>
              <a:rPr lang="cs-CZ" dirty="0" smtClean="0"/>
              <a:t> to skate.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err="1" smtClean="0"/>
              <a:t>They</a:t>
            </a:r>
            <a:r>
              <a:rPr lang="cs-CZ" dirty="0" smtClean="0"/>
              <a:t>´re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dance</a:t>
            </a:r>
            <a:r>
              <a:rPr lang="cs-CZ" dirty="0" smtClean="0"/>
              <a:t>.  </a:t>
            </a:r>
          </a:p>
          <a:p>
            <a:r>
              <a:rPr lang="cs-CZ" dirty="0" smtClean="0"/>
              <a:t>Tom </a:t>
            </a:r>
            <a:r>
              <a:rPr lang="cs-CZ" dirty="0" err="1" smtClean="0"/>
              <a:t>isn</a:t>
            </a:r>
            <a:r>
              <a:rPr lang="cs-CZ" dirty="0" smtClean="0"/>
              <a:t>´t </a:t>
            </a:r>
            <a:r>
              <a:rPr lang="cs-CZ" dirty="0" err="1" smtClean="0"/>
              <a:t>going</a:t>
            </a:r>
            <a:r>
              <a:rPr lang="cs-CZ" dirty="0" smtClean="0"/>
              <a:t> to play golf.</a:t>
            </a:r>
          </a:p>
          <a:p>
            <a:pPr>
              <a:buNone/>
            </a:pPr>
            <a:r>
              <a:rPr lang="cs-CZ" dirty="0" smtClean="0"/>
              <a:t>    He´s </a:t>
            </a:r>
            <a:r>
              <a:rPr lang="cs-CZ" dirty="0" err="1" smtClean="0"/>
              <a:t>going</a:t>
            </a:r>
            <a:r>
              <a:rPr lang="cs-CZ" dirty="0" smtClean="0"/>
              <a:t> to run. </a:t>
            </a:r>
          </a:p>
          <a:p>
            <a:r>
              <a:rPr lang="cs-CZ" dirty="0" err="1" smtClean="0"/>
              <a:t>Children</a:t>
            </a:r>
            <a:r>
              <a:rPr lang="cs-CZ" dirty="0" smtClean="0"/>
              <a:t>  </a:t>
            </a:r>
            <a:r>
              <a:rPr lang="cs-CZ" dirty="0" err="1" smtClean="0"/>
              <a:t>aren</a:t>
            </a:r>
            <a:r>
              <a:rPr lang="cs-CZ" dirty="0" smtClean="0"/>
              <a:t>´t </a:t>
            </a:r>
            <a:r>
              <a:rPr lang="cs-CZ" dirty="0" err="1" smtClean="0"/>
              <a:t>going</a:t>
            </a:r>
            <a:r>
              <a:rPr lang="cs-CZ" dirty="0" smtClean="0"/>
              <a:t> to ski.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They</a:t>
            </a:r>
            <a:r>
              <a:rPr lang="cs-CZ" dirty="0" smtClean="0"/>
              <a:t>´re </a:t>
            </a:r>
            <a:r>
              <a:rPr lang="cs-CZ" dirty="0" err="1" smtClean="0"/>
              <a:t>going</a:t>
            </a:r>
            <a:r>
              <a:rPr lang="cs-CZ" dirty="0" smtClean="0"/>
              <a:t> to study.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Bill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´t </a:t>
            </a:r>
            <a:r>
              <a:rPr lang="cs-CZ" dirty="0" err="1" smtClean="0"/>
              <a:t>going</a:t>
            </a:r>
            <a:r>
              <a:rPr lang="cs-CZ" dirty="0" smtClean="0"/>
              <a:t> to play basketball.</a:t>
            </a:r>
          </a:p>
          <a:p>
            <a:pPr>
              <a:buNone/>
            </a:pPr>
            <a:r>
              <a:rPr lang="cs-CZ" dirty="0" smtClean="0"/>
              <a:t>    He´s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swim</a:t>
            </a:r>
            <a:r>
              <a:rPr lang="cs-CZ" dirty="0" smtClean="0"/>
              <a:t>.</a:t>
            </a:r>
          </a:p>
        </p:txBody>
      </p:sp>
      <p:pic>
        <p:nvPicPr>
          <p:cNvPr id="16386" name="Picture 10" descr="C:\Documents and Settings\Acer\Local Settings\Temporary Internet Files\Content.IE5\5EMEO4N1\MC900238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714356"/>
            <a:ext cx="560647" cy="571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2" descr="C:\Documents and Settings\Acer\Local Settings\Temporary Internet Files\Content.IE5\Q52NJKPC\MC9000901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500174"/>
            <a:ext cx="683551" cy="857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7" descr="C:\Documents and Settings\Acer\Local Settings\Temporary Internet Files\Content.IE5\5EMEO4N1\MC9002328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2132" y="3929066"/>
            <a:ext cx="8731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4" descr="C:\Documents and Settings\Acer\Local Settings\Temporary Internet Files\Content.IE5\Q52NJKPC\MC90023243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4572008"/>
            <a:ext cx="723536" cy="7731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3" descr="C:\Documents and Settings\Acer\Local Settings\Temporary Internet Files\Content.IE5\5EMEO4N1\MC90035366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" y="4315994"/>
            <a:ext cx="642910" cy="932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0" descr="C:\Documents and Settings\Acer\Local Settings\Temporary Internet Files\Content.IE5\Q52NJKPC\MC90033285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596" y="2571744"/>
            <a:ext cx="714348" cy="82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C:\Documents and Settings\Acer\Local Settings\Temporary Internet Files\Content.IE5\DRRYEYNW\MC90044127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4283" y="5643569"/>
            <a:ext cx="1000132" cy="1000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3" descr="baseball animations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58082" y="1357298"/>
            <a:ext cx="823312" cy="357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15" descr="baseball animations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215338" y="785794"/>
            <a:ext cx="484050" cy="7857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7" descr="C:\Documents and Settings\Acer\Local Settings\Temporary Internet Files\Content.IE5\WUED8U5V\MC90023436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357950" y="1643050"/>
            <a:ext cx="1109663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3" descr="C:\Documents and Settings\Acer\Local Settings\Temporary Internet Files\Content.IE5\Q52NJKPC\MC900353657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71472" y="3429000"/>
            <a:ext cx="500066" cy="864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F:\animals obrázky\17[1].gif"/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357950" y="2786058"/>
            <a:ext cx="906462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39" descr="swimming animations"/>
          <p:cNvPicPr>
            <a:picLocks noChangeAspect="1" noChangeArrowheads="1" noCrop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286380" y="5810250"/>
            <a:ext cx="15240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F:\animals obrázky\MB900343351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715140" y="4714884"/>
            <a:ext cx="1071570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6" descr="Solution">
            <a:hlinkClick r:id="rId16"/>
          </p:cNvPr>
          <p:cNvPicPr>
            <a:picLocks noChangeAspect="1" noChangeArrowheads="1" noCrop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156176" y="260648"/>
            <a:ext cx="1800225" cy="28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331639" y="764704"/>
            <a:ext cx="7355161" cy="5331296"/>
          </a:xfrm>
        </p:spPr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grandma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going</a:t>
            </a:r>
            <a:r>
              <a:rPr lang="cs-CZ" dirty="0" smtClean="0"/>
              <a:t> to listen to mu music.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´s </a:t>
            </a:r>
            <a:r>
              <a:rPr lang="cs-CZ" dirty="0" err="1" smtClean="0"/>
              <a:t>going</a:t>
            </a:r>
            <a:r>
              <a:rPr lang="cs-CZ" dirty="0" smtClean="0"/>
              <a:t> to drive a car. 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´t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read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He´s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sleep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sister </a:t>
            </a:r>
            <a:r>
              <a:rPr lang="cs-CZ" dirty="0" err="1" smtClean="0"/>
              <a:t>isn</a:t>
            </a:r>
            <a:r>
              <a:rPr lang="cs-CZ" dirty="0" smtClean="0"/>
              <a:t>´t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clean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´s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dance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 t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pain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He´s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watch</a:t>
            </a:r>
            <a:r>
              <a:rPr lang="cs-CZ" dirty="0" smtClean="0"/>
              <a:t> TV.</a:t>
            </a:r>
          </a:p>
          <a:p>
            <a:r>
              <a:rPr lang="cs-CZ" dirty="0" smtClean="0"/>
              <a:t>Adam </a:t>
            </a:r>
            <a:r>
              <a:rPr lang="cs-CZ" dirty="0" err="1" smtClean="0"/>
              <a:t>isn</a:t>
            </a:r>
            <a:r>
              <a:rPr lang="cs-CZ" dirty="0" smtClean="0"/>
              <a:t>´t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camel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He´s </a:t>
            </a:r>
            <a:r>
              <a:rPr lang="cs-CZ" dirty="0" err="1" smtClean="0"/>
              <a:t>going</a:t>
            </a:r>
            <a:r>
              <a:rPr lang="cs-CZ" dirty="0" smtClean="0"/>
              <a:t> to run.</a:t>
            </a:r>
          </a:p>
          <a:p>
            <a:r>
              <a:rPr lang="cs-CZ" dirty="0" err="1" smtClean="0"/>
              <a:t>Parents</a:t>
            </a:r>
            <a:r>
              <a:rPr lang="cs-CZ" dirty="0" smtClean="0"/>
              <a:t> are </a:t>
            </a:r>
            <a:r>
              <a:rPr lang="cs-CZ" dirty="0" err="1" smtClean="0"/>
              <a:t>going</a:t>
            </a:r>
            <a:r>
              <a:rPr lang="cs-CZ" dirty="0" smtClean="0"/>
              <a:t> </a:t>
            </a:r>
            <a:r>
              <a:rPr lang="cs-CZ" dirty="0" smtClean="0"/>
              <a:t>t</a:t>
            </a:r>
            <a:r>
              <a:rPr lang="en-US" smtClean="0"/>
              <a:t>o</a:t>
            </a:r>
            <a:r>
              <a:rPr lang="cs-CZ" smtClean="0"/>
              <a:t> </a:t>
            </a:r>
            <a:r>
              <a:rPr lang="cs-CZ" dirty="0" smtClean="0"/>
              <a:t>ski.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´re </a:t>
            </a:r>
            <a:r>
              <a:rPr lang="cs-CZ" dirty="0" err="1" smtClean="0"/>
              <a:t>going</a:t>
            </a:r>
            <a:r>
              <a:rPr lang="cs-CZ" dirty="0" smtClean="0"/>
              <a:t> to do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shopping</a:t>
            </a:r>
            <a:r>
              <a:rPr lang="cs-CZ" dirty="0" smtClean="0"/>
              <a:t>.</a:t>
            </a:r>
          </a:p>
        </p:txBody>
      </p:sp>
      <p:pic>
        <p:nvPicPr>
          <p:cNvPr id="17410" name="Picture 2" descr="F:\animals obrázky\cargr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1052736"/>
            <a:ext cx="1071588" cy="13037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 descr="F:\animals obrázky\easy-listening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04664"/>
            <a:ext cx="857226" cy="788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F:\animals obrázky\book0003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340768"/>
            <a:ext cx="100012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F:\animals obrázky\G180071[1]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988840"/>
            <a:ext cx="1785938" cy="72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F:\animals obrázky\red_dress2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2708920"/>
            <a:ext cx="13906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F:\animals obrázky\scrub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0" y="2348880"/>
            <a:ext cx="154305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 descr="F:\animals obrázky\remote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4437112"/>
            <a:ext cx="1357313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7" name="Picture 11" descr="F:\animals obrázky\painter3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323528" y="3212976"/>
            <a:ext cx="12382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1" descr="C:\Documents and Settings\Acer\Local Settings\Temporary Internet Files\Content.IE5\5EMEO4N1\MC90041734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1520" y="5229200"/>
            <a:ext cx="1285884" cy="1200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8" name="Picture 12" descr="F:\ilustrace\Student_runs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644008" y="4869160"/>
            <a:ext cx="410445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 descr="Tourist on camel">
            <a:hlinkClick r:id="rId12"/>
          </p:cNvPr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23528" y="4077072"/>
            <a:ext cx="952500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9" name="Picture 13" descr="F:\animals obrázky\MB900439941[1].JPG"/>
          <p:cNvPicPr>
            <a:picLocks noChangeAspect="1" noChangeArrowheads="1"/>
          </p:cNvPicPr>
          <p:nvPr/>
        </p:nvPicPr>
        <p:blipFill>
          <a:blip r:embed="rId14" cstate="print"/>
          <a:srcRect l="14285" t="4762" r="14285"/>
          <a:stretch>
            <a:fillRect/>
          </a:stretch>
        </p:blipFill>
        <p:spPr bwMode="auto">
          <a:xfrm>
            <a:off x="6876256" y="5445224"/>
            <a:ext cx="785829" cy="1047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6" descr="Solution">
            <a:hlinkClick r:id="rId15"/>
          </p:cNvPr>
          <p:cNvPicPr>
            <a:picLocks noChangeAspect="1" noChangeArrowheads="1" noCrop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940152" y="188640"/>
            <a:ext cx="1800225" cy="28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kosené hrany 4"/>
          <p:cNvSpPr/>
          <p:nvPr/>
        </p:nvSpPr>
        <p:spPr>
          <a:xfrm>
            <a:off x="0" y="0"/>
            <a:ext cx="9144000" cy="6858000"/>
          </a:xfrm>
          <a:prstGeom prst="bevel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600" dirty="0" smtClean="0">
              <a:latin typeface="Harrington" pitchFamily="82" charset="0"/>
            </a:endParaRP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>
              <a:latin typeface="Harrington" pitchFamily="82" charset="0"/>
            </a:endParaRPr>
          </a:p>
          <a:p>
            <a:endParaRPr lang="cs-CZ" sz="2800" dirty="0" smtClean="0">
              <a:latin typeface="Harrington" pitchFamily="82" charset="0"/>
            </a:endParaRPr>
          </a:p>
          <a:p>
            <a:r>
              <a:rPr lang="cs-CZ" sz="2800" dirty="0" err="1" smtClean="0"/>
              <a:t>Practise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Prohlédni si diář plánovaných akci Sam, Judy, </a:t>
            </a:r>
            <a:r>
              <a:rPr lang="cs-CZ" sz="2800" dirty="0" err="1" smtClean="0"/>
              <a:t>Rebbecy</a:t>
            </a:r>
            <a:r>
              <a:rPr lang="cs-CZ" sz="2800" dirty="0" smtClean="0"/>
              <a:t> a </a:t>
            </a:r>
            <a:r>
              <a:rPr lang="cs-CZ" sz="2800" dirty="0" err="1" smtClean="0"/>
              <a:t>Kena</a:t>
            </a:r>
            <a:r>
              <a:rPr lang="cs-CZ" sz="2800" dirty="0" smtClean="0"/>
              <a:t> a vyjádři jejich plány celou větou. Tvoř otázky a ptej se spolužáka. (Příklady otázek jsou na snímku číslo 13.)  </a:t>
            </a:r>
          </a:p>
          <a:p>
            <a:endParaRPr lang="cs-CZ" sz="2800" dirty="0" smtClean="0">
              <a:latin typeface="Harrington" pitchFamily="82" charset="0"/>
            </a:endParaRP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6" name="Slunce 5"/>
          <p:cNvSpPr/>
          <p:nvPr/>
        </p:nvSpPr>
        <p:spPr>
          <a:xfrm>
            <a:off x="6948264" y="112474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1"/>
          <p:cNvSpPr>
            <a:spLocks noGrp="1"/>
          </p:cNvSpPr>
          <p:nvPr>
            <p:ph idx="1"/>
          </p:nvPr>
        </p:nvSpPr>
        <p:spPr>
          <a:xfrm>
            <a:off x="214313" y="1714500"/>
            <a:ext cx="8472487" cy="43815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                 Sam               Judy            Rebecca            Ken                  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58000" y="0"/>
            <a:ext cx="1643063" cy="1643063"/>
          </a:xfrm>
          <a:prstGeom prst="rect">
            <a:avLst/>
          </a:prstGeom>
          <a:blipFill rotWithShape="0">
            <a:blip r:embed="rId2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3">
              <a:tint val="50000"/>
              <a:hueOff val="3584065"/>
              <a:satOff val="-4703"/>
              <a:lumOff val="-463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18435" name="Picture 5" descr="F:\ilustrace\MB9004403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313" y="0"/>
            <a:ext cx="1643062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85750" y="2214563"/>
          <a:ext cx="8358246" cy="3846375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274987"/>
                <a:gridCol w="1841647"/>
                <a:gridCol w="1558317"/>
                <a:gridCol w="1558317"/>
                <a:gridCol w="2124978"/>
              </a:tblGrid>
              <a:tr h="911759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Mo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365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Tu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3654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We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365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Fr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3654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Su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" name="Picture 5" descr="C:\Documents and Settings\Acer\Local Settings\Temporary Internet Files\Content.IE5\5EMEO4N1\MC9003588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5" y="2214563"/>
            <a:ext cx="928688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4" descr="C:\Documents and Settings\Acer\Local Settings\Temporary Internet Files\Content.IE5\DRRYEYNW\MC9003328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43063" y="3214688"/>
            <a:ext cx="1814512" cy="73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7" descr="C:\Documents and Settings\Acer\Local Settings\Temporary Internet Files\Content.IE5\5EMEO4N1\MC90039825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1643063" y="2214563"/>
            <a:ext cx="1336675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3" descr="C:\Documents and Settings\Acer\Local Settings\Temporary Internet Files\Content.IE5\5EMEO4N1\MC90039828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00938" y="2071688"/>
            <a:ext cx="1182687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9" descr="C:\Documents and Settings\Acer\Local Settings\Temporary Internet Files\Content.IE5\5EMEO4N1\MC90031876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57438" y="4714875"/>
            <a:ext cx="1000125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1" descr="golf animations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15063" y="2714625"/>
            <a:ext cx="13906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80" name="Picture 2" descr="F:\ilustrace\MB900440378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86125" y="0"/>
            <a:ext cx="1643063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81" name="Picture 3" descr="F:\ilustrace\MB900440371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929188" y="0"/>
            <a:ext cx="1643062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45" descr="skiing   animations"/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072313" y="3500438"/>
            <a:ext cx="14287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3" descr="C:\Documents and Settings\Acer\Local Settings\Temporary Internet Files\Content.IE5\Q52NJKPC\MC900446508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flipH="1">
            <a:off x="5072063" y="3590925"/>
            <a:ext cx="1643062" cy="105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 descr="C:\Documents and Settings\Acer\Local Settings\Temporary Internet Files\Content.IE5\5EMEO4N1\MC900290179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571875" y="4000500"/>
            <a:ext cx="1214438" cy="66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51" descr="playing pat ball animation"/>
          <p:cNvPicPr>
            <a:picLocks noChangeAspect="1" noChangeArrowheads="1" noCrop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143375" y="3071813"/>
            <a:ext cx="14287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17" descr="C:\Documents and Settings\Acer\Local Settings\Temporary Internet Files\Content.IE5\Q52NJKPC\MC900332638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929313" y="2214563"/>
            <a:ext cx="531812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F:\ilustrace\tango02[1].gif"/>
          <p:cNvPicPr>
            <a:picLocks noChangeAspect="1" noChangeArrowheads="1" noCrop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3857625" y="4572000"/>
            <a:ext cx="140970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F:\ilustrace\couple6[1].gif"/>
          <p:cNvPicPr>
            <a:picLocks noChangeAspect="1" noChangeArrowheads="1" noCrop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5695950" y="4929188"/>
            <a:ext cx="839788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F:\animals obrázky\66pp[1].gif"/>
          <p:cNvPicPr>
            <a:picLocks noChangeAspect="1" noChangeArrowheads="1" noCrop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7215188" y="5000625"/>
            <a:ext cx="1352550" cy="127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90" name="TextovéPole 27"/>
          <p:cNvSpPr txBox="1">
            <a:spLocks noChangeArrowheads="1"/>
          </p:cNvSpPr>
          <p:nvPr/>
        </p:nvSpPr>
        <p:spPr bwMode="auto">
          <a:xfrm>
            <a:off x="214313" y="6143625"/>
            <a:ext cx="86439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skate, ski, dance, swim, play the piano, tennis, basketball, golf, volleyball, sing, read</a:t>
            </a:r>
          </a:p>
        </p:txBody>
      </p:sp>
      <p:pic>
        <p:nvPicPr>
          <p:cNvPr id="2055" name="Picture 7" descr="F:\animals obrázky\femme_42[1].gif"/>
          <p:cNvPicPr>
            <a:picLocks noChangeAspect="1" noChangeArrowheads="1" noCrop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3214688" y="4857750"/>
            <a:ext cx="12144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 descr="F:\animals obrázky\MB900088942[1].JP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6572250" y="4572000"/>
            <a:ext cx="785813" cy="78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5" descr="C:\Documents and Settings\Acer\Local Settings\Temporary Internet Files\Content.IE5\DRRYEYNW\MC900234149[1].wmf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555750" y="4500563"/>
            <a:ext cx="10541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53016"/>
          </a:xfrm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Sam </a:t>
            </a:r>
            <a:r>
              <a:rPr lang="cs-CZ" dirty="0" err="1" smtClean="0"/>
              <a:t>going</a:t>
            </a:r>
            <a:r>
              <a:rPr lang="cs-CZ" dirty="0" smtClean="0"/>
              <a:t> to do on </a:t>
            </a:r>
            <a:r>
              <a:rPr lang="cs-CZ" dirty="0" err="1" smtClean="0"/>
              <a:t>Monday</a:t>
            </a:r>
            <a:r>
              <a:rPr lang="cs-CZ" dirty="0" smtClean="0"/>
              <a:t>?</a:t>
            </a:r>
          </a:p>
          <a:p>
            <a:r>
              <a:rPr lang="cs-CZ" i="1" dirty="0" err="1" smtClean="0"/>
              <a:t>She</a:t>
            </a:r>
            <a:r>
              <a:rPr lang="cs-CZ" i="1" dirty="0" smtClean="0"/>
              <a:t>´s </a:t>
            </a:r>
            <a:r>
              <a:rPr lang="cs-CZ" i="1" dirty="0" err="1" smtClean="0"/>
              <a:t>going</a:t>
            </a:r>
            <a:r>
              <a:rPr lang="cs-CZ" i="1" dirty="0" smtClean="0"/>
              <a:t> to play </a:t>
            </a:r>
            <a:r>
              <a:rPr lang="cs-CZ" i="1" dirty="0" err="1" smtClean="0"/>
              <a:t>tennis</a:t>
            </a:r>
            <a:r>
              <a:rPr lang="cs-CZ" i="1" dirty="0" smtClean="0"/>
              <a:t>.</a:t>
            </a:r>
          </a:p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Ken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ski?</a:t>
            </a:r>
          </a:p>
          <a:p>
            <a:r>
              <a:rPr lang="cs-CZ" i="1" dirty="0" smtClean="0"/>
              <a:t>He´s </a:t>
            </a:r>
            <a:r>
              <a:rPr lang="cs-CZ" i="1" dirty="0" err="1" smtClean="0"/>
              <a:t>going</a:t>
            </a:r>
            <a:r>
              <a:rPr lang="cs-CZ" i="1" dirty="0" smtClean="0"/>
              <a:t> to ski on </a:t>
            </a:r>
            <a:r>
              <a:rPr lang="cs-CZ" i="1" dirty="0" err="1" smtClean="0"/>
              <a:t>Wednesday</a:t>
            </a:r>
            <a:r>
              <a:rPr lang="cs-CZ" i="1" dirty="0" smtClean="0"/>
              <a:t>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Rebecca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play </a:t>
            </a:r>
            <a:r>
              <a:rPr lang="cs-CZ" dirty="0" err="1" smtClean="0"/>
              <a:t>the</a:t>
            </a:r>
            <a:r>
              <a:rPr lang="cs-CZ" dirty="0" smtClean="0"/>
              <a:t> piano?</a:t>
            </a:r>
          </a:p>
          <a:p>
            <a:r>
              <a:rPr lang="cs-CZ" i="1" dirty="0" smtClean="0"/>
              <a:t>No,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isn</a:t>
            </a:r>
            <a:r>
              <a:rPr lang="cs-CZ" i="1" dirty="0" smtClean="0"/>
              <a:t>´</a:t>
            </a:r>
            <a:r>
              <a:rPr lang="cs-CZ" i="1" dirty="0" err="1" smtClean="0"/>
              <a:t>t</a:t>
            </a:r>
            <a:r>
              <a:rPr lang="cs-CZ" i="1" dirty="0" smtClean="0"/>
              <a:t>.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´s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swim</a:t>
            </a:r>
            <a:r>
              <a:rPr lang="cs-CZ" dirty="0" smtClean="0"/>
              <a:t>?</a:t>
            </a:r>
          </a:p>
          <a:p>
            <a:r>
              <a:rPr lang="cs-CZ" i="1" dirty="0" err="1" smtClean="0"/>
              <a:t>Rebecca</a:t>
            </a:r>
            <a:r>
              <a:rPr lang="cs-CZ" i="1" dirty="0" smtClean="0"/>
              <a:t> </a:t>
            </a:r>
            <a:r>
              <a:rPr lang="cs-CZ" i="1" dirty="0" err="1" smtClean="0"/>
              <a:t>and</a:t>
            </a:r>
            <a:r>
              <a:rPr lang="cs-CZ" i="1" dirty="0" smtClean="0"/>
              <a:t> Sam are </a:t>
            </a:r>
            <a:r>
              <a:rPr lang="cs-CZ" i="1" dirty="0" err="1" smtClean="0"/>
              <a:t>going</a:t>
            </a:r>
            <a:r>
              <a:rPr lang="cs-CZ" i="1" dirty="0" smtClean="0"/>
              <a:t> to </a:t>
            </a:r>
            <a:r>
              <a:rPr lang="cs-CZ" i="1" dirty="0" err="1" smtClean="0"/>
              <a:t>swim</a:t>
            </a:r>
            <a:r>
              <a:rPr lang="cs-CZ" i="1" dirty="0" smtClean="0"/>
              <a:t>.</a:t>
            </a:r>
          </a:p>
          <a:p>
            <a:r>
              <a:rPr lang="cs-CZ" dirty="0" smtClean="0"/>
              <a:t>Are </a:t>
            </a:r>
            <a:r>
              <a:rPr lang="cs-CZ" smtClean="0"/>
              <a:t>Ken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Judy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dance</a:t>
            </a:r>
            <a:r>
              <a:rPr lang="cs-CZ" dirty="0" smtClean="0"/>
              <a:t>?</a:t>
            </a:r>
          </a:p>
          <a:p>
            <a:r>
              <a:rPr lang="cs-CZ" i="1" dirty="0" err="1" smtClean="0"/>
              <a:t>Yes</a:t>
            </a:r>
            <a:r>
              <a:rPr lang="cs-CZ" i="1" dirty="0" smtClean="0"/>
              <a:t>, </a:t>
            </a:r>
            <a:r>
              <a:rPr lang="cs-CZ" i="1" dirty="0" err="1" smtClean="0"/>
              <a:t>they</a:t>
            </a:r>
            <a:r>
              <a:rPr lang="cs-CZ" i="1" dirty="0" smtClean="0"/>
              <a:t> are.</a:t>
            </a:r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examples</a:t>
            </a:r>
            <a:r>
              <a:rPr lang="cs-CZ" sz="4000" dirty="0" smtClean="0"/>
              <a:t>: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1"/>
          <p:cNvSpPr>
            <a:spLocks noGrp="1"/>
          </p:cNvSpPr>
          <p:nvPr>
            <p:ph idx="1"/>
          </p:nvPr>
        </p:nvSpPr>
        <p:spPr>
          <a:xfrm>
            <a:off x="142875" y="1524000"/>
            <a:ext cx="8543925" cy="4572000"/>
          </a:xfrm>
        </p:spPr>
        <p:txBody>
          <a:bodyPr/>
          <a:lstStyle/>
          <a:p>
            <a:pPr eaLnBrk="1" hangingPunct="1"/>
            <a:r>
              <a:rPr lang="cs-CZ" sz="2400" dirty="0" smtClean="0">
                <a:cs typeface="Arial" charset="0"/>
                <a:hlinkClick r:id="rId2"/>
              </a:rPr>
              <a:t>http://www.</a:t>
            </a:r>
            <a:r>
              <a:rPr lang="cs-CZ" sz="2400" dirty="0" err="1" smtClean="0">
                <a:cs typeface="Arial" charset="0"/>
                <a:hlinkClick r:id="rId2"/>
              </a:rPr>
              <a:t>animationlibrary.com</a:t>
            </a:r>
            <a:r>
              <a:rPr lang="cs-CZ" sz="2400" dirty="0" smtClean="0">
                <a:cs typeface="Arial" charset="0"/>
                <a:hlinkClick r:id="rId2"/>
              </a:rPr>
              <a:t>/</a:t>
            </a:r>
            <a:endParaRPr lang="cs-CZ" sz="2400" dirty="0" smtClean="0">
              <a:cs typeface="Arial" charset="0"/>
            </a:endParaRPr>
          </a:p>
          <a:p>
            <a:r>
              <a:rPr lang="cs-CZ" sz="2400" dirty="0" smtClean="0">
                <a:cs typeface="Times New Roman" pitchFamily="18" charset="0"/>
                <a:hlinkClick r:id="rId3"/>
              </a:rPr>
              <a:t>www.office.</a:t>
            </a:r>
            <a:r>
              <a:rPr lang="cs-CZ" sz="2400" dirty="0" err="1" smtClean="0">
                <a:cs typeface="Times New Roman" pitchFamily="18" charset="0"/>
                <a:hlinkClick r:id="rId3"/>
              </a:rPr>
              <a:t>microsoft.com</a:t>
            </a:r>
            <a:endParaRPr lang="cs-CZ" sz="2400" dirty="0" smtClean="0">
              <a:cs typeface="Times New Roman" pitchFamily="18" charset="0"/>
            </a:endParaRPr>
          </a:p>
          <a:p>
            <a:r>
              <a:rPr lang="cs-CZ" sz="2400" dirty="0" smtClean="0">
                <a:hlinkClick r:id="rId4"/>
              </a:rPr>
              <a:t>http://heathersanimations.com/</a:t>
            </a:r>
            <a:r>
              <a:rPr lang="cs-CZ" sz="2400" dirty="0" smtClean="0"/>
              <a:t> 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dirty="0" smtClean="0">
              <a:latin typeface="Arial" charset="0"/>
            </a:endParaRPr>
          </a:p>
        </p:txBody>
      </p:sp>
      <p:sp>
        <p:nvSpPr>
          <p:cNvPr id="1433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 obrázků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7">
      <a:dk1>
        <a:sysClr val="windowText" lastClr="000000"/>
      </a:dk1>
      <a:lt1>
        <a:sysClr val="window" lastClr="FFFFFF"/>
      </a:lt1>
      <a:dk2>
        <a:srgbClr val="554509"/>
      </a:dk2>
      <a:lt2>
        <a:srgbClr val="E7DEC9"/>
      </a:lt2>
      <a:accent1>
        <a:srgbClr val="964305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610</TotalTime>
  <Words>581</Words>
  <Application>Microsoft Office PowerPoint</Application>
  <PresentationFormat>Předvádění na obrazovce (4:3)</PresentationFormat>
  <Paragraphs>178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Papír</vt:lpstr>
      <vt:lpstr>Název školy: ZŠ Klášterec nad Ohří, Krátká 676 Autor: Lenka Špillerová Název materiálu: VY_32_INOVACE_20_42_going to Číslo projektu: CZ.1.07/1.4.00/21.1115  </vt:lpstr>
      <vt:lpstr>Going to</vt:lpstr>
      <vt:lpstr>        tvar slovesa být + going to + sloveso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examples:</vt:lpstr>
      <vt:lpstr>Použité zdroje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Going to</dc:title>
  <cp:lastModifiedBy>Dana</cp:lastModifiedBy>
  <cp:revision>19</cp:revision>
  <dcterms:modified xsi:type="dcterms:W3CDTF">2013-02-05T11:15:03Z</dcterms:modified>
</cp:coreProperties>
</file>