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wav" ContentType="audio/wa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1452"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6_5">
  <dgm:title val=""/>
  <dgm:desc val=""/>
  <dgm:catLst>
    <dgm:cat type="accent6" pri="11500"/>
  </dgm:catLst>
  <dgm:styleLbl name="node0">
    <dgm:fillClrLst meth="cycle">
      <a:schemeClr val="accent6">
        <a:alpha val="80000"/>
      </a:schemeClr>
    </dgm:fillClrLst>
    <dgm:linClrLst meth="repeat">
      <a:schemeClr val="lt1"/>
    </dgm:linClrLst>
    <dgm:effectClrLst/>
    <dgm:txLinClrLst/>
    <dgm:txFillClrLst/>
    <dgm:txEffectClrLst/>
  </dgm:styleLbl>
  <dgm:styleLbl name="alignNode1">
    <dgm:fillClrLst>
      <a:schemeClr val="accent6">
        <a:alpha val="90000"/>
      </a:schemeClr>
      <a:schemeClr val="accent6">
        <a:alpha val="50000"/>
      </a:schemeClr>
    </dgm:fillClrLst>
    <dgm:linClrLst>
      <a:schemeClr val="accent6">
        <a:alpha val="90000"/>
      </a:schemeClr>
      <a:schemeClr val="accent6">
        <a:alpha val="50000"/>
      </a:schemeClr>
    </dgm:linClrLst>
    <dgm:effectClrLst/>
    <dgm:txLinClrLst/>
    <dgm:txFillClrLst/>
    <dgm:txEffectClrLst/>
  </dgm:styleLbl>
  <dgm:styleLbl name="node1">
    <dgm:fillClrLst>
      <a:schemeClr val="accent6">
        <a:alpha val="90000"/>
      </a:schemeClr>
      <a:schemeClr val="accent6">
        <a:alpha val="50000"/>
      </a:schemeClr>
    </dgm:fillClrLst>
    <dgm:linClrLst meth="repeat">
      <a:schemeClr val="lt1"/>
    </dgm:linClrLst>
    <dgm:effectClrLst/>
    <dgm:txLinClrLst/>
    <dgm:txFillClrLst/>
    <dgm:txEffectClrLst/>
  </dgm:styleLbl>
  <dgm:styleLbl name="lnNode1">
    <dgm:fillClrLst>
      <a:schemeClr val="accent6">
        <a:shade val="90000"/>
      </a:schemeClr>
      <a:schemeClr val="accent6">
        <a:tint val="50000"/>
        <a:alpha val="50000"/>
      </a:schemeClr>
    </dgm:fillClrLst>
    <dgm:linClrLst meth="repeat">
      <a:schemeClr val="lt1"/>
    </dgm:linClrLst>
    <dgm:effectClrLst/>
    <dgm:txLinClrLst/>
    <dgm:txFillClrLst/>
    <dgm:txEffectClrLst/>
  </dgm:styleLbl>
  <dgm:styleLbl name="vennNode1">
    <dgm:fillClrLst>
      <a:schemeClr val="accent6">
        <a:shade val="80000"/>
        <a:alpha val="50000"/>
      </a:schemeClr>
      <a:schemeClr val="accent6">
        <a:alpha val="80000"/>
      </a:schemeClr>
    </dgm:fillClrLst>
    <dgm:linClrLst meth="repeat">
      <a:schemeClr val="lt1"/>
    </dgm:linClrLst>
    <dgm:effectClrLst/>
    <dgm:txLinClrLst/>
    <dgm:txFillClrLst/>
    <dgm:txEffectClrLst/>
  </dgm:styleLbl>
  <dgm:styleLbl name="node2">
    <dgm:fillClrLst>
      <a:schemeClr val="accent6">
        <a:alpha val="70000"/>
      </a:schemeClr>
    </dgm:fillClrLst>
    <dgm:linClrLst meth="repeat">
      <a:schemeClr val="lt1"/>
    </dgm:linClrLst>
    <dgm:effectClrLst/>
    <dgm:txLinClrLst/>
    <dgm:txFillClrLst/>
    <dgm:txEffectClrLst/>
  </dgm:styleLbl>
  <dgm:styleLbl name="node3">
    <dgm:fillClrLst>
      <a:schemeClr val="accent6">
        <a:alpha val="50000"/>
      </a:schemeClr>
    </dgm:fillClrLst>
    <dgm:linClrLst meth="repeat">
      <a:schemeClr val="lt1"/>
    </dgm:linClrLst>
    <dgm:effectClrLst/>
    <dgm:txLinClrLst/>
    <dgm:txFillClrLst/>
    <dgm:txEffectClrLst/>
  </dgm:styleLbl>
  <dgm:styleLbl name="node4">
    <dgm:fillClrLst>
      <a:schemeClr val="accent6">
        <a:alpha val="30000"/>
      </a:schemeClr>
    </dgm:fillClrLst>
    <dgm:linClrLst meth="repeat">
      <a:schemeClr val="lt1"/>
    </dgm:linClrLst>
    <dgm:effectClrLst/>
    <dgm:txLinClrLst/>
    <dgm:txFillClrLst/>
    <dgm:txEffectClrLst/>
  </dgm:styleLbl>
  <dgm:styleLbl name="fgImgPlace1">
    <dgm:fillClrLst>
      <a:schemeClr val="accent6">
        <a:tint val="50000"/>
        <a:alpha val="90000"/>
      </a:schemeClr>
      <a:schemeClr val="accent6">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fg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bg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sibTrans1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alpha val="90000"/>
      </a:schemeClr>
    </dgm:fillClrLst>
    <dgm:linClrLst meth="repeat">
      <a:schemeClr val="lt1"/>
    </dgm:linClrLst>
    <dgm:effectClrLst/>
    <dgm:txLinClrLst/>
    <dgm:txFillClrLst/>
    <dgm:txEffectClrLst/>
  </dgm:styleLbl>
  <dgm:styleLbl name="asst1">
    <dgm:fillClrLst meth="repeat">
      <a:schemeClr val="accent6">
        <a:alpha val="90000"/>
      </a:schemeClr>
    </dgm:fillClrLst>
    <dgm:linClrLst meth="repeat">
      <a:schemeClr val="lt1"/>
    </dgm:linClrLst>
    <dgm:effectClrLst/>
    <dgm:txLinClrLst/>
    <dgm:txFillClrLst/>
    <dgm:txEffectClrLst/>
  </dgm:styleLbl>
  <dgm:styleLbl name="asst2">
    <dgm:fillClrLst>
      <a:schemeClr val="accent6">
        <a:alpha val="90000"/>
      </a:schemeClr>
    </dgm:fillClrLst>
    <dgm:linClrLst meth="repeat">
      <a:schemeClr val="lt1"/>
    </dgm:linClrLst>
    <dgm:effectClrLst/>
    <dgm:txLinClrLst/>
    <dgm:txFillClrLst/>
    <dgm:txEffectClrLst/>
  </dgm:styleLbl>
  <dgm:styleLbl name="asst3">
    <dgm:fillClrLst>
      <a:schemeClr val="accent6">
        <a:alpha val="70000"/>
      </a:schemeClr>
    </dgm:fillClrLst>
    <dgm:linClrLst meth="repeat">
      <a:schemeClr val="lt1"/>
    </dgm:linClrLst>
    <dgm:effectClrLst/>
    <dgm:txLinClrLst/>
    <dgm:txFillClrLst/>
    <dgm:txEffectClrLst/>
  </dgm:styleLbl>
  <dgm:styleLbl name="asst4">
    <dgm:fillClrLst>
      <a:schemeClr val="accent6">
        <a:alpha val="50000"/>
      </a:schemeClr>
    </dgm:fillClrLst>
    <dgm:linClrLst meth="repeat">
      <a:schemeClr val="lt1"/>
    </dgm:linClrLst>
    <dgm:effectClrLst/>
    <dgm:txLinClrLst/>
    <dgm:txFillClrLst/>
    <dgm:txEffectClrLst/>
  </dgm:styleLbl>
  <dgm:styleLbl name="parChTrans2D1">
    <dgm:fillClrLst meth="repeat">
      <a:schemeClr val="accent6">
        <a:shade val="8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6">
        <a:alpha val="90000"/>
      </a:schemeClr>
      <a:schemeClr val="accent6">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a:schemeClr val="accent6">
        <a:alpha val="90000"/>
        <a:tint val="40000"/>
      </a:schemeClr>
      <a:schemeClr val="accent6">
        <a:alpha val="5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3511343-B290-4ED7-8E61-A37668F5237C}" type="doc">
      <dgm:prSet loTypeId="urn:microsoft.com/office/officeart/2005/8/layout/lProcess3" loCatId="process" qsTypeId="urn:microsoft.com/office/officeart/2005/8/quickstyle/simple1" qsCatId="simple" csTypeId="urn:microsoft.com/office/officeart/2005/8/colors/accent6_5" csCatId="accent6" phldr="1"/>
      <dgm:spPr/>
      <dgm:t>
        <a:bodyPr/>
        <a:lstStyle/>
        <a:p>
          <a:endParaRPr lang="cs-CZ"/>
        </a:p>
      </dgm:t>
    </dgm:pt>
    <dgm:pt modelId="{22480507-CE84-4A6A-AB47-C2A2E7B1E9B3}" type="pres">
      <dgm:prSet presAssocID="{13511343-B290-4ED7-8E61-A37668F5237C}" presName="Name0" presStyleCnt="0">
        <dgm:presLayoutVars>
          <dgm:chPref val="3"/>
          <dgm:dir/>
          <dgm:animLvl val="lvl"/>
          <dgm:resizeHandles/>
        </dgm:presLayoutVars>
      </dgm:prSet>
      <dgm:spPr/>
      <dgm:t>
        <a:bodyPr/>
        <a:lstStyle/>
        <a:p>
          <a:endParaRPr lang="cs-CZ"/>
        </a:p>
      </dgm:t>
    </dgm:pt>
  </dgm:ptLst>
  <dgm:cxnLst>
    <dgm:cxn modelId="{1910AF74-8971-407C-93E8-AC6C860F4C4A}" type="presOf" srcId="{13511343-B290-4ED7-8E61-A37668F5237C}" destId="{22480507-CE84-4A6A-AB47-C2A2E7B1E9B3}" srcOrd="0" destOrd="0" presId="urn:microsoft.com/office/officeart/2005/8/layout/lProcess3"/>
  </dgm:cxnLst>
  <dgm:bg>
    <a:solidFill>
      <a:schemeClr val="tx2">
        <a:lumMod val="40000"/>
        <a:lumOff val="60000"/>
      </a:schemeClr>
    </a:solidFill>
    <a:effectLst>
      <a:glow rad="228600">
        <a:srgbClr val="FFFF00">
          <a:alpha val="40000"/>
        </a:srgbClr>
      </a:glow>
    </a:effect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B94B683-0B35-4894-9FF8-8C4A84957EB4}" type="doc">
      <dgm:prSet loTypeId="urn:microsoft.com/office/officeart/2005/8/layout/list1" loCatId="list" qsTypeId="urn:microsoft.com/office/officeart/2005/8/quickstyle/simple1" qsCatId="simple" csTypeId="urn:microsoft.com/office/officeart/2005/8/colors/colorful5" csCatId="colorful" phldr="1"/>
      <dgm:spPr/>
      <dgm:t>
        <a:bodyPr/>
        <a:lstStyle/>
        <a:p>
          <a:endParaRPr lang="cs-CZ"/>
        </a:p>
      </dgm:t>
    </dgm:pt>
    <dgm:pt modelId="{431099C0-9E67-4952-A92B-F8C9866BC712}">
      <dgm:prSet phldrT="[Text]" custT="1"/>
      <dgm:spPr>
        <a:solidFill>
          <a:srgbClr val="FFC000"/>
        </a:solidFill>
      </dgm:spPr>
      <dgm:t>
        <a:bodyPr/>
        <a:lstStyle/>
        <a:p>
          <a:r>
            <a:rPr lang="cs-CZ" sz="4000" b="1" dirty="0" smtClean="0">
              <a:solidFill>
                <a:schemeClr val="tx1"/>
              </a:solidFill>
            </a:rPr>
            <a:t>rozjímání</a:t>
          </a:r>
          <a:endParaRPr lang="cs-CZ" sz="4000" b="1" dirty="0">
            <a:solidFill>
              <a:schemeClr val="tx1"/>
            </a:solidFill>
          </a:endParaRPr>
        </a:p>
      </dgm:t>
    </dgm:pt>
    <dgm:pt modelId="{3F37A4D2-769B-406C-8F5D-356975BF6D58}" type="parTrans" cxnId="{99E35D2B-9B96-48D2-86E9-123F2976A674}">
      <dgm:prSet/>
      <dgm:spPr/>
      <dgm:t>
        <a:bodyPr/>
        <a:lstStyle/>
        <a:p>
          <a:endParaRPr lang="cs-CZ"/>
        </a:p>
      </dgm:t>
    </dgm:pt>
    <dgm:pt modelId="{5E26E687-A842-4160-BF99-4FE9D7B0510C}" type="sibTrans" cxnId="{99E35D2B-9B96-48D2-86E9-123F2976A674}">
      <dgm:prSet/>
      <dgm:spPr/>
      <dgm:t>
        <a:bodyPr/>
        <a:lstStyle/>
        <a:p>
          <a:endParaRPr lang="cs-CZ"/>
        </a:p>
      </dgm:t>
    </dgm:pt>
    <dgm:pt modelId="{75B4D054-F491-4CF2-BC6C-A24272774FD6}">
      <dgm:prSet phldrT="[Text]" custT="1"/>
      <dgm:spPr>
        <a:solidFill>
          <a:srgbClr val="FFC000"/>
        </a:solidFill>
      </dgm:spPr>
      <dgm:t>
        <a:bodyPr/>
        <a:lstStyle/>
        <a:p>
          <a:r>
            <a:rPr lang="cs-CZ" sz="4000" b="1" dirty="0" smtClean="0">
              <a:solidFill>
                <a:schemeClr val="tx1"/>
              </a:solidFill>
            </a:rPr>
            <a:t>práce pro druhé </a:t>
          </a:r>
          <a:endParaRPr lang="cs-CZ" sz="4000" b="1" dirty="0">
            <a:solidFill>
              <a:schemeClr val="tx1"/>
            </a:solidFill>
          </a:endParaRPr>
        </a:p>
      </dgm:t>
    </dgm:pt>
    <dgm:pt modelId="{CC9C3792-62CC-4ADE-A28E-4830E20B1149}" type="parTrans" cxnId="{AFD8E0CF-E34C-4090-9067-5FABD4005D3C}">
      <dgm:prSet/>
      <dgm:spPr/>
      <dgm:t>
        <a:bodyPr/>
        <a:lstStyle/>
        <a:p>
          <a:endParaRPr lang="cs-CZ"/>
        </a:p>
      </dgm:t>
    </dgm:pt>
    <dgm:pt modelId="{E0A9455C-DD24-4064-960C-C1A98E10787B}" type="sibTrans" cxnId="{AFD8E0CF-E34C-4090-9067-5FABD4005D3C}">
      <dgm:prSet/>
      <dgm:spPr/>
      <dgm:t>
        <a:bodyPr/>
        <a:lstStyle/>
        <a:p>
          <a:endParaRPr lang="cs-CZ"/>
        </a:p>
      </dgm:t>
    </dgm:pt>
    <dgm:pt modelId="{ABE3ECBE-DD4A-4D0F-A38B-6BFC63EBF970}">
      <dgm:prSet phldrT="[Text]" custT="1"/>
      <dgm:spPr>
        <a:solidFill>
          <a:srgbClr val="FFC000"/>
        </a:solidFill>
      </dgm:spPr>
      <dgm:t>
        <a:bodyPr/>
        <a:lstStyle/>
        <a:p>
          <a:r>
            <a:rPr lang="cs-CZ" sz="4000" b="1" dirty="0" smtClean="0">
              <a:solidFill>
                <a:schemeClr val="tx1"/>
              </a:solidFill>
            </a:rPr>
            <a:t>modlitba</a:t>
          </a:r>
          <a:endParaRPr lang="cs-CZ" sz="4000" b="1" dirty="0">
            <a:solidFill>
              <a:schemeClr val="tx1"/>
            </a:solidFill>
          </a:endParaRPr>
        </a:p>
      </dgm:t>
    </dgm:pt>
    <dgm:pt modelId="{B93EEBFE-EBC9-45DE-A416-903ECEB588BA}" type="parTrans" cxnId="{96A51600-A736-4C44-9148-0636524CF2D2}">
      <dgm:prSet/>
      <dgm:spPr/>
      <dgm:t>
        <a:bodyPr/>
        <a:lstStyle/>
        <a:p>
          <a:endParaRPr lang="cs-CZ"/>
        </a:p>
      </dgm:t>
    </dgm:pt>
    <dgm:pt modelId="{E25E3CF2-D13B-42F3-995C-78E8051A0736}" type="sibTrans" cxnId="{96A51600-A736-4C44-9148-0636524CF2D2}">
      <dgm:prSet/>
      <dgm:spPr/>
      <dgm:t>
        <a:bodyPr/>
        <a:lstStyle/>
        <a:p>
          <a:endParaRPr lang="cs-CZ"/>
        </a:p>
      </dgm:t>
    </dgm:pt>
    <dgm:pt modelId="{BACB2B61-90DF-4241-B7AD-B6E2C35FB3B0}" type="pres">
      <dgm:prSet presAssocID="{0B94B683-0B35-4894-9FF8-8C4A84957EB4}" presName="linear" presStyleCnt="0">
        <dgm:presLayoutVars>
          <dgm:dir/>
          <dgm:animLvl val="lvl"/>
          <dgm:resizeHandles val="exact"/>
        </dgm:presLayoutVars>
      </dgm:prSet>
      <dgm:spPr/>
      <dgm:t>
        <a:bodyPr/>
        <a:lstStyle/>
        <a:p>
          <a:endParaRPr lang="cs-CZ"/>
        </a:p>
      </dgm:t>
    </dgm:pt>
    <dgm:pt modelId="{9EE43EE3-9941-453B-B3CC-623288D6E7C8}" type="pres">
      <dgm:prSet presAssocID="{431099C0-9E67-4952-A92B-F8C9866BC712}" presName="parentLin" presStyleCnt="0"/>
      <dgm:spPr/>
    </dgm:pt>
    <dgm:pt modelId="{AF65115A-7DEE-4442-A72A-91EE83E1123C}" type="pres">
      <dgm:prSet presAssocID="{431099C0-9E67-4952-A92B-F8C9866BC712}" presName="parentLeftMargin" presStyleLbl="node1" presStyleIdx="0" presStyleCnt="3"/>
      <dgm:spPr/>
      <dgm:t>
        <a:bodyPr/>
        <a:lstStyle/>
        <a:p>
          <a:endParaRPr lang="cs-CZ"/>
        </a:p>
      </dgm:t>
    </dgm:pt>
    <dgm:pt modelId="{08E5C82A-91DE-48EB-A570-2C2F2E4D03BB}" type="pres">
      <dgm:prSet presAssocID="{431099C0-9E67-4952-A92B-F8C9866BC712}" presName="parentText" presStyleLbl="node1" presStyleIdx="0" presStyleCnt="3">
        <dgm:presLayoutVars>
          <dgm:chMax val="0"/>
          <dgm:bulletEnabled val="1"/>
        </dgm:presLayoutVars>
      </dgm:prSet>
      <dgm:spPr/>
      <dgm:t>
        <a:bodyPr/>
        <a:lstStyle/>
        <a:p>
          <a:endParaRPr lang="cs-CZ"/>
        </a:p>
      </dgm:t>
    </dgm:pt>
    <dgm:pt modelId="{1ACEBEBE-A861-4187-95B8-56705589057B}" type="pres">
      <dgm:prSet presAssocID="{431099C0-9E67-4952-A92B-F8C9866BC712}" presName="negativeSpace" presStyleCnt="0"/>
      <dgm:spPr/>
    </dgm:pt>
    <dgm:pt modelId="{E3719B74-6790-4B18-AE0E-A14AAE007FF3}" type="pres">
      <dgm:prSet presAssocID="{431099C0-9E67-4952-A92B-F8C9866BC712}" presName="childText" presStyleLbl="conFgAcc1" presStyleIdx="0" presStyleCnt="3">
        <dgm:presLayoutVars>
          <dgm:bulletEnabled val="1"/>
        </dgm:presLayoutVars>
      </dgm:prSet>
      <dgm:spPr/>
    </dgm:pt>
    <dgm:pt modelId="{C8D98AC6-9BD6-4CA0-A3EB-838895E357C8}" type="pres">
      <dgm:prSet presAssocID="{5E26E687-A842-4160-BF99-4FE9D7B0510C}" presName="spaceBetweenRectangles" presStyleCnt="0"/>
      <dgm:spPr/>
    </dgm:pt>
    <dgm:pt modelId="{6B98B7D5-B3F1-4172-A198-8C7BC3DF1D11}" type="pres">
      <dgm:prSet presAssocID="{75B4D054-F491-4CF2-BC6C-A24272774FD6}" presName="parentLin" presStyleCnt="0"/>
      <dgm:spPr/>
    </dgm:pt>
    <dgm:pt modelId="{410D4F2B-BA26-4904-9CD2-F63887F73EB2}" type="pres">
      <dgm:prSet presAssocID="{75B4D054-F491-4CF2-BC6C-A24272774FD6}" presName="parentLeftMargin" presStyleLbl="node1" presStyleIdx="0" presStyleCnt="3"/>
      <dgm:spPr/>
      <dgm:t>
        <a:bodyPr/>
        <a:lstStyle/>
        <a:p>
          <a:endParaRPr lang="cs-CZ"/>
        </a:p>
      </dgm:t>
    </dgm:pt>
    <dgm:pt modelId="{59E85B91-FFC7-4D88-851F-EE8B50222758}" type="pres">
      <dgm:prSet presAssocID="{75B4D054-F491-4CF2-BC6C-A24272774FD6}" presName="parentText" presStyleLbl="node1" presStyleIdx="1" presStyleCnt="3">
        <dgm:presLayoutVars>
          <dgm:chMax val="0"/>
          <dgm:bulletEnabled val="1"/>
        </dgm:presLayoutVars>
      </dgm:prSet>
      <dgm:spPr/>
      <dgm:t>
        <a:bodyPr/>
        <a:lstStyle/>
        <a:p>
          <a:endParaRPr lang="cs-CZ"/>
        </a:p>
      </dgm:t>
    </dgm:pt>
    <dgm:pt modelId="{C8A95EEB-8EFE-4034-B394-B39F84EC9860}" type="pres">
      <dgm:prSet presAssocID="{75B4D054-F491-4CF2-BC6C-A24272774FD6}" presName="negativeSpace" presStyleCnt="0"/>
      <dgm:spPr/>
    </dgm:pt>
    <dgm:pt modelId="{2833A68C-1D11-42EB-BB81-6C15A25B0709}" type="pres">
      <dgm:prSet presAssocID="{75B4D054-F491-4CF2-BC6C-A24272774FD6}" presName="childText" presStyleLbl="conFgAcc1" presStyleIdx="1" presStyleCnt="3">
        <dgm:presLayoutVars>
          <dgm:bulletEnabled val="1"/>
        </dgm:presLayoutVars>
      </dgm:prSet>
      <dgm:spPr/>
    </dgm:pt>
    <dgm:pt modelId="{C2BF34CC-CF24-4428-A7B6-16DED1B46C7C}" type="pres">
      <dgm:prSet presAssocID="{E0A9455C-DD24-4064-960C-C1A98E10787B}" presName="spaceBetweenRectangles" presStyleCnt="0"/>
      <dgm:spPr/>
    </dgm:pt>
    <dgm:pt modelId="{86169253-F8E6-4E30-B017-C8BFACECAE51}" type="pres">
      <dgm:prSet presAssocID="{ABE3ECBE-DD4A-4D0F-A38B-6BFC63EBF970}" presName="parentLin" presStyleCnt="0"/>
      <dgm:spPr/>
    </dgm:pt>
    <dgm:pt modelId="{31EEE94D-5016-4451-85DF-A623DCDEA019}" type="pres">
      <dgm:prSet presAssocID="{ABE3ECBE-DD4A-4D0F-A38B-6BFC63EBF970}" presName="parentLeftMargin" presStyleLbl="node1" presStyleIdx="1" presStyleCnt="3"/>
      <dgm:spPr/>
      <dgm:t>
        <a:bodyPr/>
        <a:lstStyle/>
        <a:p>
          <a:endParaRPr lang="cs-CZ"/>
        </a:p>
      </dgm:t>
    </dgm:pt>
    <dgm:pt modelId="{9F13D266-F3BE-4B70-8D6F-3E102B41DA18}" type="pres">
      <dgm:prSet presAssocID="{ABE3ECBE-DD4A-4D0F-A38B-6BFC63EBF970}" presName="parentText" presStyleLbl="node1" presStyleIdx="2" presStyleCnt="3">
        <dgm:presLayoutVars>
          <dgm:chMax val="0"/>
          <dgm:bulletEnabled val="1"/>
        </dgm:presLayoutVars>
      </dgm:prSet>
      <dgm:spPr/>
      <dgm:t>
        <a:bodyPr/>
        <a:lstStyle/>
        <a:p>
          <a:endParaRPr lang="cs-CZ"/>
        </a:p>
      </dgm:t>
    </dgm:pt>
    <dgm:pt modelId="{351CE596-63B5-461B-B7AC-C17252DAAD39}" type="pres">
      <dgm:prSet presAssocID="{ABE3ECBE-DD4A-4D0F-A38B-6BFC63EBF970}" presName="negativeSpace" presStyleCnt="0"/>
      <dgm:spPr/>
    </dgm:pt>
    <dgm:pt modelId="{98CDE8F3-790F-4BB7-847F-647370FC0BA8}" type="pres">
      <dgm:prSet presAssocID="{ABE3ECBE-DD4A-4D0F-A38B-6BFC63EBF970}" presName="childText" presStyleLbl="conFgAcc1" presStyleIdx="2" presStyleCnt="3">
        <dgm:presLayoutVars>
          <dgm:bulletEnabled val="1"/>
        </dgm:presLayoutVars>
      </dgm:prSet>
      <dgm:spPr/>
    </dgm:pt>
  </dgm:ptLst>
  <dgm:cxnLst>
    <dgm:cxn modelId="{5AA72D38-0239-4A37-BF2E-EB5F69C41978}" type="presOf" srcId="{431099C0-9E67-4952-A92B-F8C9866BC712}" destId="{AF65115A-7DEE-4442-A72A-91EE83E1123C}" srcOrd="0" destOrd="0" presId="urn:microsoft.com/office/officeart/2005/8/layout/list1"/>
    <dgm:cxn modelId="{322BE3DE-8E2F-418F-83B9-25C4FC8CE308}" type="presOf" srcId="{ABE3ECBE-DD4A-4D0F-A38B-6BFC63EBF970}" destId="{9F13D266-F3BE-4B70-8D6F-3E102B41DA18}" srcOrd="1" destOrd="0" presId="urn:microsoft.com/office/officeart/2005/8/layout/list1"/>
    <dgm:cxn modelId="{25450704-8780-47D5-817B-56C5B0C17930}" type="presOf" srcId="{75B4D054-F491-4CF2-BC6C-A24272774FD6}" destId="{410D4F2B-BA26-4904-9CD2-F63887F73EB2}" srcOrd="0" destOrd="0" presId="urn:microsoft.com/office/officeart/2005/8/layout/list1"/>
    <dgm:cxn modelId="{99E35D2B-9B96-48D2-86E9-123F2976A674}" srcId="{0B94B683-0B35-4894-9FF8-8C4A84957EB4}" destId="{431099C0-9E67-4952-A92B-F8C9866BC712}" srcOrd="0" destOrd="0" parTransId="{3F37A4D2-769B-406C-8F5D-356975BF6D58}" sibTransId="{5E26E687-A842-4160-BF99-4FE9D7B0510C}"/>
    <dgm:cxn modelId="{B3417F17-5D9D-448F-B099-98CFF3E06F64}" type="presOf" srcId="{431099C0-9E67-4952-A92B-F8C9866BC712}" destId="{08E5C82A-91DE-48EB-A570-2C2F2E4D03BB}" srcOrd="1" destOrd="0" presId="urn:microsoft.com/office/officeart/2005/8/layout/list1"/>
    <dgm:cxn modelId="{96A51600-A736-4C44-9148-0636524CF2D2}" srcId="{0B94B683-0B35-4894-9FF8-8C4A84957EB4}" destId="{ABE3ECBE-DD4A-4D0F-A38B-6BFC63EBF970}" srcOrd="2" destOrd="0" parTransId="{B93EEBFE-EBC9-45DE-A416-903ECEB588BA}" sibTransId="{E25E3CF2-D13B-42F3-995C-78E8051A0736}"/>
    <dgm:cxn modelId="{A6E23521-2838-4B7F-9CE8-D4789954EFBC}" type="presOf" srcId="{0B94B683-0B35-4894-9FF8-8C4A84957EB4}" destId="{BACB2B61-90DF-4241-B7AD-B6E2C35FB3B0}" srcOrd="0" destOrd="0" presId="urn:microsoft.com/office/officeart/2005/8/layout/list1"/>
    <dgm:cxn modelId="{F8B80BB6-A575-4BD4-BA6C-4DBCD5C3DA5E}" type="presOf" srcId="{75B4D054-F491-4CF2-BC6C-A24272774FD6}" destId="{59E85B91-FFC7-4D88-851F-EE8B50222758}" srcOrd="1" destOrd="0" presId="urn:microsoft.com/office/officeart/2005/8/layout/list1"/>
    <dgm:cxn modelId="{D6BD9A35-E2D0-4CAF-9B11-2327647634B4}" type="presOf" srcId="{ABE3ECBE-DD4A-4D0F-A38B-6BFC63EBF970}" destId="{31EEE94D-5016-4451-85DF-A623DCDEA019}" srcOrd="0" destOrd="0" presId="urn:microsoft.com/office/officeart/2005/8/layout/list1"/>
    <dgm:cxn modelId="{AFD8E0CF-E34C-4090-9067-5FABD4005D3C}" srcId="{0B94B683-0B35-4894-9FF8-8C4A84957EB4}" destId="{75B4D054-F491-4CF2-BC6C-A24272774FD6}" srcOrd="1" destOrd="0" parTransId="{CC9C3792-62CC-4ADE-A28E-4830E20B1149}" sibTransId="{E0A9455C-DD24-4064-960C-C1A98E10787B}"/>
    <dgm:cxn modelId="{F4B70AFE-54D1-4AE5-968E-522AF40D16EB}" type="presParOf" srcId="{BACB2B61-90DF-4241-B7AD-B6E2C35FB3B0}" destId="{9EE43EE3-9941-453B-B3CC-623288D6E7C8}" srcOrd="0" destOrd="0" presId="urn:microsoft.com/office/officeart/2005/8/layout/list1"/>
    <dgm:cxn modelId="{ED966732-D3DA-4561-A308-272EEF379FE6}" type="presParOf" srcId="{9EE43EE3-9941-453B-B3CC-623288D6E7C8}" destId="{AF65115A-7DEE-4442-A72A-91EE83E1123C}" srcOrd="0" destOrd="0" presId="urn:microsoft.com/office/officeart/2005/8/layout/list1"/>
    <dgm:cxn modelId="{3C279BB4-000D-400C-AC31-69092F434110}" type="presParOf" srcId="{9EE43EE3-9941-453B-B3CC-623288D6E7C8}" destId="{08E5C82A-91DE-48EB-A570-2C2F2E4D03BB}" srcOrd="1" destOrd="0" presId="urn:microsoft.com/office/officeart/2005/8/layout/list1"/>
    <dgm:cxn modelId="{2062256F-C8C5-48A2-BEFE-958F6AEABDA2}" type="presParOf" srcId="{BACB2B61-90DF-4241-B7AD-B6E2C35FB3B0}" destId="{1ACEBEBE-A861-4187-95B8-56705589057B}" srcOrd="1" destOrd="0" presId="urn:microsoft.com/office/officeart/2005/8/layout/list1"/>
    <dgm:cxn modelId="{813EC7A2-B5BD-4EDE-B820-4D1EB221EDD1}" type="presParOf" srcId="{BACB2B61-90DF-4241-B7AD-B6E2C35FB3B0}" destId="{E3719B74-6790-4B18-AE0E-A14AAE007FF3}" srcOrd="2" destOrd="0" presId="urn:microsoft.com/office/officeart/2005/8/layout/list1"/>
    <dgm:cxn modelId="{26846724-7235-4E53-B738-DD3C37CEC57D}" type="presParOf" srcId="{BACB2B61-90DF-4241-B7AD-B6E2C35FB3B0}" destId="{C8D98AC6-9BD6-4CA0-A3EB-838895E357C8}" srcOrd="3" destOrd="0" presId="urn:microsoft.com/office/officeart/2005/8/layout/list1"/>
    <dgm:cxn modelId="{ADFD393B-D8C6-4E2A-9ED2-B86DE301FB8B}" type="presParOf" srcId="{BACB2B61-90DF-4241-B7AD-B6E2C35FB3B0}" destId="{6B98B7D5-B3F1-4172-A198-8C7BC3DF1D11}" srcOrd="4" destOrd="0" presId="urn:microsoft.com/office/officeart/2005/8/layout/list1"/>
    <dgm:cxn modelId="{E59C9F3B-DDBF-4301-A8AB-7F6B790CA1F5}" type="presParOf" srcId="{6B98B7D5-B3F1-4172-A198-8C7BC3DF1D11}" destId="{410D4F2B-BA26-4904-9CD2-F63887F73EB2}" srcOrd="0" destOrd="0" presId="urn:microsoft.com/office/officeart/2005/8/layout/list1"/>
    <dgm:cxn modelId="{686E1EBF-0C82-46AF-B910-C630EFF2FB86}" type="presParOf" srcId="{6B98B7D5-B3F1-4172-A198-8C7BC3DF1D11}" destId="{59E85B91-FFC7-4D88-851F-EE8B50222758}" srcOrd="1" destOrd="0" presId="urn:microsoft.com/office/officeart/2005/8/layout/list1"/>
    <dgm:cxn modelId="{2E6539B8-993C-4290-B5FE-1D0815A47BA0}" type="presParOf" srcId="{BACB2B61-90DF-4241-B7AD-B6E2C35FB3B0}" destId="{C8A95EEB-8EFE-4034-B394-B39F84EC9860}" srcOrd="5" destOrd="0" presId="urn:microsoft.com/office/officeart/2005/8/layout/list1"/>
    <dgm:cxn modelId="{6060A8EF-B6B3-4269-812F-42EA795F956D}" type="presParOf" srcId="{BACB2B61-90DF-4241-B7AD-B6E2C35FB3B0}" destId="{2833A68C-1D11-42EB-BB81-6C15A25B0709}" srcOrd="6" destOrd="0" presId="urn:microsoft.com/office/officeart/2005/8/layout/list1"/>
    <dgm:cxn modelId="{3C780B17-4F5C-4649-9825-829788FA886B}" type="presParOf" srcId="{BACB2B61-90DF-4241-B7AD-B6E2C35FB3B0}" destId="{C2BF34CC-CF24-4428-A7B6-16DED1B46C7C}" srcOrd="7" destOrd="0" presId="urn:microsoft.com/office/officeart/2005/8/layout/list1"/>
    <dgm:cxn modelId="{3B393A0A-444D-4870-967C-4101AAA31840}" type="presParOf" srcId="{BACB2B61-90DF-4241-B7AD-B6E2C35FB3B0}" destId="{86169253-F8E6-4E30-B017-C8BFACECAE51}" srcOrd="8" destOrd="0" presId="urn:microsoft.com/office/officeart/2005/8/layout/list1"/>
    <dgm:cxn modelId="{51F4228B-410B-4EFC-9680-012CD13E2E20}" type="presParOf" srcId="{86169253-F8E6-4E30-B017-C8BFACECAE51}" destId="{31EEE94D-5016-4451-85DF-A623DCDEA019}" srcOrd="0" destOrd="0" presId="urn:microsoft.com/office/officeart/2005/8/layout/list1"/>
    <dgm:cxn modelId="{4AA43D18-92FD-4E8E-8B55-E05027E88379}" type="presParOf" srcId="{86169253-F8E6-4E30-B017-C8BFACECAE51}" destId="{9F13D266-F3BE-4B70-8D6F-3E102B41DA18}" srcOrd="1" destOrd="0" presId="urn:microsoft.com/office/officeart/2005/8/layout/list1"/>
    <dgm:cxn modelId="{BEBC5ED8-AF21-41C2-9323-F41A6C6C90AA}" type="presParOf" srcId="{BACB2B61-90DF-4241-B7AD-B6E2C35FB3B0}" destId="{351CE596-63B5-461B-B7AC-C17252DAAD39}" srcOrd="9" destOrd="0" presId="urn:microsoft.com/office/officeart/2005/8/layout/list1"/>
    <dgm:cxn modelId="{EEFF2404-44FE-4B32-B049-062306580919}" type="presParOf" srcId="{BACB2B61-90DF-4241-B7AD-B6E2C35FB3B0}" destId="{98CDE8F3-790F-4BB7-847F-647370FC0BA8}"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719B74-6790-4B18-AE0E-A14AAE007FF3}">
      <dsp:nvSpPr>
        <dsp:cNvPr id="0" name=""/>
        <dsp:cNvSpPr/>
      </dsp:nvSpPr>
      <dsp:spPr>
        <a:xfrm>
          <a:off x="0" y="464019"/>
          <a:ext cx="6096000" cy="781200"/>
        </a:xfrm>
        <a:prstGeom prst="rect">
          <a:avLst/>
        </a:prstGeom>
        <a:solidFill>
          <a:schemeClr val="lt1">
            <a:alpha val="90000"/>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8E5C82A-91DE-48EB-A570-2C2F2E4D03BB}">
      <dsp:nvSpPr>
        <dsp:cNvPr id="0" name=""/>
        <dsp:cNvSpPr/>
      </dsp:nvSpPr>
      <dsp:spPr>
        <a:xfrm>
          <a:off x="304800" y="6459"/>
          <a:ext cx="4267200" cy="915120"/>
        </a:xfrm>
        <a:prstGeom prst="roundRect">
          <a:avLst/>
        </a:prstGeom>
        <a:solidFill>
          <a:srgbClr val="FFC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1290" tIns="0" rIns="161290" bIns="0" numCol="1" spcCol="1270" anchor="ctr" anchorCtr="0">
          <a:noAutofit/>
        </a:bodyPr>
        <a:lstStyle/>
        <a:p>
          <a:pPr lvl="0" algn="l" defTabSz="1778000">
            <a:lnSpc>
              <a:spcPct val="90000"/>
            </a:lnSpc>
            <a:spcBef>
              <a:spcPct val="0"/>
            </a:spcBef>
            <a:spcAft>
              <a:spcPct val="35000"/>
            </a:spcAft>
          </a:pPr>
          <a:r>
            <a:rPr lang="cs-CZ" sz="4000" b="1" kern="1200" dirty="0" smtClean="0">
              <a:solidFill>
                <a:schemeClr val="tx1"/>
              </a:solidFill>
            </a:rPr>
            <a:t>rozjímání</a:t>
          </a:r>
          <a:endParaRPr lang="cs-CZ" sz="4000" b="1" kern="1200" dirty="0">
            <a:solidFill>
              <a:schemeClr val="tx1"/>
            </a:solidFill>
          </a:endParaRPr>
        </a:p>
      </dsp:txBody>
      <dsp:txXfrm>
        <a:off x="349472" y="51131"/>
        <a:ext cx="4177856" cy="825776"/>
      </dsp:txXfrm>
    </dsp:sp>
    <dsp:sp modelId="{2833A68C-1D11-42EB-BB81-6C15A25B0709}">
      <dsp:nvSpPr>
        <dsp:cNvPr id="0" name=""/>
        <dsp:cNvSpPr/>
      </dsp:nvSpPr>
      <dsp:spPr>
        <a:xfrm>
          <a:off x="0" y="1870179"/>
          <a:ext cx="6096000" cy="781200"/>
        </a:xfrm>
        <a:prstGeom prst="rect">
          <a:avLst/>
        </a:prstGeom>
        <a:solidFill>
          <a:schemeClr val="lt1">
            <a:alpha val="90000"/>
            <a:hueOff val="0"/>
            <a:satOff val="0"/>
            <a:lumOff val="0"/>
            <a:alphaOff val="0"/>
          </a:schemeClr>
        </a:solidFill>
        <a:ln w="25400" cap="flat" cmpd="sng" algn="ctr">
          <a:solidFill>
            <a:schemeClr val="accent5">
              <a:hueOff val="-4966938"/>
              <a:satOff val="19906"/>
              <a:lumOff val="4314"/>
              <a:alphaOff val="0"/>
            </a:schemeClr>
          </a:solidFill>
          <a:prstDash val="solid"/>
        </a:ln>
        <a:effectLst/>
      </dsp:spPr>
      <dsp:style>
        <a:lnRef idx="2">
          <a:scrgbClr r="0" g="0" b="0"/>
        </a:lnRef>
        <a:fillRef idx="1">
          <a:scrgbClr r="0" g="0" b="0"/>
        </a:fillRef>
        <a:effectRef idx="0">
          <a:scrgbClr r="0" g="0" b="0"/>
        </a:effectRef>
        <a:fontRef idx="minor"/>
      </dsp:style>
    </dsp:sp>
    <dsp:sp modelId="{59E85B91-FFC7-4D88-851F-EE8B50222758}">
      <dsp:nvSpPr>
        <dsp:cNvPr id="0" name=""/>
        <dsp:cNvSpPr/>
      </dsp:nvSpPr>
      <dsp:spPr>
        <a:xfrm>
          <a:off x="304800" y="1412619"/>
          <a:ext cx="4267200" cy="915120"/>
        </a:xfrm>
        <a:prstGeom prst="roundRect">
          <a:avLst/>
        </a:prstGeom>
        <a:solidFill>
          <a:srgbClr val="FFC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1290" tIns="0" rIns="161290" bIns="0" numCol="1" spcCol="1270" anchor="ctr" anchorCtr="0">
          <a:noAutofit/>
        </a:bodyPr>
        <a:lstStyle/>
        <a:p>
          <a:pPr lvl="0" algn="l" defTabSz="1778000">
            <a:lnSpc>
              <a:spcPct val="90000"/>
            </a:lnSpc>
            <a:spcBef>
              <a:spcPct val="0"/>
            </a:spcBef>
            <a:spcAft>
              <a:spcPct val="35000"/>
            </a:spcAft>
          </a:pPr>
          <a:r>
            <a:rPr lang="cs-CZ" sz="4000" b="1" kern="1200" dirty="0" smtClean="0">
              <a:solidFill>
                <a:schemeClr val="tx1"/>
              </a:solidFill>
            </a:rPr>
            <a:t>práce pro druhé </a:t>
          </a:r>
          <a:endParaRPr lang="cs-CZ" sz="4000" b="1" kern="1200" dirty="0">
            <a:solidFill>
              <a:schemeClr val="tx1"/>
            </a:solidFill>
          </a:endParaRPr>
        </a:p>
      </dsp:txBody>
      <dsp:txXfrm>
        <a:off x="349472" y="1457291"/>
        <a:ext cx="4177856" cy="825776"/>
      </dsp:txXfrm>
    </dsp:sp>
    <dsp:sp modelId="{98CDE8F3-790F-4BB7-847F-647370FC0BA8}">
      <dsp:nvSpPr>
        <dsp:cNvPr id="0" name=""/>
        <dsp:cNvSpPr/>
      </dsp:nvSpPr>
      <dsp:spPr>
        <a:xfrm>
          <a:off x="0" y="3276340"/>
          <a:ext cx="6096000" cy="781200"/>
        </a:xfrm>
        <a:prstGeom prst="rect">
          <a:avLst/>
        </a:prstGeom>
        <a:solidFill>
          <a:schemeClr val="lt1">
            <a:alpha val="90000"/>
            <a:hueOff val="0"/>
            <a:satOff val="0"/>
            <a:lumOff val="0"/>
            <a:alphaOff val="0"/>
          </a:schemeClr>
        </a:solidFill>
        <a:ln w="25400" cap="flat" cmpd="sng" algn="ctr">
          <a:solidFill>
            <a:schemeClr val="accent5">
              <a:hueOff val="-9933876"/>
              <a:satOff val="39811"/>
              <a:lumOff val="8628"/>
              <a:alphaOff val="0"/>
            </a:schemeClr>
          </a:solidFill>
          <a:prstDash val="solid"/>
        </a:ln>
        <a:effectLst/>
      </dsp:spPr>
      <dsp:style>
        <a:lnRef idx="2">
          <a:scrgbClr r="0" g="0" b="0"/>
        </a:lnRef>
        <a:fillRef idx="1">
          <a:scrgbClr r="0" g="0" b="0"/>
        </a:fillRef>
        <a:effectRef idx="0">
          <a:scrgbClr r="0" g="0" b="0"/>
        </a:effectRef>
        <a:fontRef idx="minor"/>
      </dsp:style>
    </dsp:sp>
    <dsp:sp modelId="{9F13D266-F3BE-4B70-8D6F-3E102B41DA18}">
      <dsp:nvSpPr>
        <dsp:cNvPr id="0" name=""/>
        <dsp:cNvSpPr/>
      </dsp:nvSpPr>
      <dsp:spPr>
        <a:xfrm>
          <a:off x="304800" y="2818780"/>
          <a:ext cx="4267200" cy="915120"/>
        </a:xfrm>
        <a:prstGeom prst="roundRect">
          <a:avLst/>
        </a:prstGeom>
        <a:solidFill>
          <a:srgbClr val="FFC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1290" tIns="0" rIns="161290" bIns="0" numCol="1" spcCol="1270" anchor="ctr" anchorCtr="0">
          <a:noAutofit/>
        </a:bodyPr>
        <a:lstStyle/>
        <a:p>
          <a:pPr lvl="0" algn="l" defTabSz="1778000">
            <a:lnSpc>
              <a:spcPct val="90000"/>
            </a:lnSpc>
            <a:spcBef>
              <a:spcPct val="0"/>
            </a:spcBef>
            <a:spcAft>
              <a:spcPct val="35000"/>
            </a:spcAft>
          </a:pPr>
          <a:r>
            <a:rPr lang="cs-CZ" sz="4000" b="1" kern="1200" dirty="0" smtClean="0">
              <a:solidFill>
                <a:schemeClr val="tx1"/>
              </a:solidFill>
            </a:rPr>
            <a:t>modlitba</a:t>
          </a:r>
          <a:endParaRPr lang="cs-CZ" sz="4000" b="1" kern="1200" dirty="0">
            <a:solidFill>
              <a:schemeClr val="tx1"/>
            </a:solidFill>
          </a:endParaRPr>
        </a:p>
      </dsp:txBody>
      <dsp:txXfrm>
        <a:off x="349472" y="2863452"/>
        <a:ext cx="4177856" cy="825776"/>
      </dsp:txXfrm>
    </dsp:sp>
  </dsp:spTree>
</dsp:drawing>
</file>

<file path=ppt/diagrams/layout1.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Klepnutím lze upravit styl předlohy podnadpisů.</a:t>
            </a:r>
            <a:endParaRPr lang="cs-CZ"/>
          </a:p>
        </p:txBody>
      </p:sp>
      <p:sp>
        <p:nvSpPr>
          <p:cNvPr id="4" name="Zástupný symbol pro datum 3"/>
          <p:cNvSpPr>
            <a:spLocks noGrp="1"/>
          </p:cNvSpPr>
          <p:nvPr>
            <p:ph type="dt" sz="half" idx="10"/>
          </p:nvPr>
        </p:nvSpPr>
        <p:spPr/>
        <p:txBody>
          <a:bodyPr/>
          <a:lstStyle/>
          <a:p>
            <a:fld id="{193294BC-37E4-4883-A95F-EADC19EEAF0E}" type="datetimeFigureOut">
              <a:rPr lang="cs-CZ" smtClean="0"/>
              <a:pPr/>
              <a:t>25.1.2013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A66ECA4F-9488-4953-85DE-BBC8314A6547}" type="slidenum">
              <a:rPr lang="cs-CZ" smtClean="0"/>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193294BC-37E4-4883-A95F-EADC19EEAF0E}" type="datetimeFigureOut">
              <a:rPr lang="cs-CZ" smtClean="0"/>
              <a:pPr/>
              <a:t>25.1.2013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A66ECA4F-9488-4953-85DE-BBC8314A6547}" type="slidenum">
              <a:rPr lang="cs-CZ" smtClean="0"/>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p>
            <a:fld id="{193294BC-37E4-4883-A95F-EADC19EEAF0E}" type="datetimeFigureOut">
              <a:rPr lang="cs-CZ" smtClean="0"/>
              <a:pPr/>
              <a:t>25.1.2013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A66ECA4F-9488-4953-85DE-BBC8314A6547}" type="slidenum">
              <a:rPr lang="cs-CZ" smtClean="0"/>
              <a:pPr/>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193294BC-37E4-4883-A95F-EADC19EEAF0E}" type="datetimeFigureOut">
              <a:rPr lang="cs-CZ" smtClean="0"/>
              <a:pPr/>
              <a:t>25.1.2013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A66ECA4F-9488-4953-85DE-BBC8314A6547}" type="slidenum">
              <a:rPr lang="cs-CZ" smtClean="0"/>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193294BC-37E4-4883-A95F-EADC19EEAF0E}" type="datetimeFigureOut">
              <a:rPr lang="cs-CZ" smtClean="0"/>
              <a:pPr/>
              <a:t>25.1.2013</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A66ECA4F-9488-4953-85DE-BBC8314A6547}" type="slidenum">
              <a:rPr lang="cs-CZ" smtClean="0"/>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2"/>
          <p:cNvSpPr>
            <a:spLocks noGrp="1"/>
          </p:cNvSpPr>
          <p:nvPr>
            <p:ph type="dt" sz="half" idx="10"/>
          </p:nvPr>
        </p:nvSpPr>
        <p:spPr/>
        <p:txBody>
          <a:bodyPr/>
          <a:lstStyle/>
          <a:p>
            <a:fld id="{193294BC-37E4-4883-A95F-EADC19EEAF0E}" type="datetimeFigureOut">
              <a:rPr lang="cs-CZ" smtClean="0"/>
              <a:pPr/>
              <a:t>25.1.2013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A66ECA4F-9488-4953-85DE-BBC8314A6547}"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193294BC-37E4-4883-A95F-EADC19EEAF0E}" type="datetimeFigureOut">
              <a:rPr lang="cs-CZ" smtClean="0"/>
              <a:pPr/>
              <a:t>25.1.2013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A66ECA4F-9488-4953-85DE-BBC8314A6547}"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193294BC-37E4-4883-A95F-EADC19EEAF0E}" type="datetimeFigureOut">
              <a:rPr lang="cs-CZ" smtClean="0"/>
              <a:pPr/>
              <a:t>25.1.2013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A66ECA4F-9488-4953-85DE-BBC8314A6547}" type="slidenum">
              <a:rPr lang="cs-CZ" smtClean="0"/>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193294BC-37E4-4883-A95F-EADC19EEAF0E}" type="datetimeFigureOut">
              <a:rPr lang="cs-CZ" smtClean="0"/>
              <a:pPr/>
              <a:t>25.1.2013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A66ECA4F-9488-4953-85DE-BBC8314A6547}" type="slidenum">
              <a:rPr lang="cs-CZ" smtClean="0"/>
              <a:pPr/>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193294BC-37E4-4883-A95F-EADC19EEAF0E}" type="datetimeFigureOut">
              <a:rPr lang="cs-CZ" smtClean="0"/>
              <a:pPr/>
              <a:t>25.1.2013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A66ECA4F-9488-4953-85DE-BBC8314A6547}"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193294BC-37E4-4883-A95F-EADC19EEAF0E}" type="datetimeFigureOut">
              <a:rPr lang="cs-CZ" smtClean="0"/>
              <a:pPr/>
              <a:t>25.1.2013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A66ECA4F-9488-4953-85DE-BBC8314A6547}"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93294BC-37E4-4883-A95F-EADC19EEAF0E}" type="datetimeFigureOut">
              <a:rPr lang="cs-CZ" smtClean="0"/>
              <a:pPr/>
              <a:t>25.1.2013</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66ECA4F-9488-4953-85DE-BBC8314A6547}" type="slidenum">
              <a:rPr lang="cs-CZ" smtClean="0"/>
              <a:pPr/>
              <a:t>‹#›</a:t>
            </a:fld>
            <a:endParaRPr lang="cs-CZ"/>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hyperlink" Target="//upload.wikimedia.org/wikipedia/commons/c/c4/AnezkaPremyslovna.jpg" TargetMode="External"/><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audio" Target="../media/audio2.wav"/><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image" Target="../media/image4.w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audio" Target="../media/audio2.wav"/><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commons.wikimedia.org/wiki/File:AnezkaPremyslovna.jpg" TargetMode="External"/><Relationship Id="rId2" Type="http://schemas.openxmlformats.org/officeDocument/2006/relationships/hyperlink" Target="http://office.microsoft.com/klipart"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41998" y="404664"/>
            <a:ext cx="6986587" cy="152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Nadpis 1"/>
          <p:cNvSpPr>
            <a:spLocks noGrp="1"/>
          </p:cNvSpPr>
          <p:nvPr>
            <p:ph type="ctrTitle"/>
          </p:nvPr>
        </p:nvSpPr>
        <p:spPr/>
        <p:txBody>
          <a:bodyPr>
            <a:normAutofit fontScale="90000"/>
          </a:bodyPr>
          <a:lstStyle/>
          <a:p>
            <a:r>
              <a:rPr lang="cs-CZ" dirty="0" smtClean="0"/>
              <a:t>Svatá Anežka česká</a:t>
            </a:r>
            <a:r>
              <a:rPr lang="cs-CZ" dirty="0"/>
              <a:t/>
            </a:r>
            <a:br>
              <a:rPr lang="cs-CZ" dirty="0"/>
            </a:br>
            <a:r>
              <a:rPr lang="cs-CZ" dirty="0" smtClean="0"/>
              <a:t>VY_32_INOVACE_2C_11</a:t>
            </a:r>
            <a:br>
              <a:rPr lang="cs-CZ" dirty="0" smtClean="0"/>
            </a:br>
            <a:r>
              <a:rPr lang="cs-CZ" sz="3100" dirty="0" smtClean="0"/>
              <a:t>Číslo projektu</a:t>
            </a:r>
            <a:r>
              <a:rPr lang="cs-CZ" sz="3100" smtClean="0"/>
              <a:t>: CZ.1.07/1.4.00/21.1101</a:t>
            </a:r>
            <a:endParaRPr lang="cs-CZ" dirty="0"/>
          </a:p>
        </p:txBody>
      </p:sp>
      <p:sp>
        <p:nvSpPr>
          <p:cNvPr id="6" name="Podnadpis 2"/>
          <p:cNvSpPr>
            <a:spLocks noGrp="1"/>
          </p:cNvSpPr>
          <p:nvPr>
            <p:ph type="subTitle" idx="1"/>
          </p:nvPr>
        </p:nvSpPr>
        <p:spPr/>
        <p:txBody>
          <a:bodyPr/>
          <a:lstStyle/>
          <a:p>
            <a:r>
              <a:rPr lang="cs-CZ" dirty="0"/>
              <a:t>Sada </a:t>
            </a:r>
            <a:r>
              <a:rPr lang="cs-CZ" dirty="0" smtClean="0"/>
              <a:t>3</a:t>
            </a:r>
            <a:endParaRPr lang="cs-CZ" dirty="0"/>
          </a:p>
          <a:p>
            <a:r>
              <a:rPr lang="cs-CZ" dirty="0" smtClean="0"/>
              <a:t>Člověk a společnost</a:t>
            </a:r>
            <a:endParaRPr lang="cs-CZ" dirty="0"/>
          </a:p>
          <a:p>
            <a:r>
              <a:rPr lang="cs-CZ" dirty="0"/>
              <a:t>MŠ, ZŠ a </a:t>
            </a:r>
            <a:r>
              <a:rPr lang="cs-CZ" dirty="0" err="1"/>
              <a:t>PrŠ</a:t>
            </a:r>
            <a:r>
              <a:rPr lang="cs-CZ" dirty="0"/>
              <a:t> Trhové Sviny</a:t>
            </a:r>
          </a:p>
          <a:p>
            <a:endParaRPr lang="cs-CZ" dirty="0"/>
          </a:p>
        </p:txBody>
      </p:sp>
    </p:spTree>
    <p:extLst>
      <p:ext uri="{BB962C8B-B14F-4D97-AF65-F5344CB8AC3E}">
        <p14:creationId xmlns:p14="http://schemas.microsoft.com/office/powerpoint/2010/main" val="130120062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ulka 1"/>
          <p:cNvGraphicFramePr>
            <a:graphicFrameLocks noGrp="1"/>
          </p:cNvGraphicFramePr>
          <p:nvPr>
            <p:extLst>
              <p:ext uri="{D42A27DB-BD31-4B8C-83A1-F6EECF244321}">
                <p14:modId xmlns:p14="http://schemas.microsoft.com/office/powerpoint/2010/main" val="976647722"/>
              </p:ext>
            </p:extLst>
          </p:nvPr>
        </p:nvGraphicFramePr>
        <p:xfrm>
          <a:off x="518161" y="1052736"/>
          <a:ext cx="8280920" cy="5527568"/>
        </p:xfrm>
        <a:graphic>
          <a:graphicData uri="http://schemas.openxmlformats.org/drawingml/2006/table">
            <a:tbl>
              <a:tblPr firstRow="1" firstCol="1" bandRow="1">
                <a:tableStyleId>{5940675A-B579-460E-94D1-54222C63F5DA}</a:tableStyleId>
              </a:tblPr>
              <a:tblGrid>
                <a:gridCol w="2304256"/>
                <a:gridCol w="5976664"/>
              </a:tblGrid>
              <a:tr h="266208">
                <a:tc>
                  <a:txBody>
                    <a:bodyPr/>
                    <a:lstStyle/>
                    <a:p>
                      <a:pPr>
                        <a:lnSpc>
                          <a:spcPct val="115000"/>
                        </a:lnSpc>
                        <a:spcAft>
                          <a:spcPts val="0"/>
                        </a:spcAft>
                      </a:pPr>
                      <a:r>
                        <a:rPr lang="cs-CZ" sz="1400" dirty="0">
                          <a:effectLst/>
                          <a:latin typeface="Times New Roman" pitchFamily="18" charset="0"/>
                          <a:cs typeface="Times New Roman" pitchFamily="18" charset="0"/>
                        </a:rPr>
                        <a:t>Anotace</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gn="just"/>
                      <a:r>
                        <a:rPr lang="cs-CZ" sz="1000" b="0" dirty="0" smtClean="0">
                          <a:solidFill>
                            <a:schemeClr val="tx1"/>
                          </a:solidFill>
                          <a:effectLst/>
                          <a:latin typeface="Times New Roman" pitchFamily="18" charset="0"/>
                          <a:ea typeface="Calibri"/>
                          <a:cs typeface="Times New Roman" pitchFamily="18" charset="0"/>
                        </a:rPr>
                        <a:t>Žáci si prohlížejí</a:t>
                      </a:r>
                      <a:r>
                        <a:rPr lang="cs-CZ" sz="1000" b="0" baseline="0" dirty="0" smtClean="0">
                          <a:solidFill>
                            <a:schemeClr val="tx1"/>
                          </a:solidFill>
                          <a:effectLst/>
                          <a:latin typeface="Times New Roman" pitchFamily="18" charset="0"/>
                          <a:ea typeface="Calibri"/>
                          <a:cs typeface="Times New Roman" pitchFamily="18" charset="0"/>
                        </a:rPr>
                        <a:t> obrázek sv. Anežky české (obrázek se objeví po kliknutí myší na obrázek slunce). Žáci získávají základní informace životě Anežky české. Po kliknutí myší na obrázek slunce se objeví obrázek kláštera. Na základě přehledu charakteristických znaků pro život v klášteře (objeví se po kliknutí myší na červené pole se znakem informace) žáci diskutují o životě sv. Anežky české, učí se, jak se jmenují lidé, kteří žijí v klášterech. Na obrázcích poznávají mnicha a jeptišku. Prostřednictvím interaktivního cvičení zjišťují, ve kterém století na našem území vznikaly první kláštery (hvězda se správnou odpovědí se otočí a zazní aplaus, ostatní hvězdy zmizí různými způsoby). Žáci se seznamují s novými pojmy (opat a abatyše), pomocí interaktivního cvičení zjišťují, kdo vedl mužský a kdo vedl ženský klášter (obdélník s odpovědí po kliknutí myší doletí k příslušnému tvrzení. Žáci se učí, co znamená pojem „svatořečení“, prostřednictvím interaktivního cvičení zjišťují, ve kterém roce se konalo svatořečení Anežky české (krychle se správnou odpovědí se zvětší, ostatní po kliknutí myší zmizí. Žáci skrytým perem zapisují, jaká revoluce proběhla v roce 1989. V závěrečném opakování škrtají chybné odpovědi skrytým perem.</a:t>
                      </a:r>
                      <a:endParaRPr lang="cs-CZ" sz="1000" b="0" dirty="0">
                        <a:solidFill>
                          <a:schemeClr val="tx1"/>
                        </a:solidFill>
                        <a:effectLst/>
                        <a:latin typeface="Times New Roman" pitchFamily="18" charset="0"/>
                        <a:ea typeface="Calibri"/>
                        <a:cs typeface="Times New Roman" pitchFamily="18" charset="0"/>
                      </a:endParaRPr>
                    </a:p>
                  </a:txBody>
                  <a:tcPr marL="8466" marR="8466" marT="8466" marB="8466" anchor="ctr"/>
                </a:tc>
              </a:tr>
              <a:tr h="597888">
                <a:tc>
                  <a:txBody>
                    <a:bodyPr/>
                    <a:lstStyle/>
                    <a:p>
                      <a:pPr>
                        <a:lnSpc>
                          <a:spcPct val="115000"/>
                        </a:lnSpc>
                        <a:spcAft>
                          <a:spcPts val="0"/>
                        </a:spcAft>
                      </a:pPr>
                      <a:r>
                        <a:rPr lang="cs-CZ" sz="1400" dirty="0">
                          <a:effectLst/>
                          <a:latin typeface="Times New Roman" pitchFamily="18" charset="0"/>
                          <a:cs typeface="Times New Roman" pitchFamily="18" charset="0"/>
                        </a:rPr>
                        <a:t>Autor</a:t>
                      </a:r>
                    </a:p>
                    <a:p>
                      <a:pPr>
                        <a:lnSpc>
                          <a:spcPct val="115000"/>
                        </a:lnSpc>
                        <a:spcAft>
                          <a:spcPts val="0"/>
                        </a:spcAft>
                      </a:pPr>
                      <a:r>
                        <a:rPr lang="cs-CZ" sz="1400" dirty="0">
                          <a:effectLst/>
                          <a:latin typeface="Times New Roman" pitchFamily="18" charset="0"/>
                          <a:cs typeface="Times New Roman" pitchFamily="18" charset="0"/>
                        </a:rPr>
                        <a:t>Období vytvoření materiálu</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dirty="0" smtClean="0">
                          <a:effectLst/>
                          <a:latin typeface="Times New Roman" pitchFamily="18" charset="0"/>
                          <a:cs typeface="Times New Roman" pitchFamily="18" charset="0"/>
                        </a:rPr>
                        <a:t> Mgr.</a:t>
                      </a:r>
                      <a:r>
                        <a:rPr lang="cs-CZ" sz="1400" baseline="0" dirty="0" smtClean="0">
                          <a:effectLst/>
                          <a:latin typeface="Times New Roman" pitchFamily="18" charset="0"/>
                          <a:cs typeface="Times New Roman" pitchFamily="18" charset="0"/>
                        </a:rPr>
                        <a:t> Ivana Jordánová</a:t>
                      </a:r>
                      <a:endParaRPr lang="cs-CZ" sz="1400" dirty="0">
                        <a:effectLst/>
                        <a:latin typeface="Times New Roman" pitchFamily="18" charset="0"/>
                        <a:cs typeface="Times New Roman" pitchFamily="18" charset="0"/>
                      </a:endParaRPr>
                    </a:p>
                    <a:p>
                      <a:pPr>
                        <a:lnSpc>
                          <a:spcPct val="115000"/>
                        </a:lnSpc>
                        <a:spcAft>
                          <a:spcPts val="1000"/>
                        </a:spcAft>
                      </a:pPr>
                      <a:r>
                        <a:rPr lang="cs-CZ" sz="1400" dirty="0" smtClean="0">
                          <a:effectLst/>
                          <a:latin typeface="Times New Roman" pitchFamily="18" charset="0"/>
                          <a:cs typeface="Times New Roman" pitchFamily="18" charset="0"/>
                        </a:rPr>
                        <a:t>Červenec 2011</a:t>
                      </a:r>
                      <a:endParaRPr lang="cs-CZ" sz="1400" dirty="0">
                        <a:effectLst/>
                        <a:latin typeface="Times New Roman" pitchFamily="18" charset="0"/>
                        <a:ea typeface="Calibri"/>
                        <a:cs typeface="Times New Roman" pitchFamily="18" charset="0"/>
                      </a:endParaRPr>
                    </a:p>
                  </a:txBody>
                  <a:tcPr marL="8466" marR="8466" marT="8466" marB="8466" anchor="ctr"/>
                </a:tc>
              </a:tr>
              <a:tr h="315056">
                <a:tc>
                  <a:txBody>
                    <a:bodyPr/>
                    <a:lstStyle/>
                    <a:p>
                      <a:pPr>
                        <a:lnSpc>
                          <a:spcPct val="115000"/>
                        </a:lnSpc>
                        <a:spcAft>
                          <a:spcPts val="0"/>
                        </a:spcAft>
                      </a:pPr>
                      <a:r>
                        <a:rPr lang="cs-CZ" sz="1400" dirty="0">
                          <a:effectLst/>
                          <a:latin typeface="Times New Roman" pitchFamily="18" charset="0"/>
                          <a:cs typeface="Times New Roman" pitchFamily="18" charset="0"/>
                        </a:rPr>
                        <a:t>Speciální vzdělávací potřeby</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baseline="0" dirty="0" smtClean="0">
                          <a:effectLst/>
                          <a:latin typeface="Times New Roman" pitchFamily="18" charset="0"/>
                          <a:cs typeface="Times New Roman" pitchFamily="18" charset="0"/>
                        </a:rPr>
                        <a:t> </a:t>
                      </a:r>
                      <a:r>
                        <a:rPr lang="cs-CZ" sz="1400" dirty="0" smtClean="0">
                          <a:effectLst/>
                          <a:latin typeface="Times New Roman" pitchFamily="18" charset="0"/>
                          <a:cs typeface="Times New Roman" pitchFamily="18" charset="0"/>
                        </a:rPr>
                        <a:t>ADHD</a:t>
                      </a:r>
                      <a:r>
                        <a:rPr lang="cs-CZ" sz="1400" dirty="0">
                          <a:effectLst/>
                          <a:latin typeface="Times New Roman" pitchFamily="18" charset="0"/>
                          <a:cs typeface="Times New Roman" pitchFamily="18" charset="0"/>
                        </a:rPr>
                        <a:t>, dyslexie, dysgrafie</a:t>
                      </a:r>
                      <a:r>
                        <a:rPr lang="cs-CZ" sz="1400" dirty="0" smtClean="0">
                          <a:effectLst/>
                          <a:latin typeface="Times New Roman" pitchFamily="18" charset="0"/>
                          <a:cs typeface="Times New Roman" pitchFamily="18" charset="0"/>
                        </a:rPr>
                        <a:t>,</a:t>
                      </a:r>
                      <a:r>
                        <a:rPr lang="cs-CZ" sz="1400" baseline="0" dirty="0" smtClean="0">
                          <a:effectLst/>
                          <a:latin typeface="Times New Roman" pitchFamily="18" charset="0"/>
                          <a:cs typeface="Times New Roman" pitchFamily="18" charset="0"/>
                        </a:rPr>
                        <a:t> dysortografie </a:t>
                      </a:r>
                      <a:endParaRPr lang="cs-CZ" sz="1400" dirty="0">
                        <a:effectLst/>
                        <a:latin typeface="Times New Roman" pitchFamily="18" charset="0"/>
                        <a:cs typeface="Times New Roman" pitchFamily="18" charset="0"/>
                      </a:endParaRPr>
                    </a:p>
                  </a:txBody>
                  <a:tcPr marL="8466" marR="8466" marT="8466" marB="8466" anchor="ctr"/>
                </a:tc>
              </a:tr>
              <a:tr h="706092">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cs-CZ" sz="1400" dirty="0" smtClean="0">
                          <a:effectLst/>
                          <a:latin typeface="Times New Roman" pitchFamily="18" charset="0"/>
                          <a:cs typeface="Times New Roman" pitchFamily="18" charset="0"/>
                        </a:rPr>
                        <a:t>Vzdělávací oblast</a:t>
                      </a:r>
                      <a:endParaRPr lang="cs-CZ" sz="1400" dirty="0" smtClean="0">
                        <a:solidFill>
                          <a:schemeClr val="tx1"/>
                        </a:solidFill>
                        <a:effectLst/>
                        <a:latin typeface="Times New Roman" pitchFamily="18" charset="0"/>
                        <a:cs typeface="Times New Roman" pitchFamily="18" charset="0"/>
                      </a:endParaRPr>
                    </a:p>
                    <a:p>
                      <a:pPr>
                        <a:lnSpc>
                          <a:spcPct val="115000"/>
                        </a:lnSpc>
                        <a:spcAft>
                          <a:spcPts val="0"/>
                        </a:spcAft>
                      </a:pPr>
                      <a:r>
                        <a:rPr lang="cs-CZ" sz="1400" dirty="0" smtClean="0">
                          <a:effectLst/>
                          <a:latin typeface="Times New Roman" pitchFamily="18" charset="0"/>
                          <a:cs typeface="Times New Roman" pitchFamily="18" charset="0"/>
                        </a:rPr>
                        <a:t>Vzdělávací obor</a:t>
                      </a:r>
                      <a:endParaRPr lang="cs-CZ" sz="1400" dirty="0">
                        <a:effectLst/>
                        <a:latin typeface="Times New Roman" pitchFamily="18" charset="0"/>
                        <a:cs typeface="Times New Roman" pitchFamily="18" charset="0"/>
                      </a:endParaRPr>
                    </a:p>
                  </a:txBody>
                  <a:tcPr marL="8466" marR="8466" marT="8466" marB="8466" anchor="ctr"/>
                </a:tc>
                <a:tc>
                  <a:txBody>
                    <a:bodyPr/>
                    <a:lstStyle/>
                    <a:p>
                      <a:pPr>
                        <a:lnSpc>
                          <a:spcPct val="115000"/>
                        </a:lnSpc>
                        <a:spcAft>
                          <a:spcPts val="0"/>
                        </a:spcAft>
                      </a:pPr>
                      <a:r>
                        <a:rPr lang="cs-CZ" sz="1400" dirty="0" smtClean="0">
                          <a:effectLst/>
                          <a:latin typeface="Times New Roman" pitchFamily="18" charset="0"/>
                          <a:cs typeface="Times New Roman" pitchFamily="18" charset="0"/>
                        </a:rPr>
                        <a:t> Člověk a společnost</a:t>
                      </a:r>
                    </a:p>
                    <a:p>
                      <a:pPr>
                        <a:lnSpc>
                          <a:spcPct val="115000"/>
                        </a:lnSpc>
                        <a:spcAft>
                          <a:spcPts val="1000"/>
                        </a:spcAft>
                      </a:pPr>
                      <a:r>
                        <a:rPr lang="cs-CZ" sz="1400" dirty="0" smtClean="0">
                          <a:effectLst/>
                          <a:latin typeface="Times New Roman" pitchFamily="18" charset="0"/>
                          <a:cs typeface="Times New Roman" pitchFamily="18" charset="0"/>
                        </a:rPr>
                        <a:t> Dějepis</a:t>
                      </a:r>
                      <a:endParaRPr lang="cs-CZ" sz="1400" dirty="0">
                        <a:effectLst/>
                        <a:latin typeface="Times New Roman" pitchFamily="18" charset="0"/>
                        <a:cs typeface="Times New Roman" pitchFamily="18" charset="0"/>
                      </a:endParaRPr>
                    </a:p>
                  </a:txBody>
                  <a:tcPr marL="8466" marR="8466" marT="8466" marB="8466" anchor="ctr"/>
                </a:tc>
              </a:tr>
              <a:tr h="437389">
                <a:tc>
                  <a:txBody>
                    <a:bodyPr/>
                    <a:lstStyle/>
                    <a:p>
                      <a:pPr>
                        <a:lnSpc>
                          <a:spcPct val="115000"/>
                        </a:lnSpc>
                        <a:spcAft>
                          <a:spcPts val="0"/>
                        </a:spcAft>
                      </a:pPr>
                      <a:r>
                        <a:rPr lang="cs-CZ" sz="1400" dirty="0" smtClean="0">
                          <a:effectLst/>
                          <a:latin typeface="Times New Roman" pitchFamily="18" charset="0"/>
                          <a:cs typeface="Times New Roman" pitchFamily="18" charset="0"/>
                        </a:rPr>
                        <a:t>Druh učebního</a:t>
                      </a:r>
                      <a:r>
                        <a:rPr lang="cs-CZ" sz="1400" baseline="0" dirty="0" smtClean="0">
                          <a:effectLst/>
                          <a:latin typeface="Times New Roman" pitchFamily="18" charset="0"/>
                          <a:cs typeface="Times New Roman" pitchFamily="18" charset="0"/>
                        </a:rPr>
                        <a:t> materiálu</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dirty="0" smtClean="0">
                          <a:effectLst/>
                          <a:latin typeface="Times New Roman" pitchFamily="18" charset="0"/>
                          <a:cs typeface="Times New Roman" pitchFamily="18" charset="0"/>
                        </a:rPr>
                        <a:t> Interaktivní DUM</a:t>
                      </a:r>
                      <a:endParaRPr lang="cs-CZ" sz="1400" dirty="0">
                        <a:effectLst/>
                        <a:latin typeface="Times New Roman" pitchFamily="18" charset="0"/>
                        <a:ea typeface="Calibri"/>
                        <a:cs typeface="Times New Roman" pitchFamily="18" charset="0"/>
                      </a:endParaRPr>
                    </a:p>
                  </a:txBody>
                  <a:tcPr marL="8466" marR="8466" marT="8466" marB="8466" anchor="ctr"/>
                </a:tc>
              </a:tr>
              <a:tr h="399083">
                <a:tc>
                  <a:txBody>
                    <a:bodyPr/>
                    <a:lstStyle/>
                    <a:p>
                      <a:pPr>
                        <a:lnSpc>
                          <a:spcPct val="115000"/>
                        </a:lnSpc>
                        <a:spcAft>
                          <a:spcPts val="0"/>
                        </a:spcAft>
                      </a:pPr>
                      <a:r>
                        <a:rPr lang="cs-CZ" sz="1400" dirty="0">
                          <a:effectLst/>
                          <a:latin typeface="Times New Roman" pitchFamily="18" charset="0"/>
                          <a:cs typeface="Times New Roman" pitchFamily="18" charset="0"/>
                        </a:rPr>
                        <a:t>Druh interaktivity</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cs-CZ" sz="1400" dirty="0" smtClean="0">
                          <a:effectLst/>
                          <a:latin typeface="Times New Roman" pitchFamily="18" charset="0"/>
                          <a:cs typeface="Times New Roman" pitchFamily="18" charset="0"/>
                        </a:rPr>
                        <a:t> Využití interaktivní tabule a práce s</a:t>
                      </a:r>
                      <a:r>
                        <a:rPr lang="cs-CZ" sz="1400" baseline="0" dirty="0" smtClean="0">
                          <a:effectLst/>
                          <a:latin typeface="Times New Roman" pitchFamily="18" charset="0"/>
                          <a:cs typeface="Times New Roman" pitchFamily="18" charset="0"/>
                        </a:rPr>
                        <a:t> </a:t>
                      </a:r>
                      <a:r>
                        <a:rPr lang="cs-CZ" sz="1400" baseline="0" dirty="0" err="1" smtClean="0">
                          <a:effectLst/>
                          <a:latin typeface="Times New Roman" pitchFamily="18" charset="0"/>
                          <a:cs typeface="Times New Roman" pitchFamily="18" charset="0"/>
                        </a:rPr>
                        <a:t>PC</a:t>
                      </a:r>
                      <a:r>
                        <a:rPr lang="cs-CZ" sz="1400" dirty="0" err="1" smtClean="0">
                          <a:latin typeface="Times New Roman" pitchFamily="18" charset="0"/>
                          <a:cs typeface="Times New Roman" pitchFamily="18" charset="0"/>
                        </a:rPr>
                        <a:t>Možnost</a:t>
                      </a:r>
                      <a:r>
                        <a:rPr lang="cs-CZ" sz="1400" dirty="0" smtClean="0">
                          <a:latin typeface="Times New Roman" pitchFamily="18" charset="0"/>
                          <a:cs typeface="Times New Roman" pitchFamily="18" charset="0"/>
                        </a:rPr>
                        <a:t> dopisovat rukopisné poznámky přes skrytá tlačítka v rámci nového  softwaru</a:t>
                      </a:r>
                      <a:endParaRPr lang="cs-CZ" sz="1200" dirty="0" smtClean="0">
                        <a:latin typeface="Times New Roman" pitchFamily="18" charset="0"/>
                        <a:cs typeface="Times New Roman" pitchFamily="18" charset="0"/>
                      </a:endParaRPr>
                    </a:p>
                  </a:txBody>
                  <a:tcPr marL="8466" marR="8466" marT="8466" marB="8466" anchor="ctr"/>
                </a:tc>
              </a:tr>
              <a:tr h="360040">
                <a:tc>
                  <a:txBody>
                    <a:bodyPr/>
                    <a:lstStyle/>
                    <a:p>
                      <a:pPr>
                        <a:lnSpc>
                          <a:spcPct val="115000"/>
                        </a:lnSpc>
                        <a:spcAft>
                          <a:spcPts val="0"/>
                        </a:spcAft>
                      </a:pPr>
                      <a:r>
                        <a:rPr lang="cs-CZ" sz="1400" dirty="0">
                          <a:effectLst/>
                          <a:latin typeface="Times New Roman" pitchFamily="18" charset="0"/>
                          <a:cs typeface="Times New Roman" pitchFamily="18" charset="0"/>
                        </a:rPr>
                        <a:t>Cílová skupina</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dirty="0">
                          <a:effectLst/>
                          <a:latin typeface="Times New Roman" pitchFamily="18" charset="0"/>
                          <a:cs typeface="Times New Roman" pitchFamily="18" charset="0"/>
                        </a:rPr>
                        <a:t> </a:t>
                      </a:r>
                      <a:r>
                        <a:rPr lang="cs-CZ" sz="1400" dirty="0" smtClean="0">
                          <a:effectLst/>
                          <a:latin typeface="Times New Roman" pitchFamily="18" charset="0"/>
                          <a:cs typeface="Times New Roman" pitchFamily="18" charset="0"/>
                        </a:rPr>
                        <a:t>Žák – </a:t>
                      </a:r>
                      <a:r>
                        <a:rPr lang="cs-CZ" sz="1400" kern="1200" dirty="0" smtClean="0">
                          <a:effectLst/>
                          <a:latin typeface="Times New Roman" pitchFamily="18" charset="0"/>
                          <a:cs typeface="Times New Roman" pitchFamily="18" charset="0"/>
                        </a:rPr>
                        <a:t>s lehkým mentálním postižením</a:t>
                      </a:r>
                      <a:endParaRPr lang="cs-CZ" sz="1400" dirty="0">
                        <a:effectLst/>
                        <a:latin typeface="Times New Roman" pitchFamily="18" charset="0"/>
                        <a:cs typeface="Times New Roman" pitchFamily="18" charset="0"/>
                      </a:endParaRPr>
                    </a:p>
                  </a:txBody>
                  <a:tcPr marL="8466" marR="8466" marT="8466" marB="8466" anchor="ctr"/>
                </a:tc>
              </a:tr>
              <a:tr h="345284">
                <a:tc>
                  <a:txBody>
                    <a:bodyPr/>
                    <a:lstStyle/>
                    <a:p>
                      <a:pPr>
                        <a:lnSpc>
                          <a:spcPct val="115000"/>
                        </a:lnSpc>
                        <a:spcAft>
                          <a:spcPts val="0"/>
                        </a:spcAft>
                      </a:pPr>
                      <a:r>
                        <a:rPr lang="cs-CZ" sz="1400" dirty="0">
                          <a:effectLst/>
                          <a:latin typeface="Times New Roman" pitchFamily="18" charset="0"/>
                          <a:cs typeface="Times New Roman" pitchFamily="18" charset="0"/>
                        </a:rPr>
                        <a:t>Stupeň a typ vzdělávání</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kern="1200" dirty="0" smtClean="0">
                          <a:effectLst/>
                          <a:latin typeface="Times New Roman" pitchFamily="18" charset="0"/>
                          <a:cs typeface="Times New Roman" pitchFamily="18" charset="0"/>
                        </a:rPr>
                        <a:t> Základní škola praktická – 2. stupeň </a:t>
                      </a:r>
                      <a:endParaRPr lang="cs-CZ" sz="1400" dirty="0">
                        <a:effectLst/>
                        <a:latin typeface="Times New Roman" pitchFamily="18" charset="0"/>
                        <a:ea typeface="Calibri"/>
                        <a:cs typeface="Times New Roman" pitchFamily="18" charset="0"/>
                      </a:endParaRPr>
                    </a:p>
                  </a:txBody>
                  <a:tcPr marL="8466" marR="8466" marT="8466" marB="8466" anchor="ctr"/>
                </a:tc>
              </a:tr>
              <a:tr h="292224">
                <a:tc>
                  <a:txBody>
                    <a:bodyPr/>
                    <a:lstStyle/>
                    <a:p>
                      <a:pPr>
                        <a:lnSpc>
                          <a:spcPct val="115000"/>
                        </a:lnSpc>
                        <a:spcAft>
                          <a:spcPts val="0"/>
                        </a:spcAft>
                      </a:pPr>
                      <a:r>
                        <a:rPr lang="cs-CZ" sz="1400" dirty="0">
                          <a:effectLst/>
                          <a:latin typeface="Times New Roman" pitchFamily="18" charset="0"/>
                          <a:cs typeface="Times New Roman" pitchFamily="18" charset="0"/>
                        </a:rPr>
                        <a:t>Typická věková skupina</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dirty="0" smtClean="0">
                          <a:effectLst/>
                          <a:latin typeface="Times New Roman" pitchFamily="18" charset="0"/>
                          <a:cs typeface="Times New Roman" pitchFamily="18" charset="0"/>
                        </a:rPr>
                        <a:t> 13 – 15 let, 7. ročník</a:t>
                      </a:r>
                      <a:endParaRPr lang="cs-CZ" sz="1400" dirty="0">
                        <a:effectLst/>
                        <a:latin typeface="Times New Roman" pitchFamily="18" charset="0"/>
                        <a:ea typeface="Calibri"/>
                        <a:cs typeface="Times New Roman" pitchFamily="18" charset="0"/>
                      </a:endParaRPr>
                    </a:p>
                  </a:txBody>
                  <a:tcPr marL="8466" marR="8466" marT="8466" marB="8466" anchor="ctr"/>
                </a:tc>
              </a:tr>
              <a:tr h="292224">
                <a:tc>
                  <a:txBody>
                    <a:bodyPr/>
                    <a:lstStyle/>
                    <a:p>
                      <a:pPr>
                        <a:lnSpc>
                          <a:spcPct val="115000"/>
                        </a:lnSpc>
                        <a:spcAft>
                          <a:spcPts val="0"/>
                        </a:spcAft>
                      </a:pPr>
                      <a:r>
                        <a:rPr lang="cs-CZ" sz="1400" dirty="0" smtClean="0">
                          <a:solidFill>
                            <a:schemeClr val="tx1"/>
                          </a:solidFill>
                          <a:effectLst/>
                          <a:latin typeface="Times New Roman" pitchFamily="18" charset="0"/>
                          <a:ea typeface="Calibri"/>
                          <a:cs typeface="Times New Roman" pitchFamily="18" charset="0"/>
                        </a:rPr>
                        <a:t>Přílohy</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dirty="0" smtClean="0">
                          <a:effectLst/>
                          <a:latin typeface="Times New Roman" pitchFamily="18" charset="0"/>
                          <a:ea typeface="Calibri"/>
                          <a:cs typeface="Times New Roman" pitchFamily="18" charset="0"/>
                        </a:rPr>
                        <a:t> Pracovní list v MS Word</a:t>
                      </a:r>
                      <a:endParaRPr lang="cs-CZ" sz="1400" dirty="0">
                        <a:effectLst/>
                        <a:latin typeface="Times New Roman" pitchFamily="18" charset="0"/>
                        <a:ea typeface="Calibri"/>
                        <a:cs typeface="Times New Roman" pitchFamily="18" charset="0"/>
                      </a:endParaRPr>
                    </a:p>
                  </a:txBody>
                  <a:tcPr marL="8466" marR="8466" marT="8466" marB="8466" anchor="ctr"/>
                </a:tc>
              </a:tr>
            </a:tbl>
          </a:graphicData>
        </a:graphic>
      </p:graphicFrame>
      <p:sp>
        <p:nvSpPr>
          <p:cNvPr id="3" name="TextovéPole 2"/>
          <p:cNvSpPr txBox="1"/>
          <p:nvPr/>
        </p:nvSpPr>
        <p:spPr>
          <a:xfrm>
            <a:off x="518161" y="478331"/>
            <a:ext cx="8280920" cy="369332"/>
          </a:xfrm>
          <a:prstGeom prst="rect">
            <a:avLst/>
          </a:prstGeom>
          <a:noFill/>
        </p:spPr>
        <p:txBody>
          <a:bodyPr wrap="square" rtlCol="0">
            <a:spAutoFit/>
          </a:bodyPr>
          <a:lstStyle/>
          <a:p>
            <a:r>
              <a:rPr lang="cs-CZ" dirty="0">
                <a:latin typeface="Times New Roman" pitchFamily="18" charset="0"/>
                <a:cs typeface="Times New Roman" pitchFamily="18" charset="0"/>
              </a:rPr>
              <a:t>Identifikátor materiálu: III/2 Inovace a zkvalitnění výuky </a:t>
            </a:r>
            <a:r>
              <a:rPr lang="cs-CZ" dirty="0" smtClean="0">
                <a:latin typeface="Times New Roman" pitchFamily="18" charset="0"/>
                <a:cs typeface="Times New Roman" pitchFamily="18" charset="0"/>
              </a:rPr>
              <a:t>prostřednictvím </a:t>
            </a:r>
            <a:r>
              <a:rPr lang="cs-CZ" dirty="0">
                <a:latin typeface="Times New Roman" pitchFamily="18" charset="0"/>
                <a:cs typeface="Times New Roman" pitchFamily="18" charset="0"/>
              </a:rPr>
              <a:t>ICT, </a:t>
            </a:r>
            <a:r>
              <a:rPr lang="cs-CZ" dirty="0" smtClean="0">
                <a:latin typeface="Times New Roman" pitchFamily="18" charset="0"/>
                <a:cs typeface="Times New Roman" pitchFamily="18" charset="0"/>
              </a:rPr>
              <a:t>11</a:t>
            </a:r>
            <a:endParaRPr lang="cs-CZ" dirty="0">
              <a:latin typeface="Times New Roman" pitchFamily="18" charset="0"/>
              <a:cs typeface="Times New Roman" pitchFamily="18" charset="0"/>
            </a:endParaRPr>
          </a:p>
        </p:txBody>
      </p:sp>
    </p:spTree>
    <p:extLst>
      <p:ext uri="{BB962C8B-B14F-4D97-AF65-F5344CB8AC3E}">
        <p14:creationId xmlns:p14="http://schemas.microsoft.com/office/powerpoint/2010/main" val="253279081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188640"/>
            <a:ext cx="8229600" cy="6336704"/>
          </a:xfrm>
          <a:solidFill>
            <a:schemeClr val="tx2">
              <a:lumMod val="40000"/>
              <a:lumOff val="60000"/>
            </a:schemeClr>
          </a:solidFill>
          <a:ln>
            <a:solidFill>
              <a:srgbClr val="FFC000"/>
            </a:solidFill>
          </a:ln>
          <a:effectLst>
            <a:glow rad="228600">
              <a:srgbClr val="FFFF00">
                <a:alpha val="40000"/>
              </a:srgbClr>
            </a:glow>
          </a:effectLst>
          <a:scene3d>
            <a:camera prst="orthographicFront">
              <a:rot lat="0" lon="0" rev="0"/>
            </a:camera>
            <a:lightRig rig="contrasting" dir="t">
              <a:rot lat="0" lon="0" rev="7800000"/>
            </a:lightRig>
          </a:scene3d>
          <a:sp3d>
            <a:bevelT w="139700" h="139700"/>
          </a:sp3d>
        </p:spPr>
        <p:txBody>
          <a:bodyPr>
            <a:noAutofit/>
          </a:bodyPr>
          <a:lstStyle/>
          <a:p>
            <a:r>
              <a:rPr lang="cs-CZ" sz="8800" b="1" dirty="0" smtClean="0">
                <a:effectLst>
                  <a:outerShdw blurRad="38100" dist="38100" dir="2700000" algn="tl">
                    <a:srgbClr val="000000">
                      <a:alpha val="43137"/>
                    </a:srgbClr>
                  </a:outerShdw>
                </a:effectLst>
              </a:rPr>
              <a:t>Svatá </a:t>
            </a:r>
            <a:br>
              <a:rPr lang="cs-CZ" sz="8800" b="1" dirty="0" smtClean="0">
                <a:effectLst>
                  <a:outerShdw blurRad="38100" dist="38100" dir="2700000" algn="tl">
                    <a:srgbClr val="000000">
                      <a:alpha val="43137"/>
                    </a:srgbClr>
                  </a:outerShdw>
                </a:effectLst>
              </a:rPr>
            </a:br>
            <a:r>
              <a:rPr lang="cs-CZ" sz="8800" b="1" dirty="0" smtClean="0">
                <a:effectLst>
                  <a:outerShdw blurRad="38100" dist="38100" dir="2700000" algn="tl">
                    <a:srgbClr val="000000">
                      <a:alpha val="43137"/>
                    </a:srgbClr>
                  </a:outerShdw>
                </a:effectLst>
              </a:rPr>
              <a:t>Anežka česká</a:t>
            </a:r>
            <a:endParaRPr lang="cs-CZ" sz="8800" b="1"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File:AnezkaPremyslovna.jpg">
            <a:hlinkClick r:id="rId3"/>
          </p:cNvPr>
          <p:cNvPicPr>
            <a:picLocks noChangeAspect="1" noChangeArrowheads="1"/>
          </p:cNvPicPr>
          <p:nvPr/>
        </p:nvPicPr>
        <p:blipFill>
          <a:blip r:embed="rId4" cstate="print"/>
          <a:srcRect/>
          <a:stretch>
            <a:fillRect/>
          </a:stretch>
        </p:blipFill>
        <p:spPr bwMode="auto">
          <a:xfrm>
            <a:off x="3923928" y="260648"/>
            <a:ext cx="5126970" cy="6408712"/>
          </a:xfrm>
          <a:prstGeom prst="rect">
            <a:avLst/>
          </a:prstGeom>
          <a:noFill/>
          <a:effectLst>
            <a:glow rad="228600">
              <a:srgbClr val="FFFF00">
                <a:alpha val="40000"/>
              </a:srgbClr>
            </a:glow>
          </a:effectLst>
        </p:spPr>
      </p:pic>
      <p:sp>
        <p:nvSpPr>
          <p:cNvPr id="2" name="TextovéPole 1"/>
          <p:cNvSpPr txBox="1"/>
          <p:nvPr/>
        </p:nvSpPr>
        <p:spPr>
          <a:xfrm>
            <a:off x="467544" y="476672"/>
            <a:ext cx="8424936" cy="5078313"/>
          </a:xfrm>
          <a:prstGeom prst="rect">
            <a:avLst/>
          </a:prstGeom>
          <a:noFill/>
        </p:spPr>
        <p:txBody>
          <a:bodyPr wrap="square" rtlCol="0">
            <a:spAutoFit/>
          </a:bodyPr>
          <a:lstStyle/>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a:p>
        </p:txBody>
      </p:sp>
      <p:sp>
        <p:nvSpPr>
          <p:cNvPr id="4" name="TextovéPole 3"/>
          <p:cNvSpPr txBox="1"/>
          <p:nvPr/>
        </p:nvSpPr>
        <p:spPr>
          <a:xfrm>
            <a:off x="395536" y="260648"/>
            <a:ext cx="3384376" cy="6401753"/>
          </a:xfrm>
          <a:prstGeom prst="rect">
            <a:avLst/>
          </a:prstGeom>
          <a:solidFill>
            <a:schemeClr val="tx2">
              <a:lumMod val="40000"/>
              <a:lumOff val="60000"/>
            </a:schemeClr>
          </a:solidFill>
          <a:effectLst>
            <a:glow rad="228600">
              <a:srgbClr val="FFFF00">
                <a:alpha val="40000"/>
              </a:srgbClr>
            </a:glow>
          </a:effectLst>
        </p:spPr>
        <p:txBody>
          <a:bodyPr wrap="square" rtlCol="0">
            <a:spAutoFit/>
          </a:bodyPr>
          <a:lstStyle/>
          <a:p>
            <a:endParaRPr lang="cs-CZ" dirty="0" smtClean="0"/>
          </a:p>
          <a:p>
            <a:endParaRPr lang="cs-CZ" sz="2800" b="1" dirty="0" smtClean="0"/>
          </a:p>
          <a:p>
            <a:r>
              <a:rPr lang="cs-CZ" sz="2800" b="1" dirty="0" smtClean="0"/>
              <a:t>Svatá Anežka česká</a:t>
            </a:r>
          </a:p>
          <a:p>
            <a:endParaRPr lang="cs-CZ" sz="2800" b="1" dirty="0" smtClean="0"/>
          </a:p>
          <a:p>
            <a:endParaRPr lang="cs-CZ" sz="2800" b="1" dirty="0" smtClean="0"/>
          </a:p>
          <a:p>
            <a:endParaRPr lang="cs-CZ" sz="2800" b="1" dirty="0" smtClean="0"/>
          </a:p>
          <a:p>
            <a:endParaRPr lang="cs-CZ" sz="2800" b="1" dirty="0" smtClean="0"/>
          </a:p>
          <a:p>
            <a:endParaRPr lang="cs-CZ" sz="2800" b="1" dirty="0" smtClean="0"/>
          </a:p>
          <a:p>
            <a:endParaRPr lang="cs-CZ" sz="2800" b="1" dirty="0" smtClean="0"/>
          </a:p>
          <a:p>
            <a:endParaRPr lang="cs-CZ" sz="2800" b="1" dirty="0" smtClean="0"/>
          </a:p>
          <a:p>
            <a:endParaRPr lang="cs-CZ" sz="2800" b="1" dirty="0" smtClean="0"/>
          </a:p>
          <a:p>
            <a:endParaRPr lang="cs-CZ" sz="2800" b="1" dirty="0" smtClean="0"/>
          </a:p>
          <a:p>
            <a:endParaRPr lang="cs-CZ" sz="2800" b="1" dirty="0" smtClean="0"/>
          </a:p>
          <a:p>
            <a:endParaRPr lang="cs-CZ" sz="2800" b="1" dirty="0" smtClean="0"/>
          </a:p>
          <a:p>
            <a:endParaRPr lang="cs-CZ" sz="2800" b="1" dirty="0" smtClean="0"/>
          </a:p>
        </p:txBody>
      </p:sp>
      <p:sp>
        <p:nvSpPr>
          <p:cNvPr id="5" name="Rectangle 6"/>
          <p:cNvSpPr>
            <a:spLocks noChangeArrowheads="1"/>
          </p:cNvSpPr>
          <p:nvPr/>
        </p:nvSpPr>
        <p:spPr bwMode="auto">
          <a:xfrm>
            <a:off x="3923928" y="332656"/>
            <a:ext cx="288032" cy="287337"/>
          </a:xfrm>
          <a:prstGeom prst="rect">
            <a:avLst/>
          </a:prstGeom>
          <a:solidFill>
            <a:schemeClr val="accent1"/>
          </a:solidFill>
          <a:ln w="9525">
            <a:solidFill>
              <a:schemeClr val="tx1"/>
            </a:solidFill>
            <a:miter lim="800000"/>
            <a:headEnd/>
            <a:tailEnd/>
          </a:ln>
          <a:effectLst/>
        </p:spPr>
        <p:txBody>
          <a:bodyPr wrap="none" anchor="ctr"/>
          <a:lstStyle/>
          <a:p>
            <a:pPr algn="ctr"/>
            <a:r>
              <a:rPr lang="cs-CZ" dirty="0" smtClean="0"/>
              <a:t>1</a:t>
            </a:r>
            <a:endParaRPr lang="cs-CZ" dirty="0"/>
          </a:p>
        </p:txBody>
      </p:sp>
      <p:sp>
        <p:nvSpPr>
          <p:cNvPr id="6" name="Slunce 5"/>
          <p:cNvSpPr/>
          <p:nvPr/>
        </p:nvSpPr>
        <p:spPr>
          <a:xfrm>
            <a:off x="1259632" y="1916832"/>
            <a:ext cx="1547664" cy="1152128"/>
          </a:xfrm>
          <a:prstGeom prst="su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200" b="1" dirty="0" smtClean="0">
                <a:solidFill>
                  <a:schemeClr val="tx1"/>
                </a:solidFill>
              </a:rPr>
              <a:t>Klikni na mě!</a:t>
            </a:r>
            <a:endParaRPr lang="cs-CZ" sz="1200" b="1" dirty="0">
              <a:solidFill>
                <a:schemeClr val="tx1"/>
              </a:solidFill>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21" presetClass="entr" presetSubtype="8" fill="hold" nodeType="click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wheel(8)">
                                      <p:cBhvr>
                                        <p:cTn id="7" dur="5000"/>
                                        <p:tgtEl>
                                          <p:spTgt spid="13314"/>
                                        </p:tgtEl>
                                      </p:cBhvr>
                                    </p:animEffect>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childTnLst>
                    </p:cTn>
                  </p:par>
                </p:childTnLst>
              </p:cTn>
              <p:nextCondLst>
                <p:cond evt="onClick" delay="0">
                  <p:tgtEl>
                    <p:spTgt spid="6"/>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11560" y="404664"/>
            <a:ext cx="8229600" cy="864096"/>
          </a:xfrm>
          <a:solidFill>
            <a:schemeClr val="tx2">
              <a:lumMod val="40000"/>
              <a:lumOff val="60000"/>
            </a:schemeClr>
          </a:solidFill>
          <a:effectLst>
            <a:glow rad="228600">
              <a:srgbClr val="FFFF00">
                <a:alpha val="40000"/>
              </a:srgbClr>
            </a:glow>
          </a:effectLst>
        </p:spPr>
        <p:txBody>
          <a:bodyPr>
            <a:normAutofit/>
          </a:bodyPr>
          <a:lstStyle/>
          <a:p>
            <a:r>
              <a:rPr lang="cs-CZ" b="1" dirty="0" smtClean="0"/>
              <a:t>Svatá Anežka</a:t>
            </a:r>
            <a:endParaRPr lang="cs-CZ" sz="2700" b="1" dirty="0"/>
          </a:p>
        </p:txBody>
      </p:sp>
      <p:sp>
        <p:nvSpPr>
          <p:cNvPr id="3" name="Zástupný symbol pro obsah 2"/>
          <p:cNvSpPr>
            <a:spLocks noGrp="1"/>
          </p:cNvSpPr>
          <p:nvPr>
            <p:ph idx="1"/>
          </p:nvPr>
        </p:nvSpPr>
        <p:spPr>
          <a:xfrm>
            <a:off x="611560" y="1556792"/>
            <a:ext cx="8229600" cy="4896544"/>
          </a:xfrm>
          <a:solidFill>
            <a:schemeClr val="tx2">
              <a:lumMod val="40000"/>
              <a:lumOff val="60000"/>
            </a:schemeClr>
          </a:solidFill>
          <a:effectLst>
            <a:glow rad="228600">
              <a:srgbClr val="FFFF00">
                <a:alpha val="40000"/>
              </a:srgbClr>
            </a:glow>
          </a:effectLst>
        </p:spPr>
        <p:txBody>
          <a:bodyPr/>
          <a:lstStyle/>
          <a:p>
            <a:r>
              <a:rPr lang="cs-CZ" sz="4400" dirty="0" smtClean="0"/>
              <a:t>Anežka byla nejmladší dcera </a:t>
            </a:r>
            <a:r>
              <a:rPr lang="cs-CZ" sz="4400" b="1" dirty="0" smtClean="0"/>
              <a:t>Přemysla Otakara I</a:t>
            </a:r>
            <a:r>
              <a:rPr lang="cs-CZ" sz="4400" dirty="0" smtClean="0"/>
              <a:t>.</a:t>
            </a:r>
          </a:p>
          <a:p>
            <a:r>
              <a:rPr lang="cs-CZ" sz="4400" dirty="0" smtClean="0"/>
              <a:t>Po smrti svého otce se rozhodla pro život v </a:t>
            </a:r>
            <a:r>
              <a:rPr lang="cs-CZ" sz="4400" b="1" dirty="0" smtClean="0"/>
              <a:t>klášteře</a:t>
            </a:r>
            <a:r>
              <a:rPr lang="cs-CZ" sz="4400" dirty="0" smtClean="0"/>
              <a:t>.</a:t>
            </a:r>
          </a:p>
          <a:p>
            <a:r>
              <a:rPr lang="cs-CZ" sz="4400" dirty="0" smtClean="0"/>
              <a:t>Anežka působila v </a:t>
            </a:r>
            <a:r>
              <a:rPr lang="cs-CZ" sz="4400" b="1" dirty="0" smtClean="0"/>
              <a:t>klášteře sv. Františka</a:t>
            </a:r>
            <a:r>
              <a:rPr lang="cs-CZ" sz="4400" dirty="0" smtClean="0"/>
              <a:t>.</a:t>
            </a:r>
          </a:p>
          <a:p>
            <a:pPr>
              <a:buNone/>
            </a:pPr>
            <a:endParaRPr lang="cs-CZ" b="1" dirty="0" smtClean="0"/>
          </a:p>
        </p:txBody>
      </p:sp>
      <p:cxnSp>
        <p:nvCxnSpPr>
          <p:cNvPr id="18" name="Přímá spojovací čára 17"/>
          <p:cNvCxnSpPr/>
          <p:nvPr/>
        </p:nvCxnSpPr>
        <p:spPr>
          <a:xfrm flipH="1" flipV="1">
            <a:off x="2606080" y="3623320"/>
            <a:ext cx="21704" cy="21704"/>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11560" y="404664"/>
            <a:ext cx="8229600" cy="864096"/>
          </a:xfrm>
          <a:effectLst>
            <a:glow rad="228600">
              <a:srgbClr val="FFFF00">
                <a:alpha val="40000"/>
              </a:srgbClr>
            </a:glow>
            <a:outerShdw blurRad="40000" dist="20000" dir="54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ormAutofit/>
          </a:bodyPr>
          <a:lstStyle/>
          <a:p>
            <a:r>
              <a:rPr lang="cs-CZ" b="1" dirty="0" smtClean="0"/>
              <a:t>Pamatuješ si?</a:t>
            </a:r>
            <a:endParaRPr lang="cs-CZ" sz="2200" dirty="0"/>
          </a:p>
        </p:txBody>
      </p:sp>
      <p:graphicFrame>
        <p:nvGraphicFramePr>
          <p:cNvPr id="5" name="Zástupný symbol pro obsah 4"/>
          <p:cNvGraphicFramePr>
            <a:graphicFrameLocks noGrp="1"/>
          </p:cNvGraphicFramePr>
          <p:nvPr>
            <p:ph idx="1"/>
          </p:nvPr>
        </p:nvGraphicFramePr>
        <p:xfrm>
          <a:off x="611560" y="1556792"/>
          <a:ext cx="8229600" cy="48965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cxnSp>
        <p:nvCxnSpPr>
          <p:cNvPr id="18" name="Přímá spojovací čára 17"/>
          <p:cNvCxnSpPr/>
          <p:nvPr/>
        </p:nvCxnSpPr>
        <p:spPr>
          <a:xfrm flipH="1" flipV="1">
            <a:off x="2606080" y="3623320"/>
            <a:ext cx="21704" cy="21704"/>
          </a:xfrm>
          <a:prstGeom prst="line">
            <a:avLst/>
          </a:prstGeom>
        </p:spPr>
        <p:style>
          <a:lnRef idx="1">
            <a:schemeClr val="accent1"/>
          </a:lnRef>
          <a:fillRef idx="0">
            <a:schemeClr val="accent1"/>
          </a:fillRef>
          <a:effectRef idx="0">
            <a:schemeClr val="accent1"/>
          </a:effectRef>
          <a:fontRef idx="minor">
            <a:schemeClr val="tx1"/>
          </a:fontRef>
        </p:style>
      </p:cxnSp>
      <p:sp>
        <p:nvSpPr>
          <p:cNvPr id="6" name="Elipsa 5"/>
          <p:cNvSpPr/>
          <p:nvPr/>
        </p:nvSpPr>
        <p:spPr>
          <a:xfrm>
            <a:off x="5436096" y="1988840"/>
            <a:ext cx="2952328" cy="1224136"/>
          </a:xfrm>
          <a:prstGeom prst="ellipse">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cs-CZ" sz="2800" b="1" dirty="0" smtClean="0">
                <a:solidFill>
                  <a:schemeClr val="tx1"/>
                </a:solidFill>
              </a:rPr>
              <a:t>Václav I.</a:t>
            </a:r>
            <a:endParaRPr lang="cs-CZ" sz="2800" b="1" dirty="0">
              <a:solidFill>
                <a:schemeClr val="tx1"/>
              </a:solidFill>
            </a:endParaRPr>
          </a:p>
        </p:txBody>
      </p:sp>
      <p:sp>
        <p:nvSpPr>
          <p:cNvPr id="8" name="Elipsa 7"/>
          <p:cNvSpPr/>
          <p:nvPr/>
        </p:nvSpPr>
        <p:spPr>
          <a:xfrm>
            <a:off x="4139952" y="5013176"/>
            <a:ext cx="2952328" cy="1224136"/>
          </a:xfrm>
          <a:prstGeom prst="ellipse">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cs-CZ" sz="2800" b="1" dirty="0" smtClean="0"/>
              <a:t>Přemysl Otakar I.</a:t>
            </a:r>
            <a:endParaRPr lang="cs-CZ" sz="2800" b="1" dirty="0"/>
          </a:p>
        </p:txBody>
      </p:sp>
      <p:sp>
        <p:nvSpPr>
          <p:cNvPr id="11" name="Elipsa 10"/>
          <p:cNvSpPr/>
          <p:nvPr/>
        </p:nvSpPr>
        <p:spPr>
          <a:xfrm>
            <a:off x="4572000" y="3429000"/>
            <a:ext cx="2952328" cy="1224136"/>
          </a:xfrm>
          <a:prstGeom prst="ellipse">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cs-CZ" sz="2800" b="1" dirty="0" smtClean="0"/>
              <a:t>Karel IV.</a:t>
            </a:r>
            <a:endParaRPr lang="cs-CZ" sz="2800" b="1" dirty="0"/>
          </a:p>
        </p:txBody>
      </p:sp>
      <p:sp>
        <p:nvSpPr>
          <p:cNvPr id="10" name="Zaoblený obdélník 9"/>
          <p:cNvSpPr/>
          <p:nvPr/>
        </p:nvSpPr>
        <p:spPr>
          <a:xfrm>
            <a:off x="827584" y="1700808"/>
            <a:ext cx="2448272" cy="432048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cs-CZ" sz="3200" b="1" dirty="0" smtClean="0">
                <a:solidFill>
                  <a:schemeClr val="tx1"/>
                </a:solidFill>
              </a:rPr>
              <a:t>Kdo byl otcem </a:t>
            </a:r>
          </a:p>
          <a:p>
            <a:pPr algn="ctr"/>
            <a:r>
              <a:rPr lang="cs-CZ" sz="3200" b="1" dirty="0" smtClean="0">
                <a:solidFill>
                  <a:schemeClr val="tx1"/>
                </a:solidFill>
              </a:rPr>
              <a:t>svaté Anežky české?</a:t>
            </a:r>
          </a:p>
          <a:p>
            <a:pPr algn="ctr"/>
            <a:r>
              <a:rPr lang="cs-CZ" sz="3200" b="1" dirty="0" smtClean="0">
                <a:solidFill>
                  <a:schemeClr val="tx1"/>
                </a:solidFill>
              </a:rPr>
              <a:t>Byl to</a:t>
            </a:r>
          </a:p>
          <a:p>
            <a:pPr algn="ctr"/>
            <a:r>
              <a:rPr lang="cs-CZ" sz="3200" b="1" dirty="0" smtClean="0">
                <a:solidFill>
                  <a:schemeClr val="tx1"/>
                </a:solidFill>
              </a:rPr>
              <a:t>_________________ .</a:t>
            </a:r>
            <a:endParaRPr lang="cs-CZ" sz="3200" b="1" dirty="0">
              <a:solidFill>
                <a:schemeClr val="tx1"/>
              </a:solidFill>
            </a:endParaRPr>
          </a:p>
        </p:txBody>
      </p:sp>
      <p:sp>
        <p:nvSpPr>
          <p:cNvPr id="12" name="Šipka doleva 11"/>
          <p:cNvSpPr/>
          <p:nvPr/>
        </p:nvSpPr>
        <p:spPr>
          <a:xfrm>
            <a:off x="1619672" y="6093296"/>
            <a:ext cx="2232248" cy="620688"/>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600" dirty="0" smtClean="0"/>
              <a:t>Použij skryté pero!</a:t>
            </a:r>
            <a:endParaRPr lang="cs-CZ" sz="1600" dirty="0"/>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4" presetClass="exit" presetSubtype="5" fill="hold" grpId="0" nodeType="clickEffect">
                                  <p:stCondLst>
                                    <p:cond delay="0"/>
                                  </p:stCondLst>
                                  <p:childTnLst>
                                    <p:animEffect transition="out" filter="randombar(vertic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8" restart="whenNotActive" fill="hold" evtFilter="cancelBubble" nodeType="interactiveSeq">
                <p:stCondLst>
                  <p:cond evt="onClick" delay="0">
                    <p:tgtEl>
                      <p:spTgt spid="11"/>
                    </p:tgtEl>
                  </p:cond>
                </p:stCondLst>
                <p:endSync evt="end" delay="0">
                  <p:rtn val="all"/>
                </p:endSync>
                <p:childTnLst>
                  <p:par>
                    <p:cTn id="9" fill="hold">
                      <p:stCondLst>
                        <p:cond delay="0"/>
                      </p:stCondLst>
                      <p:childTnLst>
                        <p:par>
                          <p:cTn id="10" fill="hold">
                            <p:stCondLst>
                              <p:cond delay="0"/>
                            </p:stCondLst>
                            <p:childTnLst>
                              <p:par>
                                <p:cTn id="11" presetID="14" presetClass="exit" presetSubtype="5" fill="hold" grpId="0" nodeType="clickEffect">
                                  <p:stCondLst>
                                    <p:cond delay="0"/>
                                  </p:stCondLst>
                                  <p:childTnLst>
                                    <p:animEffect transition="out" filter="randombar(vertical)">
                                      <p:cBhvr>
                                        <p:cTn id="12" dur="5000"/>
                                        <p:tgtEl>
                                          <p:spTgt spid="11"/>
                                        </p:tgtEl>
                                      </p:cBhvr>
                                    </p:animEffect>
                                    <p:set>
                                      <p:cBhvr>
                                        <p:cTn id="13" dur="1" fill="hold">
                                          <p:stCondLst>
                                            <p:cond delay="4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1"/>
                  </p:tgtEl>
                </p:cond>
              </p:nextCondLst>
            </p:seq>
            <p:seq concurrent="1" nextAc="seek">
              <p:cTn id="14" restart="whenNotActive" fill="hold" evtFilter="cancelBubble" nodeType="interactiveSeq">
                <p:stCondLst>
                  <p:cond evt="onClick" delay="0">
                    <p:tgtEl>
                      <p:spTgt spid="8"/>
                    </p:tgtEl>
                  </p:cond>
                </p:stCondLst>
                <p:endSync evt="end" delay="0">
                  <p:rtn val="all"/>
                </p:endSync>
                <p:childTnLst>
                  <p:par>
                    <p:cTn id="15" fill="hold">
                      <p:stCondLst>
                        <p:cond delay="0"/>
                      </p:stCondLst>
                      <p:childTnLst>
                        <p:par>
                          <p:cTn id="16" fill="hold">
                            <p:stCondLst>
                              <p:cond delay="0"/>
                            </p:stCondLst>
                            <p:childTnLst>
                              <p:par>
                                <p:cTn id="17" presetID="6" presetClass="emph" presetSubtype="0" fill="hold" grpId="0" nodeType="clickEffect">
                                  <p:stCondLst>
                                    <p:cond delay="0"/>
                                  </p:stCondLst>
                                  <p:childTnLst>
                                    <p:animScale>
                                      <p:cBhvr>
                                        <p:cTn id="18" dur="2000" fill="hold"/>
                                        <p:tgtEl>
                                          <p:spTgt spid="8"/>
                                        </p:tgtEl>
                                      </p:cBhvr>
                                      <p:by x="150000" y="150000"/>
                                    </p:animScale>
                                  </p:childTnLst>
                                  <p:subTnLst>
                                    <p:audio>
                                      <p:cMediaNode>
                                        <p:cTn display="0" masterRel="sameClick">
                                          <p:stCondLst>
                                            <p:cond evt="begin" delay="0">
                                              <p:tn val="17"/>
                                            </p:cond>
                                          </p:stCondLst>
                                          <p:endCondLst>
                                            <p:cond evt="onStopAudio" delay="0">
                                              <p:tgtEl>
                                                <p:sldTgt/>
                                              </p:tgtEl>
                                            </p:cond>
                                          </p:endCondLst>
                                        </p:cTn>
                                        <p:tgtEl>
                                          <p:sndTgt r:embed="rId2" name="applause.wav"/>
                                        </p:tgtEl>
                                      </p:cMediaNode>
                                    </p:audio>
                                  </p:subTnLst>
                                </p:cTn>
                              </p:par>
                            </p:childTnLst>
                          </p:cTn>
                        </p:par>
                      </p:childTnLst>
                    </p:cTn>
                  </p:par>
                </p:childTnLst>
              </p:cTn>
              <p:nextCondLst>
                <p:cond evt="onClick" delay="0">
                  <p:tgtEl>
                    <p:spTgt spid="8"/>
                  </p:tgtEl>
                </p:cond>
              </p:nextCondLst>
            </p:seq>
          </p:childTnLst>
        </p:cTn>
      </p:par>
    </p:tnLst>
    <p:bldLst>
      <p:bldP spid="6" grpId="0" animBg="1"/>
      <p:bldP spid="8" grpId="0" animBg="1"/>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11560" y="404664"/>
            <a:ext cx="8229600" cy="864096"/>
          </a:xfrm>
          <a:solidFill>
            <a:schemeClr val="tx2">
              <a:lumMod val="40000"/>
              <a:lumOff val="60000"/>
            </a:schemeClr>
          </a:solidFill>
          <a:effectLst>
            <a:glow rad="228600">
              <a:srgbClr val="FFFF00">
                <a:alpha val="40000"/>
              </a:srgbClr>
            </a:glow>
          </a:effectLst>
        </p:spPr>
        <p:txBody>
          <a:bodyPr>
            <a:normAutofit/>
          </a:bodyPr>
          <a:lstStyle/>
          <a:p>
            <a:r>
              <a:rPr lang="cs-CZ" b="1" dirty="0" smtClean="0"/>
              <a:t>Klášter</a:t>
            </a:r>
            <a:endParaRPr lang="cs-CZ" sz="2700" b="1" dirty="0"/>
          </a:p>
        </p:txBody>
      </p:sp>
      <p:sp>
        <p:nvSpPr>
          <p:cNvPr id="3" name="Zástupný symbol pro obsah 2"/>
          <p:cNvSpPr>
            <a:spLocks noGrp="1"/>
          </p:cNvSpPr>
          <p:nvPr>
            <p:ph idx="1"/>
          </p:nvPr>
        </p:nvSpPr>
        <p:spPr>
          <a:xfrm>
            <a:off x="611560" y="1556792"/>
            <a:ext cx="8229600" cy="4896544"/>
          </a:xfrm>
          <a:solidFill>
            <a:schemeClr val="tx2">
              <a:lumMod val="40000"/>
              <a:lumOff val="60000"/>
            </a:schemeClr>
          </a:solidFill>
          <a:effectLst>
            <a:glow rad="228600">
              <a:srgbClr val="FFFF00">
                <a:alpha val="40000"/>
              </a:srgbClr>
            </a:glow>
          </a:effectLst>
        </p:spPr>
        <p:txBody>
          <a:bodyPr/>
          <a:lstStyle/>
          <a:p>
            <a:pPr>
              <a:buNone/>
            </a:pPr>
            <a:r>
              <a:rPr lang="cs-CZ" b="1" dirty="0" smtClean="0"/>
              <a:t>Klášter</a:t>
            </a:r>
          </a:p>
        </p:txBody>
      </p:sp>
      <p:cxnSp>
        <p:nvCxnSpPr>
          <p:cNvPr id="18" name="Přímá spojovací čára 17"/>
          <p:cNvCxnSpPr/>
          <p:nvPr/>
        </p:nvCxnSpPr>
        <p:spPr>
          <a:xfrm flipH="1" flipV="1">
            <a:off x="2606080" y="3623320"/>
            <a:ext cx="21704" cy="21704"/>
          </a:xfrm>
          <a:prstGeom prst="line">
            <a:avLst/>
          </a:prstGeom>
        </p:spPr>
        <p:style>
          <a:lnRef idx="1">
            <a:schemeClr val="accent1"/>
          </a:lnRef>
          <a:fillRef idx="0">
            <a:schemeClr val="accent1"/>
          </a:fillRef>
          <a:effectRef idx="0">
            <a:schemeClr val="accent1"/>
          </a:effectRef>
          <a:fontRef idx="minor">
            <a:schemeClr val="tx1"/>
          </a:fontRef>
        </p:style>
      </p:cxnSp>
      <p:pic>
        <p:nvPicPr>
          <p:cNvPr id="1026" name="Picture 2" descr="C:\Temp\Dočasné soubory Internetu\Content.IE5\44BTR92M\MP900427907[1].jpg"/>
          <p:cNvPicPr>
            <a:picLocks noChangeAspect="1" noChangeArrowheads="1"/>
          </p:cNvPicPr>
          <p:nvPr/>
        </p:nvPicPr>
        <p:blipFill>
          <a:blip r:embed="rId3" cstate="print"/>
          <a:srcRect/>
          <a:stretch>
            <a:fillRect/>
          </a:stretch>
        </p:blipFill>
        <p:spPr bwMode="auto">
          <a:xfrm>
            <a:off x="683568" y="1556792"/>
            <a:ext cx="3240360" cy="4886787"/>
          </a:xfrm>
          <a:prstGeom prst="rect">
            <a:avLst/>
          </a:prstGeom>
          <a:noFill/>
        </p:spPr>
      </p:pic>
      <p:sp>
        <p:nvSpPr>
          <p:cNvPr id="7" name="Slunce 6"/>
          <p:cNvSpPr/>
          <p:nvPr/>
        </p:nvSpPr>
        <p:spPr>
          <a:xfrm>
            <a:off x="6228184" y="1772816"/>
            <a:ext cx="1547664" cy="1152128"/>
          </a:xfrm>
          <a:prstGeom prst="su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200" b="1" dirty="0" smtClean="0">
                <a:solidFill>
                  <a:schemeClr val="tx1"/>
                </a:solidFill>
              </a:rPr>
              <a:t>Klikni na mě!</a:t>
            </a:r>
            <a:endParaRPr lang="cs-CZ" sz="1200" b="1" dirty="0">
              <a:solidFill>
                <a:schemeClr val="tx1"/>
              </a:solidFill>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21" presetClass="entr" presetSubtype="8"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heel(8)">
                                      <p:cBhvr>
                                        <p:cTn id="7" dur="2000"/>
                                        <p:tgtEl>
                                          <p:spTgt spid="1026"/>
                                        </p:tgtEl>
                                      </p:cBhvr>
                                    </p:animEffect>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childTnLst>
                    </p:cTn>
                  </p:par>
                </p:childTnLst>
              </p:cTn>
              <p:nextCondLst>
                <p:cond evt="onClick" delay="0">
                  <p:tgtEl>
                    <p:spTgt spid="7"/>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11560" y="404664"/>
            <a:ext cx="8229600" cy="864096"/>
          </a:xfrm>
          <a:solidFill>
            <a:schemeClr val="tx2">
              <a:lumMod val="40000"/>
              <a:lumOff val="60000"/>
            </a:schemeClr>
          </a:solidFill>
          <a:effectLst>
            <a:glow rad="228600">
              <a:srgbClr val="FFFF00">
                <a:alpha val="40000"/>
              </a:srgbClr>
            </a:glow>
          </a:effectLst>
        </p:spPr>
        <p:txBody>
          <a:bodyPr>
            <a:normAutofit/>
          </a:bodyPr>
          <a:lstStyle/>
          <a:p>
            <a:r>
              <a:rPr lang="cs-CZ" b="1" dirty="0" smtClean="0"/>
              <a:t>Život v klášteře</a:t>
            </a:r>
            <a:endParaRPr lang="cs-CZ" dirty="0"/>
          </a:p>
        </p:txBody>
      </p:sp>
      <p:sp>
        <p:nvSpPr>
          <p:cNvPr id="3" name="Zástupný symbol pro obsah 2"/>
          <p:cNvSpPr>
            <a:spLocks noGrp="1"/>
          </p:cNvSpPr>
          <p:nvPr>
            <p:ph idx="1"/>
          </p:nvPr>
        </p:nvSpPr>
        <p:spPr>
          <a:xfrm>
            <a:off x="611560" y="1628800"/>
            <a:ext cx="8229600" cy="4896544"/>
          </a:xfrm>
          <a:solidFill>
            <a:schemeClr val="tx2">
              <a:lumMod val="40000"/>
              <a:lumOff val="60000"/>
            </a:schemeClr>
          </a:solidFill>
          <a:effectLst>
            <a:glow rad="228600">
              <a:srgbClr val="FFFF00">
                <a:alpha val="40000"/>
              </a:srgbClr>
            </a:glow>
          </a:effectLst>
        </p:spPr>
        <p:txBody>
          <a:bodyPr/>
          <a:lstStyle/>
          <a:p>
            <a:endParaRPr lang="cs-CZ" sz="3600" b="1" dirty="0" smtClean="0"/>
          </a:p>
          <a:p>
            <a:pPr>
              <a:buNone/>
            </a:pPr>
            <a:endParaRPr lang="cs-CZ" b="1" dirty="0" smtClean="0">
              <a:solidFill>
                <a:srgbClr val="FF0000"/>
              </a:solidFill>
            </a:endParaRPr>
          </a:p>
          <a:p>
            <a:pPr>
              <a:buNone/>
            </a:pPr>
            <a:endParaRPr lang="cs-CZ" b="1" dirty="0" smtClean="0">
              <a:solidFill>
                <a:srgbClr val="FF0000"/>
              </a:solidFill>
            </a:endParaRPr>
          </a:p>
          <a:p>
            <a:pPr>
              <a:buNone/>
            </a:pPr>
            <a:endParaRPr lang="cs-CZ" b="1" dirty="0" smtClean="0">
              <a:solidFill>
                <a:srgbClr val="FF0000"/>
              </a:solidFill>
            </a:endParaRPr>
          </a:p>
          <a:p>
            <a:pPr>
              <a:buNone/>
            </a:pPr>
            <a:endParaRPr lang="cs-CZ" b="1" dirty="0" smtClean="0">
              <a:solidFill>
                <a:srgbClr val="FF0000"/>
              </a:solidFill>
            </a:endParaRPr>
          </a:p>
          <a:p>
            <a:pPr>
              <a:buNone/>
            </a:pPr>
            <a:endParaRPr lang="cs-CZ" sz="2000" dirty="0" smtClean="0"/>
          </a:p>
          <a:p>
            <a:pPr>
              <a:buNone/>
            </a:pPr>
            <a:endParaRPr lang="cs-CZ" sz="2000" dirty="0" smtClean="0"/>
          </a:p>
          <a:p>
            <a:pPr>
              <a:buNone/>
            </a:pPr>
            <a:endParaRPr lang="cs-CZ" sz="2000" dirty="0" smtClean="0"/>
          </a:p>
        </p:txBody>
      </p:sp>
      <p:cxnSp>
        <p:nvCxnSpPr>
          <p:cNvPr id="18" name="Přímá spojovací čára 17"/>
          <p:cNvCxnSpPr/>
          <p:nvPr/>
        </p:nvCxnSpPr>
        <p:spPr>
          <a:xfrm flipH="1" flipV="1">
            <a:off x="2606080" y="3623320"/>
            <a:ext cx="21704" cy="21704"/>
          </a:xfrm>
          <a:prstGeom prst="line">
            <a:avLst/>
          </a:prstGeom>
        </p:spPr>
        <p:style>
          <a:lnRef idx="1">
            <a:schemeClr val="accent1"/>
          </a:lnRef>
          <a:fillRef idx="0">
            <a:schemeClr val="accent1"/>
          </a:fillRef>
          <a:effectRef idx="0">
            <a:schemeClr val="accent1"/>
          </a:effectRef>
          <a:fontRef idx="minor">
            <a:schemeClr val="tx1"/>
          </a:fontRef>
        </p:style>
      </p:cxnSp>
      <p:graphicFrame>
        <p:nvGraphicFramePr>
          <p:cNvPr id="9" name="Diagram 8"/>
          <p:cNvGraphicFramePr/>
          <p:nvPr/>
        </p:nvGraphicFramePr>
        <p:xfrm>
          <a:off x="1619672" y="1988840"/>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lačítko akce: Informace 5">
            <a:hlinkClick r:id="" action="ppaction://noaction" highlightClick="1"/>
          </p:cNvPr>
          <p:cNvSpPr/>
          <p:nvPr/>
        </p:nvSpPr>
        <p:spPr>
          <a:xfrm>
            <a:off x="8028384" y="1628800"/>
            <a:ext cx="792088" cy="864096"/>
          </a:xfrm>
          <a:prstGeom prst="actionButtonInformati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2" presetClass="entr" presetSubtype="9"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0" fill="hold"/>
                                        <p:tgtEl>
                                          <p:spTgt spid="9"/>
                                        </p:tgtEl>
                                        <p:attrNameLst>
                                          <p:attrName>ppt_x</p:attrName>
                                        </p:attrNameLst>
                                      </p:cBhvr>
                                      <p:tavLst>
                                        <p:tav tm="0">
                                          <p:val>
                                            <p:strVal val="0-#ppt_w/2"/>
                                          </p:val>
                                        </p:tav>
                                        <p:tav tm="100000">
                                          <p:val>
                                            <p:strVal val="#ppt_x"/>
                                          </p:val>
                                        </p:tav>
                                      </p:tavLst>
                                    </p:anim>
                                    <p:anim calcmode="lin" valueType="num">
                                      <p:cBhvr additive="base">
                                        <p:cTn id="8" dur="5000" fill="hold"/>
                                        <p:tgtEl>
                                          <p:spTgt spid="9"/>
                                        </p:tgtEl>
                                        <p:attrNameLst>
                                          <p:attrName>ppt_y</p:attrName>
                                        </p:attrNameLst>
                                      </p:cBhvr>
                                      <p:tavLst>
                                        <p:tav tm="0">
                                          <p:val>
                                            <p:strVal val="0-#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childTnLst>
                    </p:cTn>
                  </p:par>
                </p:childTnLst>
              </p:cTn>
              <p:nextCondLst>
                <p:cond evt="onClick" delay="0">
                  <p:tgtEl>
                    <p:spTgt spid="6"/>
                  </p:tgtEl>
                </p:cond>
              </p:nextCondLst>
            </p:seq>
          </p:childTnLst>
        </p:cTn>
      </p:par>
    </p:tnLst>
    <p:bldLst>
      <p:bldGraphic spid="9" grpId="0">
        <p:bldAsOne/>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11560" y="404664"/>
            <a:ext cx="8229600" cy="864096"/>
          </a:xfrm>
          <a:solidFill>
            <a:schemeClr val="tx2">
              <a:lumMod val="40000"/>
              <a:lumOff val="60000"/>
            </a:schemeClr>
          </a:solidFill>
          <a:effectLst>
            <a:glow rad="228600">
              <a:srgbClr val="FFFF00">
                <a:alpha val="40000"/>
              </a:srgbClr>
            </a:glow>
          </a:effectLst>
        </p:spPr>
        <p:txBody>
          <a:bodyPr>
            <a:normAutofit/>
          </a:bodyPr>
          <a:lstStyle/>
          <a:p>
            <a:r>
              <a:rPr lang="cs-CZ" b="1" dirty="0" smtClean="0"/>
              <a:t>Mniši a jeptišky</a:t>
            </a:r>
            <a:endParaRPr lang="cs-CZ" dirty="0"/>
          </a:p>
        </p:txBody>
      </p:sp>
      <p:sp>
        <p:nvSpPr>
          <p:cNvPr id="3" name="Zástupný symbol pro obsah 2"/>
          <p:cNvSpPr>
            <a:spLocks noGrp="1"/>
          </p:cNvSpPr>
          <p:nvPr>
            <p:ph idx="1"/>
          </p:nvPr>
        </p:nvSpPr>
        <p:spPr>
          <a:xfrm>
            <a:off x="611560" y="1556792"/>
            <a:ext cx="8229600" cy="4896544"/>
          </a:xfrm>
          <a:solidFill>
            <a:schemeClr val="tx2">
              <a:lumMod val="40000"/>
              <a:lumOff val="60000"/>
            </a:schemeClr>
          </a:solidFill>
          <a:effectLst>
            <a:glow rad="228600">
              <a:srgbClr val="FFFF00">
                <a:alpha val="40000"/>
              </a:srgbClr>
            </a:glow>
          </a:effectLst>
        </p:spPr>
        <p:txBody>
          <a:bodyPr/>
          <a:lstStyle/>
          <a:p>
            <a:r>
              <a:rPr lang="cs-CZ" sz="4000" dirty="0" smtClean="0"/>
              <a:t>V klášterech žijí řeholnice, řeholníci, jeptišky a mniši.</a:t>
            </a:r>
          </a:p>
          <a:p>
            <a:endParaRPr lang="cs-CZ" sz="3600" b="1" dirty="0" smtClean="0"/>
          </a:p>
          <a:p>
            <a:pPr>
              <a:buNone/>
            </a:pPr>
            <a:endParaRPr lang="cs-CZ" sz="3600" b="1" dirty="0" smtClean="0"/>
          </a:p>
          <a:p>
            <a:pPr>
              <a:buNone/>
            </a:pPr>
            <a:endParaRPr lang="cs-CZ" b="1" dirty="0" smtClean="0">
              <a:solidFill>
                <a:srgbClr val="FF0000"/>
              </a:solidFill>
            </a:endParaRPr>
          </a:p>
          <a:p>
            <a:pPr>
              <a:buNone/>
            </a:pPr>
            <a:endParaRPr lang="cs-CZ" b="1" dirty="0" smtClean="0">
              <a:solidFill>
                <a:srgbClr val="FF0000"/>
              </a:solidFill>
            </a:endParaRPr>
          </a:p>
          <a:p>
            <a:pPr>
              <a:buNone/>
            </a:pPr>
            <a:endParaRPr lang="cs-CZ" b="1" dirty="0" smtClean="0">
              <a:solidFill>
                <a:srgbClr val="FF0000"/>
              </a:solidFill>
            </a:endParaRPr>
          </a:p>
          <a:p>
            <a:pPr>
              <a:buNone/>
            </a:pPr>
            <a:endParaRPr lang="cs-CZ" b="1" dirty="0" smtClean="0">
              <a:solidFill>
                <a:srgbClr val="FF0000"/>
              </a:solidFill>
            </a:endParaRPr>
          </a:p>
          <a:p>
            <a:pPr>
              <a:buNone/>
            </a:pPr>
            <a:endParaRPr lang="cs-CZ" sz="2000" dirty="0" smtClean="0"/>
          </a:p>
          <a:p>
            <a:pPr>
              <a:buNone/>
            </a:pPr>
            <a:endParaRPr lang="cs-CZ" sz="2000" dirty="0" smtClean="0"/>
          </a:p>
          <a:p>
            <a:pPr>
              <a:buNone/>
            </a:pPr>
            <a:endParaRPr lang="cs-CZ" sz="2000" dirty="0" smtClean="0"/>
          </a:p>
          <a:p>
            <a:pPr>
              <a:buNone/>
            </a:pPr>
            <a:endParaRPr lang="cs-CZ" b="1" dirty="0">
              <a:solidFill>
                <a:srgbClr val="FF0000"/>
              </a:solidFill>
            </a:endParaRPr>
          </a:p>
        </p:txBody>
      </p:sp>
      <p:cxnSp>
        <p:nvCxnSpPr>
          <p:cNvPr id="18" name="Přímá spojovací čára 17"/>
          <p:cNvCxnSpPr/>
          <p:nvPr/>
        </p:nvCxnSpPr>
        <p:spPr>
          <a:xfrm flipH="1" flipV="1">
            <a:off x="2606080" y="3623320"/>
            <a:ext cx="21704" cy="21704"/>
          </a:xfrm>
          <a:prstGeom prst="line">
            <a:avLst/>
          </a:prstGeom>
        </p:spPr>
        <p:style>
          <a:lnRef idx="1">
            <a:schemeClr val="accent1"/>
          </a:lnRef>
          <a:fillRef idx="0">
            <a:schemeClr val="accent1"/>
          </a:fillRef>
          <a:effectRef idx="0">
            <a:schemeClr val="accent1"/>
          </a:effectRef>
          <a:fontRef idx="minor">
            <a:schemeClr val="tx1"/>
          </a:fontRef>
        </p:style>
      </p:cxnSp>
      <p:pic>
        <p:nvPicPr>
          <p:cNvPr id="1027" name="Picture 3" descr="C:\Temp\Dočasné soubory Internetu\Content.IE5\OU1G3C6J\MC900346817[1].wmf"/>
          <p:cNvPicPr>
            <a:picLocks noChangeAspect="1" noChangeArrowheads="1"/>
          </p:cNvPicPr>
          <p:nvPr/>
        </p:nvPicPr>
        <p:blipFill>
          <a:blip r:embed="rId2" cstate="print"/>
          <a:srcRect/>
          <a:stretch>
            <a:fillRect/>
          </a:stretch>
        </p:blipFill>
        <p:spPr bwMode="auto">
          <a:xfrm>
            <a:off x="5364088" y="3717032"/>
            <a:ext cx="2088232" cy="2336302"/>
          </a:xfrm>
          <a:prstGeom prst="rect">
            <a:avLst/>
          </a:prstGeom>
          <a:noFill/>
        </p:spPr>
      </p:pic>
      <p:pic>
        <p:nvPicPr>
          <p:cNvPr id="1028" name="Picture 4" descr="C:\Temp\Dočasné soubory Internetu\Content.IE5\IDFH0175\MC900434589[1].wmf"/>
          <p:cNvPicPr>
            <a:picLocks noChangeAspect="1" noChangeArrowheads="1"/>
          </p:cNvPicPr>
          <p:nvPr/>
        </p:nvPicPr>
        <p:blipFill>
          <a:blip r:embed="rId3" cstate="print"/>
          <a:srcRect/>
          <a:stretch>
            <a:fillRect/>
          </a:stretch>
        </p:blipFill>
        <p:spPr bwMode="auto">
          <a:xfrm>
            <a:off x="1979712" y="2924944"/>
            <a:ext cx="1944216" cy="3368467"/>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11560" y="404664"/>
            <a:ext cx="8229600" cy="864096"/>
          </a:xfrm>
          <a:solidFill>
            <a:schemeClr val="accent1">
              <a:lumMod val="60000"/>
              <a:lumOff val="40000"/>
            </a:schemeClr>
          </a:solidFill>
          <a:effectLst>
            <a:glow rad="228600">
              <a:srgbClr val="FFFF00">
                <a:alpha val="40000"/>
              </a:srgbClr>
            </a:glow>
          </a:effectLst>
        </p:spPr>
        <p:txBody>
          <a:bodyPr>
            <a:normAutofit/>
          </a:bodyPr>
          <a:lstStyle/>
          <a:p>
            <a:r>
              <a:rPr lang="cs-CZ" b="1" dirty="0" smtClean="0"/>
              <a:t>Kláštery</a:t>
            </a:r>
            <a:endParaRPr lang="cs-CZ" b="1" dirty="0"/>
          </a:p>
        </p:txBody>
      </p:sp>
      <p:sp>
        <p:nvSpPr>
          <p:cNvPr id="3" name="Zástupný symbol pro obsah 2"/>
          <p:cNvSpPr>
            <a:spLocks noGrp="1"/>
          </p:cNvSpPr>
          <p:nvPr>
            <p:ph idx="1"/>
          </p:nvPr>
        </p:nvSpPr>
        <p:spPr>
          <a:xfrm>
            <a:off x="611560" y="1556792"/>
            <a:ext cx="8229600" cy="4896544"/>
          </a:xfrm>
          <a:solidFill>
            <a:schemeClr val="accent1">
              <a:lumMod val="60000"/>
              <a:lumOff val="40000"/>
            </a:schemeClr>
          </a:solidFill>
          <a:effectLst>
            <a:glow rad="228600">
              <a:srgbClr val="FFFF00">
                <a:alpha val="40000"/>
              </a:srgbClr>
            </a:glow>
          </a:effectLst>
        </p:spPr>
        <p:txBody>
          <a:bodyPr>
            <a:normAutofit/>
          </a:bodyPr>
          <a:lstStyle/>
          <a:p>
            <a:r>
              <a:rPr lang="cs-CZ" dirty="0" smtClean="0"/>
              <a:t>Hvězdy napoví!</a:t>
            </a:r>
          </a:p>
          <a:p>
            <a:r>
              <a:rPr lang="cs-CZ" dirty="0" smtClean="0"/>
              <a:t>První kláštery na našem území vznikaly v __ . století. </a:t>
            </a:r>
          </a:p>
          <a:p>
            <a:pPr>
              <a:buNone/>
            </a:pPr>
            <a:endParaRPr lang="cs-CZ" b="1" dirty="0" smtClean="0"/>
          </a:p>
          <a:p>
            <a:pPr>
              <a:buNone/>
            </a:pPr>
            <a:endParaRPr lang="cs-CZ" b="1" dirty="0" smtClean="0">
              <a:solidFill>
                <a:srgbClr val="FF0000"/>
              </a:solidFill>
            </a:endParaRPr>
          </a:p>
          <a:p>
            <a:pPr>
              <a:buNone/>
            </a:pPr>
            <a:endParaRPr lang="cs-CZ" b="1" dirty="0" smtClean="0">
              <a:solidFill>
                <a:srgbClr val="FF0000"/>
              </a:solidFill>
            </a:endParaRPr>
          </a:p>
          <a:p>
            <a:pPr>
              <a:buNone/>
            </a:pPr>
            <a:endParaRPr lang="cs-CZ" b="1" dirty="0" smtClean="0">
              <a:solidFill>
                <a:srgbClr val="FF0000"/>
              </a:solidFill>
            </a:endParaRPr>
          </a:p>
          <a:p>
            <a:pPr>
              <a:buNone/>
            </a:pPr>
            <a:endParaRPr lang="cs-CZ" b="1" dirty="0" smtClean="0">
              <a:solidFill>
                <a:srgbClr val="FF0000"/>
              </a:solidFill>
            </a:endParaRPr>
          </a:p>
          <a:p>
            <a:pPr>
              <a:buNone/>
            </a:pPr>
            <a:endParaRPr lang="cs-CZ" sz="2000" dirty="0" smtClean="0"/>
          </a:p>
          <a:p>
            <a:pPr>
              <a:buNone/>
            </a:pPr>
            <a:endParaRPr lang="cs-CZ" sz="2000" dirty="0" smtClean="0"/>
          </a:p>
          <a:p>
            <a:pPr>
              <a:buNone/>
            </a:pPr>
            <a:endParaRPr lang="cs-CZ" b="1" dirty="0">
              <a:solidFill>
                <a:srgbClr val="FF0000"/>
              </a:solidFill>
            </a:endParaRPr>
          </a:p>
        </p:txBody>
      </p:sp>
      <p:cxnSp>
        <p:nvCxnSpPr>
          <p:cNvPr id="18" name="Přímá spojovací čára 17"/>
          <p:cNvCxnSpPr/>
          <p:nvPr/>
        </p:nvCxnSpPr>
        <p:spPr>
          <a:xfrm flipH="1" flipV="1">
            <a:off x="2606080" y="3623320"/>
            <a:ext cx="21704" cy="21704"/>
          </a:xfrm>
          <a:prstGeom prst="line">
            <a:avLst/>
          </a:prstGeom>
        </p:spPr>
        <p:style>
          <a:lnRef idx="1">
            <a:schemeClr val="accent1"/>
          </a:lnRef>
          <a:fillRef idx="0">
            <a:schemeClr val="accent1"/>
          </a:fillRef>
          <a:effectRef idx="0">
            <a:schemeClr val="accent1"/>
          </a:effectRef>
          <a:fontRef idx="minor">
            <a:schemeClr val="tx1"/>
          </a:fontRef>
        </p:style>
      </p:cxnSp>
      <p:sp>
        <p:nvSpPr>
          <p:cNvPr id="12" name="Osmicípá hvězda 11"/>
          <p:cNvSpPr/>
          <p:nvPr/>
        </p:nvSpPr>
        <p:spPr>
          <a:xfrm>
            <a:off x="6300192" y="4869160"/>
            <a:ext cx="1296144" cy="1130424"/>
          </a:xfrm>
          <a:prstGeom prst="star8">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tx1"/>
                </a:solidFill>
              </a:rPr>
              <a:t>12</a:t>
            </a:r>
            <a:endParaRPr lang="cs-CZ" sz="2800" b="1" dirty="0">
              <a:solidFill>
                <a:schemeClr val="tx1"/>
              </a:solidFill>
            </a:endParaRPr>
          </a:p>
        </p:txBody>
      </p:sp>
      <p:sp>
        <p:nvSpPr>
          <p:cNvPr id="13" name="Osmicípá hvězda 12"/>
          <p:cNvSpPr/>
          <p:nvPr/>
        </p:nvSpPr>
        <p:spPr>
          <a:xfrm>
            <a:off x="3131840" y="5013176"/>
            <a:ext cx="1368152" cy="986408"/>
          </a:xfrm>
          <a:prstGeom prst="star8">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tx1"/>
                </a:solidFill>
              </a:rPr>
              <a:t>15</a:t>
            </a:r>
            <a:endParaRPr lang="cs-CZ" sz="2800" b="1" dirty="0">
              <a:solidFill>
                <a:schemeClr val="tx1"/>
              </a:solidFill>
            </a:endParaRPr>
          </a:p>
        </p:txBody>
      </p:sp>
      <p:sp>
        <p:nvSpPr>
          <p:cNvPr id="14" name="Osmicípá hvězda 13"/>
          <p:cNvSpPr/>
          <p:nvPr/>
        </p:nvSpPr>
        <p:spPr>
          <a:xfrm>
            <a:off x="2339752" y="4005064"/>
            <a:ext cx="1368152" cy="986408"/>
          </a:xfrm>
          <a:prstGeom prst="star8">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tx1"/>
                </a:solidFill>
              </a:rPr>
              <a:t>10</a:t>
            </a:r>
            <a:endParaRPr lang="cs-CZ" sz="2800" b="1" dirty="0">
              <a:solidFill>
                <a:schemeClr val="tx1"/>
              </a:solidFill>
            </a:endParaRPr>
          </a:p>
        </p:txBody>
      </p:sp>
      <p:sp>
        <p:nvSpPr>
          <p:cNvPr id="15" name="Osmicípá hvězda 14"/>
          <p:cNvSpPr/>
          <p:nvPr/>
        </p:nvSpPr>
        <p:spPr>
          <a:xfrm>
            <a:off x="1115616" y="4653136"/>
            <a:ext cx="1296144" cy="1058416"/>
          </a:xfrm>
          <a:prstGeom prst="star8">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tx1"/>
                </a:solidFill>
              </a:rPr>
              <a:t>18</a:t>
            </a:r>
            <a:endParaRPr lang="cs-CZ" sz="2800" b="1" dirty="0">
              <a:solidFill>
                <a:schemeClr val="tx1"/>
              </a:solidFill>
            </a:endParaRPr>
          </a:p>
        </p:txBody>
      </p:sp>
      <p:sp>
        <p:nvSpPr>
          <p:cNvPr id="16" name="Osmicípá hvězda 15"/>
          <p:cNvSpPr/>
          <p:nvPr/>
        </p:nvSpPr>
        <p:spPr>
          <a:xfrm>
            <a:off x="7164288" y="3645024"/>
            <a:ext cx="1368152" cy="986408"/>
          </a:xfrm>
          <a:prstGeom prst="star8">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tx1"/>
                </a:solidFill>
              </a:rPr>
              <a:t>16</a:t>
            </a:r>
            <a:endParaRPr lang="cs-CZ" sz="2800" b="1" dirty="0">
              <a:solidFill>
                <a:schemeClr val="tx1"/>
              </a:solidFill>
            </a:endParaRPr>
          </a:p>
        </p:txBody>
      </p:sp>
      <p:sp>
        <p:nvSpPr>
          <p:cNvPr id="17" name="Osmicípá hvězda 16"/>
          <p:cNvSpPr/>
          <p:nvPr/>
        </p:nvSpPr>
        <p:spPr>
          <a:xfrm>
            <a:off x="4644008" y="4941168"/>
            <a:ext cx="1368152" cy="986408"/>
          </a:xfrm>
          <a:prstGeom prst="star8">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tx1"/>
                </a:solidFill>
              </a:rPr>
              <a:t>9</a:t>
            </a:r>
            <a:endParaRPr lang="cs-CZ" sz="2800" b="1" dirty="0">
              <a:solidFill>
                <a:schemeClr val="tx1"/>
              </a:solidFill>
            </a:endParaRPr>
          </a:p>
        </p:txBody>
      </p:sp>
      <p:sp>
        <p:nvSpPr>
          <p:cNvPr id="19" name="Osmicípá hvězda 18"/>
          <p:cNvSpPr/>
          <p:nvPr/>
        </p:nvSpPr>
        <p:spPr>
          <a:xfrm>
            <a:off x="5580112" y="3717032"/>
            <a:ext cx="1296144" cy="1058416"/>
          </a:xfrm>
          <a:prstGeom prst="star8">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tx1"/>
                </a:solidFill>
              </a:rPr>
              <a:t>17</a:t>
            </a:r>
            <a:endParaRPr lang="cs-CZ" sz="2800" b="1" dirty="0">
              <a:solidFill>
                <a:schemeClr val="tx1"/>
              </a:solidFill>
            </a:endParaRPr>
          </a:p>
        </p:txBody>
      </p:sp>
      <p:sp>
        <p:nvSpPr>
          <p:cNvPr id="20" name="Osmicípá hvězda 19"/>
          <p:cNvSpPr/>
          <p:nvPr/>
        </p:nvSpPr>
        <p:spPr>
          <a:xfrm>
            <a:off x="7452320" y="5301208"/>
            <a:ext cx="1296144" cy="1058416"/>
          </a:xfrm>
          <a:prstGeom prst="star8">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tx1"/>
                </a:solidFill>
              </a:rPr>
              <a:t>14</a:t>
            </a:r>
            <a:endParaRPr lang="cs-CZ" sz="2800" b="1" dirty="0">
              <a:solidFill>
                <a:schemeClr val="tx1"/>
              </a:solidFill>
            </a:endParaRPr>
          </a:p>
        </p:txBody>
      </p:sp>
      <p:sp>
        <p:nvSpPr>
          <p:cNvPr id="21" name="Osmicípá hvězda 20"/>
          <p:cNvSpPr/>
          <p:nvPr/>
        </p:nvSpPr>
        <p:spPr>
          <a:xfrm>
            <a:off x="4139952" y="3212976"/>
            <a:ext cx="1296144" cy="1058416"/>
          </a:xfrm>
          <a:prstGeom prst="star8">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tx1"/>
                </a:solidFill>
              </a:rPr>
              <a:t>20</a:t>
            </a:r>
            <a:endParaRPr lang="cs-CZ" sz="2800" b="1" dirty="0">
              <a:solidFill>
                <a:schemeClr val="tx1"/>
              </a:solidFill>
            </a:endParaRPr>
          </a:p>
        </p:txBody>
      </p:sp>
      <p:sp>
        <p:nvSpPr>
          <p:cNvPr id="22" name="Šipka doleva 21"/>
          <p:cNvSpPr/>
          <p:nvPr/>
        </p:nvSpPr>
        <p:spPr>
          <a:xfrm>
            <a:off x="1619672" y="6093296"/>
            <a:ext cx="2232248" cy="620688"/>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600" dirty="0" smtClean="0"/>
              <a:t>Použij skryté pero!</a:t>
            </a:r>
            <a:endParaRPr lang="cs-CZ" sz="1600" dirty="0"/>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14"/>
                                        </p:tgtEl>
                                        <p:attrNameLst>
                                          <p:attrName>r</p:attrName>
                                        </p:attrNameLst>
                                      </p:cBhvr>
                                    </p:animRot>
                                  </p:childTnLst>
                                  <p:subTnLst>
                                    <p:audio>
                                      <p:cMediaNode>
                                        <p:cTn display="0" masterRel="sameClick">
                                          <p:stCondLst>
                                            <p:cond evt="begin" delay="0">
                                              <p:tn val="5"/>
                                            </p:cond>
                                          </p:stCondLst>
                                          <p:endCondLst>
                                            <p:cond evt="onStopAudio" delay="0">
                                              <p:tgtEl>
                                                <p:sldTgt/>
                                              </p:tgtEl>
                                            </p:cond>
                                          </p:endCondLst>
                                        </p:cTn>
                                        <p:tgtEl>
                                          <p:sndTgt r:embed="rId2" name="applause.wav"/>
                                        </p:tgtEl>
                                      </p:cMediaNode>
                                    </p:audio>
                                  </p:subTnLst>
                                </p:cTn>
                              </p:par>
                            </p:childTnLst>
                          </p:cTn>
                        </p:par>
                      </p:childTnLst>
                    </p:cTn>
                  </p:par>
                  <p:par>
                    <p:cTn id="7" fill="hold">
                      <p:stCondLst>
                        <p:cond delay="indefinite"/>
                      </p:stCondLst>
                      <p:childTnLst>
                        <p:par>
                          <p:cTn id="8" fill="hold">
                            <p:stCondLst>
                              <p:cond delay="0"/>
                            </p:stCondLst>
                            <p:childTnLst>
                              <p:par>
                                <p:cTn id="9" presetID="6" presetClass="emph" presetSubtype="0" fill="hold" grpId="1" nodeType="clickEffect">
                                  <p:stCondLst>
                                    <p:cond delay="0"/>
                                  </p:stCondLst>
                                  <p:childTnLst>
                                    <p:animScale>
                                      <p:cBhvr>
                                        <p:cTn id="10" dur="2000" fill="hold"/>
                                        <p:tgtEl>
                                          <p:spTgt spid="14"/>
                                        </p:tgtEl>
                                      </p:cBhvr>
                                      <p:by x="150000" y="150000"/>
                                    </p:animScale>
                                  </p:childTnLst>
                                  <p:subTnLst>
                                    <p:audio>
                                      <p:cMediaNode>
                                        <p:cTn display="0" masterRel="sameClick">
                                          <p:stCondLst>
                                            <p:cond evt="begin" delay="0">
                                              <p:tn val="9"/>
                                            </p:cond>
                                          </p:stCondLst>
                                          <p:endCondLst>
                                            <p:cond evt="onStopAudio" delay="0">
                                              <p:tgtEl>
                                                <p:sldTgt/>
                                              </p:tgtEl>
                                            </p:cond>
                                          </p:endCondLst>
                                        </p:cTn>
                                        <p:tgtEl>
                                          <p:sndTgt r:embed="rId2" name="applause.wav"/>
                                        </p:tgtEl>
                                      </p:cMediaNode>
                                    </p:audio>
                                  </p:subTnLst>
                                </p:cTn>
                              </p:par>
                            </p:childTnLst>
                          </p:cTn>
                        </p:par>
                      </p:childTnLst>
                    </p:cTn>
                  </p:par>
                </p:childTnLst>
              </p:cTn>
              <p:nextCondLst>
                <p:cond evt="onClick" delay="0">
                  <p:tgtEl>
                    <p:spTgt spid="14"/>
                  </p:tgtEl>
                </p:cond>
              </p:nextCondLst>
            </p:seq>
            <p:seq concurrent="1" nextAc="seek">
              <p:cTn id="11" restart="whenNotActive" fill="hold" evtFilter="cancelBubble" nodeType="interactiveSeq">
                <p:stCondLst>
                  <p:cond evt="onClick" delay="0">
                    <p:tgtEl>
                      <p:spTgt spid="16"/>
                    </p:tgtEl>
                  </p:cond>
                </p:stCondLst>
                <p:endSync evt="end" delay="0">
                  <p:rtn val="all"/>
                </p:endSync>
                <p:childTnLst>
                  <p:par>
                    <p:cTn id="12" fill="hold">
                      <p:stCondLst>
                        <p:cond delay="0"/>
                      </p:stCondLst>
                      <p:childTnLst>
                        <p:par>
                          <p:cTn id="13" fill="hold">
                            <p:stCondLst>
                              <p:cond delay="0"/>
                            </p:stCondLst>
                            <p:childTnLst>
                              <p:par>
                                <p:cTn id="14" presetID="2" presetClass="exit" presetSubtype="4" fill="hold" grpId="0" nodeType="clickEffect">
                                  <p:stCondLst>
                                    <p:cond delay="0"/>
                                  </p:stCondLst>
                                  <p:childTnLst>
                                    <p:anim calcmode="lin" valueType="num">
                                      <p:cBhvr additive="base">
                                        <p:cTn id="15" dur="500"/>
                                        <p:tgtEl>
                                          <p:spTgt spid="16"/>
                                        </p:tgtEl>
                                        <p:attrNameLst>
                                          <p:attrName>ppt_x</p:attrName>
                                        </p:attrNameLst>
                                      </p:cBhvr>
                                      <p:tavLst>
                                        <p:tav tm="0">
                                          <p:val>
                                            <p:strVal val="ppt_x"/>
                                          </p:val>
                                        </p:tav>
                                        <p:tav tm="100000">
                                          <p:val>
                                            <p:strVal val="ppt_x"/>
                                          </p:val>
                                        </p:tav>
                                      </p:tavLst>
                                    </p:anim>
                                    <p:anim calcmode="lin" valueType="num">
                                      <p:cBhvr additive="base">
                                        <p:cTn id="16" dur="500"/>
                                        <p:tgtEl>
                                          <p:spTgt spid="16"/>
                                        </p:tgtEl>
                                        <p:attrNameLst>
                                          <p:attrName>ppt_y</p:attrName>
                                        </p:attrNameLst>
                                      </p:cBhvr>
                                      <p:tavLst>
                                        <p:tav tm="0">
                                          <p:val>
                                            <p:strVal val="ppt_y"/>
                                          </p:val>
                                        </p:tav>
                                        <p:tav tm="100000">
                                          <p:val>
                                            <p:strVal val="1+ppt_h/2"/>
                                          </p:val>
                                        </p:tav>
                                      </p:tavLst>
                                    </p:anim>
                                    <p:set>
                                      <p:cBhvr>
                                        <p:cTn id="17" dur="1" fill="hold">
                                          <p:stCondLst>
                                            <p:cond delay="499"/>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6"/>
                  </p:tgtEl>
                </p:cond>
              </p:nextCondLst>
            </p:seq>
            <p:seq concurrent="1" nextAc="seek">
              <p:cTn id="18" restart="whenNotActive" fill="hold" evtFilter="cancelBubble" nodeType="interactiveSeq">
                <p:stCondLst>
                  <p:cond evt="onClick" delay="0">
                    <p:tgtEl>
                      <p:spTgt spid="20"/>
                    </p:tgtEl>
                  </p:cond>
                </p:stCondLst>
                <p:endSync evt="end" delay="0">
                  <p:rtn val="all"/>
                </p:endSync>
                <p:childTnLst>
                  <p:par>
                    <p:cTn id="19" fill="hold">
                      <p:stCondLst>
                        <p:cond delay="0"/>
                      </p:stCondLst>
                      <p:childTnLst>
                        <p:par>
                          <p:cTn id="20" fill="hold">
                            <p:stCondLst>
                              <p:cond delay="0"/>
                            </p:stCondLst>
                            <p:childTnLst>
                              <p:par>
                                <p:cTn id="21" presetID="7" presetClass="exit" presetSubtype="4" fill="hold" grpId="0" nodeType="clickEffect">
                                  <p:stCondLst>
                                    <p:cond delay="0"/>
                                  </p:stCondLst>
                                  <p:childTnLst>
                                    <p:anim calcmode="lin" valueType="num">
                                      <p:cBhvr additive="base">
                                        <p:cTn id="22" dur="5000"/>
                                        <p:tgtEl>
                                          <p:spTgt spid="20"/>
                                        </p:tgtEl>
                                        <p:attrNameLst>
                                          <p:attrName>ppt_x</p:attrName>
                                        </p:attrNameLst>
                                      </p:cBhvr>
                                      <p:tavLst>
                                        <p:tav tm="0">
                                          <p:val>
                                            <p:strVal val="ppt_x"/>
                                          </p:val>
                                        </p:tav>
                                        <p:tav tm="100000">
                                          <p:val>
                                            <p:strVal val="ppt_x"/>
                                          </p:val>
                                        </p:tav>
                                      </p:tavLst>
                                    </p:anim>
                                    <p:anim calcmode="lin" valueType="num">
                                      <p:cBhvr additive="base">
                                        <p:cTn id="23" dur="5000"/>
                                        <p:tgtEl>
                                          <p:spTgt spid="20"/>
                                        </p:tgtEl>
                                        <p:attrNameLst>
                                          <p:attrName>ppt_y</p:attrName>
                                        </p:attrNameLst>
                                      </p:cBhvr>
                                      <p:tavLst>
                                        <p:tav tm="0">
                                          <p:val>
                                            <p:strVal val="ppt_y"/>
                                          </p:val>
                                        </p:tav>
                                        <p:tav tm="100000">
                                          <p:val>
                                            <p:strVal val="1+ppt_h/2"/>
                                          </p:val>
                                        </p:tav>
                                      </p:tavLst>
                                    </p:anim>
                                    <p:set>
                                      <p:cBhvr>
                                        <p:cTn id="24" dur="1" fill="hold">
                                          <p:stCondLst>
                                            <p:cond delay="4999"/>
                                          </p:stCondLst>
                                        </p:cTn>
                                        <p:tgtEl>
                                          <p:spTgt spid="20"/>
                                        </p:tgtEl>
                                        <p:attrNameLst>
                                          <p:attrName>style.visibility</p:attrName>
                                        </p:attrNameLst>
                                      </p:cBhvr>
                                      <p:to>
                                        <p:strVal val="hidden"/>
                                      </p:to>
                                    </p:set>
                                  </p:childTnLst>
                                </p:cTn>
                              </p:par>
                            </p:childTnLst>
                          </p:cTn>
                        </p:par>
                      </p:childTnLst>
                    </p:cTn>
                  </p:par>
                </p:childTnLst>
              </p:cTn>
              <p:nextCondLst>
                <p:cond evt="onClick" delay="0">
                  <p:tgtEl>
                    <p:spTgt spid="20"/>
                  </p:tgtEl>
                </p:cond>
              </p:nextCondLst>
            </p:seq>
            <p:seq concurrent="1" nextAc="seek">
              <p:cTn id="25" restart="whenNotActive" fill="hold" evtFilter="cancelBubble" nodeType="interactiveSeq">
                <p:stCondLst>
                  <p:cond evt="onClick" delay="0">
                    <p:tgtEl>
                      <p:spTgt spid="15"/>
                    </p:tgtEl>
                  </p:cond>
                </p:stCondLst>
                <p:endSync evt="end" delay="0">
                  <p:rtn val="all"/>
                </p:endSync>
                <p:childTnLst>
                  <p:par>
                    <p:cTn id="26" fill="hold">
                      <p:stCondLst>
                        <p:cond delay="0"/>
                      </p:stCondLst>
                      <p:childTnLst>
                        <p:par>
                          <p:cTn id="27" fill="hold">
                            <p:stCondLst>
                              <p:cond delay="0"/>
                            </p:stCondLst>
                            <p:childTnLst>
                              <p:par>
                                <p:cTn id="28" presetID="11" presetClass="exit" presetSubtype="0" fill="hold" grpId="0" nodeType="clickEffect">
                                  <p:stCondLst>
                                    <p:cond delay="0"/>
                                  </p:stCondLst>
                                  <p:childTnLst>
                                    <p:anim calcmode="discrete" valueType="str">
                                      <p:cBhvr>
                                        <p:cTn id="29" dur="1000"/>
                                        <p:tgtEl>
                                          <p:spTgt spid="15"/>
                                        </p:tgtEl>
                                        <p:attrNameLst>
                                          <p:attrName>style.visibility</p:attrName>
                                        </p:attrNameLst>
                                      </p:cBhvr>
                                      <p:tavLst>
                                        <p:tav tm="0">
                                          <p:val>
                                            <p:strVal val="hidden"/>
                                          </p:val>
                                        </p:tav>
                                        <p:tav tm="50000">
                                          <p:val>
                                            <p:strVal val="visible"/>
                                          </p:val>
                                        </p:tav>
                                      </p:tavLst>
                                    </p:anim>
                                    <p:set>
                                      <p:cBhvr>
                                        <p:cTn id="30" dur="1" fill="hold">
                                          <p:stCondLst>
                                            <p:cond delay="9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5"/>
                  </p:tgtEl>
                </p:cond>
              </p:nextCondLst>
            </p:seq>
            <p:seq concurrent="1" nextAc="seek">
              <p:cTn id="31" restart="whenNotActive" fill="hold" evtFilter="cancelBubble" nodeType="interactiveSeq">
                <p:stCondLst>
                  <p:cond evt="onClick" delay="0">
                    <p:tgtEl>
                      <p:spTgt spid="13"/>
                    </p:tgtEl>
                  </p:cond>
                </p:stCondLst>
                <p:endSync evt="end" delay="0">
                  <p:rtn val="all"/>
                </p:endSync>
                <p:childTnLst>
                  <p:par>
                    <p:cTn id="32" fill="hold">
                      <p:stCondLst>
                        <p:cond delay="0"/>
                      </p:stCondLst>
                      <p:childTnLst>
                        <p:par>
                          <p:cTn id="33" fill="hold">
                            <p:stCondLst>
                              <p:cond delay="0"/>
                            </p:stCondLst>
                            <p:childTnLst>
                              <p:par>
                                <p:cTn id="34" presetID="5" presetClass="exit" presetSubtype="10" fill="hold" grpId="0" nodeType="clickEffect">
                                  <p:stCondLst>
                                    <p:cond delay="0"/>
                                  </p:stCondLst>
                                  <p:childTnLst>
                                    <p:animEffect transition="out" filter="checkerboard(across)">
                                      <p:cBhvr>
                                        <p:cTn id="35" dur="500"/>
                                        <p:tgtEl>
                                          <p:spTgt spid="13"/>
                                        </p:tgtEl>
                                      </p:cBhvr>
                                    </p:animEffect>
                                    <p:set>
                                      <p:cBhvr>
                                        <p:cTn id="36"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seq concurrent="1" nextAc="seek">
              <p:cTn id="37" restart="whenNotActive" fill="hold" evtFilter="cancelBubble" nodeType="interactiveSeq">
                <p:stCondLst>
                  <p:cond evt="onClick" delay="0">
                    <p:tgtEl>
                      <p:spTgt spid="17"/>
                    </p:tgtEl>
                  </p:cond>
                </p:stCondLst>
                <p:endSync evt="end" delay="0">
                  <p:rtn val="all"/>
                </p:endSync>
                <p:childTnLst>
                  <p:par>
                    <p:cTn id="38" fill="hold">
                      <p:stCondLst>
                        <p:cond delay="0"/>
                      </p:stCondLst>
                      <p:childTnLst>
                        <p:par>
                          <p:cTn id="39" fill="hold">
                            <p:stCondLst>
                              <p:cond delay="0"/>
                            </p:stCondLst>
                            <p:childTnLst>
                              <p:par>
                                <p:cTn id="40" presetID="53" presetClass="exit" presetSubtype="0" fill="hold" grpId="0" nodeType="clickEffect">
                                  <p:stCondLst>
                                    <p:cond delay="0"/>
                                  </p:stCondLst>
                                  <p:childTnLst>
                                    <p:anim calcmode="lin" valueType="num">
                                      <p:cBhvr>
                                        <p:cTn id="41" dur="500"/>
                                        <p:tgtEl>
                                          <p:spTgt spid="17"/>
                                        </p:tgtEl>
                                        <p:attrNameLst>
                                          <p:attrName>ppt_w</p:attrName>
                                        </p:attrNameLst>
                                      </p:cBhvr>
                                      <p:tavLst>
                                        <p:tav tm="0">
                                          <p:val>
                                            <p:strVal val="ppt_w"/>
                                          </p:val>
                                        </p:tav>
                                        <p:tav tm="100000">
                                          <p:val>
                                            <p:fltVal val="0"/>
                                          </p:val>
                                        </p:tav>
                                      </p:tavLst>
                                    </p:anim>
                                    <p:anim calcmode="lin" valueType="num">
                                      <p:cBhvr>
                                        <p:cTn id="42" dur="500"/>
                                        <p:tgtEl>
                                          <p:spTgt spid="17"/>
                                        </p:tgtEl>
                                        <p:attrNameLst>
                                          <p:attrName>ppt_h</p:attrName>
                                        </p:attrNameLst>
                                      </p:cBhvr>
                                      <p:tavLst>
                                        <p:tav tm="0">
                                          <p:val>
                                            <p:strVal val="ppt_h"/>
                                          </p:val>
                                        </p:tav>
                                        <p:tav tm="100000">
                                          <p:val>
                                            <p:fltVal val="0"/>
                                          </p:val>
                                        </p:tav>
                                      </p:tavLst>
                                    </p:anim>
                                    <p:animEffect transition="out" filter="fade">
                                      <p:cBhvr>
                                        <p:cTn id="43" dur="500"/>
                                        <p:tgtEl>
                                          <p:spTgt spid="17"/>
                                        </p:tgtEl>
                                      </p:cBhvr>
                                    </p:animEffect>
                                    <p:set>
                                      <p:cBhvr>
                                        <p:cTn id="44" dur="1" fill="hold">
                                          <p:stCondLst>
                                            <p:cond delay="499"/>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17"/>
                  </p:tgtEl>
                </p:cond>
              </p:nextCondLst>
            </p:seq>
            <p:seq concurrent="1" nextAc="seek">
              <p:cTn id="45" restart="whenNotActive" fill="hold" evtFilter="cancelBubble" nodeType="interactiveSeq">
                <p:stCondLst>
                  <p:cond evt="onClick" delay="0">
                    <p:tgtEl>
                      <p:spTgt spid="19"/>
                    </p:tgtEl>
                  </p:cond>
                </p:stCondLst>
                <p:endSync evt="end" delay="0">
                  <p:rtn val="all"/>
                </p:endSync>
                <p:childTnLst>
                  <p:par>
                    <p:cTn id="46" fill="hold">
                      <p:stCondLst>
                        <p:cond delay="0"/>
                      </p:stCondLst>
                      <p:childTnLst>
                        <p:par>
                          <p:cTn id="47" fill="hold">
                            <p:stCondLst>
                              <p:cond delay="0"/>
                            </p:stCondLst>
                            <p:childTnLst>
                              <p:par>
                                <p:cTn id="48" presetID="45" presetClass="exit" presetSubtype="0" fill="hold" grpId="0" nodeType="clickEffect">
                                  <p:stCondLst>
                                    <p:cond delay="0"/>
                                  </p:stCondLst>
                                  <p:iterate type="lt">
                                    <p:tmPct val="10000"/>
                                  </p:iterate>
                                  <p:childTnLst>
                                    <p:animEffect transition="out" filter="fade">
                                      <p:cBhvr>
                                        <p:cTn id="49" dur="2000"/>
                                        <p:tgtEl>
                                          <p:spTgt spid="19"/>
                                        </p:tgtEl>
                                      </p:cBhvr>
                                    </p:animEffect>
                                    <p:anim calcmode="lin" valueType="num">
                                      <p:cBhvr>
                                        <p:cTn id="50" dur="2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51" dur="2000"/>
                                        <p:tgtEl>
                                          <p:spTgt spid="19"/>
                                        </p:tgtEl>
                                        <p:attrNameLst>
                                          <p:attrName>ppt_h</p:attrName>
                                        </p:attrNameLst>
                                      </p:cBhvr>
                                      <p:tavLst>
                                        <p:tav tm="0">
                                          <p:val>
                                            <p:strVal val="ppt_h"/>
                                          </p:val>
                                        </p:tav>
                                        <p:tav tm="100000">
                                          <p:val>
                                            <p:strVal val="ppt_h"/>
                                          </p:val>
                                        </p:tav>
                                      </p:tavLst>
                                    </p:anim>
                                    <p:set>
                                      <p:cBhvr>
                                        <p:cTn id="52" dur="1" fill="hold">
                                          <p:stCondLst>
                                            <p:cond delay="19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53" restart="whenNotActive" fill="hold" evtFilter="cancelBubble" nodeType="interactiveSeq">
                <p:stCondLst>
                  <p:cond evt="onClick" delay="0">
                    <p:tgtEl>
                      <p:spTgt spid="12"/>
                    </p:tgtEl>
                  </p:cond>
                </p:stCondLst>
                <p:endSync evt="end" delay="0">
                  <p:rtn val="all"/>
                </p:endSync>
                <p:childTnLst>
                  <p:par>
                    <p:cTn id="54" fill="hold">
                      <p:stCondLst>
                        <p:cond delay="0"/>
                      </p:stCondLst>
                      <p:childTnLst>
                        <p:par>
                          <p:cTn id="55" fill="hold">
                            <p:stCondLst>
                              <p:cond delay="0"/>
                            </p:stCondLst>
                            <p:childTnLst>
                              <p:par>
                                <p:cTn id="56" presetID="11" presetClass="exit" presetSubtype="0" fill="hold" grpId="0" nodeType="clickEffect">
                                  <p:stCondLst>
                                    <p:cond delay="0"/>
                                  </p:stCondLst>
                                  <p:childTnLst>
                                    <p:anim calcmode="discrete" valueType="str">
                                      <p:cBhvr>
                                        <p:cTn id="57" dur="1000"/>
                                        <p:tgtEl>
                                          <p:spTgt spid="12"/>
                                        </p:tgtEl>
                                        <p:attrNameLst>
                                          <p:attrName>style.visibility</p:attrName>
                                        </p:attrNameLst>
                                      </p:cBhvr>
                                      <p:tavLst>
                                        <p:tav tm="0">
                                          <p:val>
                                            <p:strVal val="hidden"/>
                                          </p:val>
                                        </p:tav>
                                        <p:tav tm="50000">
                                          <p:val>
                                            <p:strVal val="visible"/>
                                          </p:val>
                                        </p:tav>
                                      </p:tavLst>
                                    </p:anim>
                                    <p:set>
                                      <p:cBhvr>
                                        <p:cTn id="58" dur="1" fill="hold">
                                          <p:stCondLst>
                                            <p:cond delay="999"/>
                                          </p:stCondLst>
                                        </p:cTn>
                                        <p:tgtEl>
                                          <p:spTgt spid="1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59" restart="whenNotActive" fill="hold" evtFilter="cancelBubble" nodeType="interactiveSeq">
                <p:stCondLst>
                  <p:cond evt="onClick" delay="0">
                    <p:tgtEl>
                      <p:spTgt spid="21"/>
                    </p:tgtEl>
                  </p:cond>
                </p:stCondLst>
                <p:endSync evt="end" delay="0">
                  <p:rtn val="all"/>
                </p:endSync>
                <p:childTnLst>
                  <p:par>
                    <p:cTn id="60" fill="hold">
                      <p:stCondLst>
                        <p:cond delay="0"/>
                      </p:stCondLst>
                      <p:childTnLst>
                        <p:par>
                          <p:cTn id="61" fill="hold">
                            <p:stCondLst>
                              <p:cond delay="0"/>
                            </p:stCondLst>
                            <p:childTnLst>
                              <p:par>
                                <p:cTn id="62" presetID="53" presetClass="exit" presetSubtype="0" fill="hold" grpId="0" nodeType="clickEffect">
                                  <p:stCondLst>
                                    <p:cond delay="0"/>
                                  </p:stCondLst>
                                  <p:childTnLst>
                                    <p:anim calcmode="lin" valueType="num">
                                      <p:cBhvr>
                                        <p:cTn id="63" dur="500"/>
                                        <p:tgtEl>
                                          <p:spTgt spid="21"/>
                                        </p:tgtEl>
                                        <p:attrNameLst>
                                          <p:attrName>ppt_w</p:attrName>
                                        </p:attrNameLst>
                                      </p:cBhvr>
                                      <p:tavLst>
                                        <p:tav tm="0">
                                          <p:val>
                                            <p:strVal val="ppt_w"/>
                                          </p:val>
                                        </p:tav>
                                        <p:tav tm="100000">
                                          <p:val>
                                            <p:fltVal val="0"/>
                                          </p:val>
                                        </p:tav>
                                      </p:tavLst>
                                    </p:anim>
                                    <p:anim calcmode="lin" valueType="num">
                                      <p:cBhvr>
                                        <p:cTn id="64" dur="500"/>
                                        <p:tgtEl>
                                          <p:spTgt spid="21"/>
                                        </p:tgtEl>
                                        <p:attrNameLst>
                                          <p:attrName>ppt_h</p:attrName>
                                        </p:attrNameLst>
                                      </p:cBhvr>
                                      <p:tavLst>
                                        <p:tav tm="0">
                                          <p:val>
                                            <p:strVal val="ppt_h"/>
                                          </p:val>
                                        </p:tav>
                                        <p:tav tm="100000">
                                          <p:val>
                                            <p:fltVal val="0"/>
                                          </p:val>
                                        </p:tav>
                                      </p:tavLst>
                                    </p:anim>
                                    <p:animEffect transition="out" filter="fade">
                                      <p:cBhvr>
                                        <p:cTn id="65" dur="500"/>
                                        <p:tgtEl>
                                          <p:spTgt spid="21"/>
                                        </p:tgtEl>
                                      </p:cBhvr>
                                    </p:animEffect>
                                    <p:set>
                                      <p:cBhvr>
                                        <p:cTn id="66" dur="1" fill="hold">
                                          <p:stCondLst>
                                            <p:cond delay="499"/>
                                          </p:stCondLst>
                                        </p:cTn>
                                        <p:tgtEl>
                                          <p:spTgt spid="2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childTnLst>
        </p:cTn>
      </p:par>
    </p:tnLst>
    <p:bldLst>
      <p:bldP spid="12" grpId="0" animBg="1"/>
      <p:bldP spid="13" grpId="0" animBg="1"/>
      <p:bldP spid="14" grpId="0" animBg="1"/>
      <p:bldP spid="14" grpId="1" animBg="1"/>
      <p:bldP spid="15" grpId="0" animBg="1"/>
      <p:bldP spid="16" grpId="0" animBg="1"/>
      <p:bldP spid="17" grpId="0" animBg="1"/>
      <p:bldP spid="19" grpId="0" animBg="1"/>
      <p:bldP spid="20" grpId="0" animBg="1"/>
      <p:bldP spid="2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11560" y="404664"/>
            <a:ext cx="8229600" cy="864096"/>
          </a:xfrm>
          <a:solidFill>
            <a:schemeClr val="tx2">
              <a:lumMod val="40000"/>
              <a:lumOff val="60000"/>
            </a:schemeClr>
          </a:solidFill>
          <a:effectLst>
            <a:glow rad="228600">
              <a:srgbClr val="FFFF00">
                <a:alpha val="40000"/>
              </a:srgbClr>
            </a:glow>
          </a:effectLst>
        </p:spPr>
        <p:txBody>
          <a:bodyPr>
            <a:normAutofit/>
          </a:bodyPr>
          <a:lstStyle/>
          <a:p>
            <a:r>
              <a:rPr lang="cs-CZ" b="1" dirty="0" smtClean="0"/>
              <a:t>Opat a abatyše</a:t>
            </a:r>
            <a:endParaRPr lang="cs-CZ" dirty="0"/>
          </a:p>
        </p:txBody>
      </p:sp>
      <p:sp>
        <p:nvSpPr>
          <p:cNvPr id="3" name="Zástupný symbol pro obsah 2"/>
          <p:cNvSpPr>
            <a:spLocks noGrp="1"/>
          </p:cNvSpPr>
          <p:nvPr>
            <p:ph idx="1"/>
          </p:nvPr>
        </p:nvSpPr>
        <p:spPr>
          <a:xfrm>
            <a:off x="611560" y="1556792"/>
            <a:ext cx="8229600" cy="4896544"/>
          </a:xfrm>
          <a:solidFill>
            <a:schemeClr val="tx2">
              <a:lumMod val="40000"/>
              <a:lumOff val="60000"/>
            </a:schemeClr>
          </a:solidFill>
          <a:effectLst>
            <a:glow rad="228600">
              <a:srgbClr val="FFFF00">
                <a:alpha val="40000"/>
              </a:srgbClr>
            </a:glow>
          </a:effectLst>
        </p:spPr>
        <p:txBody>
          <a:bodyPr>
            <a:normAutofit/>
          </a:bodyPr>
          <a:lstStyle/>
          <a:p>
            <a:pPr>
              <a:buNone/>
            </a:pPr>
            <a:endParaRPr lang="cs-CZ" sz="3600" b="1" dirty="0" smtClean="0"/>
          </a:p>
          <a:p>
            <a:r>
              <a:rPr lang="cs-CZ" sz="3600" dirty="0" smtClean="0"/>
              <a:t>Mužský klášter vedl _________ .</a:t>
            </a:r>
          </a:p>
          <a:p>
            <a:endParaRPr lang="cs-CZ" sz="3600" b="1" dirty="0" smtClean="0"/>
          </a:p>
          <a:p>
            <a:endParaRPr lang="cs-CZ" sz="3600" b="1" dirty="0" smtClean="0"/>
          </a:p>
          <a:p>
            <a:r>
              <a:rPr lang="cs-CZ" sz="3600" dirty="0" smtClean="0"/>
              <a:t>Ženský klášter vedla _________ .</a:t>
            </a:r>
          </a:p>
          <a:p>
            <a:endParaRPr lang="cs-CZ" sz="3600" b="1" dirty="0" smtClean="0"/>
          </a:p>
          <a:p>
            <a:endParaRPr lang="cs-CZ" sz="3600" b="1" dirty="0" smtClean="0"/>
          </a:p>
          <a:p>
            <a:pPr>
              <a:buNone/>
            </a:pPr>
            <a:endParaRPr lang="cs-CZ" sz="3600" b="1" dirty="0" smtClean="0"/>
          </a:p>
          <a:p>
            <a:pPr>
              <a:buNone/>
            </a:pPr>
            <a:endParaRPr lang="cs-CZ" b="1" dirty="0" smtClean="0">
              <a:solidFill>
                <a:srgbClr val="FF0000"/>
              </a:solidFill>
            </a:endParaRPr>
          </a:p>
          <a:p>
            <a:pPr>
              <a:buNone/>
            </a:pPr>
            <a:endParaRPr lang="cs-CZ" b="1" dirty="0" smtClean="0">
              <a:solidFill>
                <a:srgbClr val="FF0000"/>
              </a:solidFill>
            </a:endParaRPr>
          </a:p>
          <a:p>
            <a:pPr>
              <a:buNone/>
            </a:pPr>
            <a:endParaRPr lang="cs-CZ" b="1" dirty="0" smtClean="0">
              <a:solidFill>
                <a:srgbClr val="FF0000"/>
              </a:solidFill>
            </a:endParaRPr>
          </a:p>
          <a:p>
            <a:pPr>
              <a:buNone/>
            </a:pPr>
            <a:endParaRPr lang="cs-CZ" b="1" dirty="0" smtClean="0">
              <a:solidFill>
                <a:srgbClr val="FF0000"/>
              </a:solidFill>
            </a:endParaRPr>
          </a:p>
          <a:p>
            <a:pPr>
              <a:buNone/>
            </a:pPr>
            <a:endParaRPr lang="cs-CZ" sz="2000" dirty="0" smtClean="0"/>
          </a:p>
          <a:p>
            <a:pPr>
              <a:buNone/>
            </a:pPr>
            <a:endParaRPr lang="cs-CZ" sz="2000" dirty="0" smtClean="0"/>
          </a:p>
          <a:p>
            <a:pPr>
              <a:buNone/>
            </a:pPr>
            <a:endParaRPr lang="cs-CZ" sz="2000" dirty="0" smtClean="0"/>
          </a:p>
          <a:p>
            <a:pPr>
              <a:buNone/>
            </a:pPr>
            <a:endParaRPr lang="cs-CZ" b="1" dirty="0">
              <a:solidFill>
                <a:srgbClr val="FF0000"/>
              </a:solidFill>
            </a:endParaRPr>
          </a:p>
        </p:txBody>
      </p:sp>
      <p:cxnSp>
        <p:nvCxnSpPr>
          <p:cNvPr id="18" name="Přímá spojovací čára 17"/>
          <p:cNvCxnSpPr/>
          <p:nvPr/>
        </p:nvCxnSpPr>
        <p:spPr>
          <a:xfrm flipH="1" flipV="1">
            <a:off x="2606080" y="3623320"/>
            <a:ext cx="21704" cy="21704"/>
          </a:xfrm>
          <a:prstGeom prst="line">
            <a:avLst/>
          </a:prstGeom>
        </p:spPr>
        <p:style>
          <a:lnRef idx="1">
            <a:schemeClr val="accent1"/>
          </a:lnRef>
          <a:fillRef idx="0">
            <a:schemeClr val="accent1"/>
          </a:fillRef>
          <a:effectRef idx="0">
            <a:schemeClr val="accent1"/>
          </a:effectRef>
          <a:fontRef idx="minor">
            <a:schemeClr val="tx1"/>
          </a:fontRef>
        </p:style>
      </p:cxnSp>
      <p:sp>
        <p:nvSpPr>
          <p:cNvPr id="7" name="Obdélník 6"/>
          <p:cNvSpPr/>
          <p:nvPr/>
        </p:nvSpPr>
        <p:spPr>
          <a:xfrm>
            <a:off x="1475656" y="5301208"/>
            <a:ext cx="2448272" cy="914400"/>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3200" dirty="0" smtClean="0">
                <a:solidFill>
                  <a:schemeClr val="tx1"/>
                </a:solidFill>
              </a:rPr>
              <a:t>opat</a:t>
            </a:r>
            <a:endParaRPr lang="cs-CZ" sz="3200" dirty="0">
              <a:solidFill>
                <a:schemeClr val="tx1"/>
              </a:solidFill>
            </a:endParaRPr>
          </a:p>
        </p:txBody>
      </p:sp>
      <p:sp>
        <p:nvSpPr>
          <p:cNvPr id="8" name="Obdélník 7"/>
          <p:cNvSpPr/>
          <p:nvPr/>
        </p:nvSpPr>
        <p:spPr>
          <a:xfrm>
            <a:off x="5436096" y="5301208"/>
            <a:ext cx="2448272" cy="914400"/>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3200" dirty="0" smtClean="0">
                <a:solidFill>
                  <a:schemeClr val="tx1"/>
                </a:solidFill>
              </a:rPr>
              <a:t>abatyše</a:t>
            </a:r>
            <a:endParaRPr lang="cs-CZ" sz="3200" dirty="0">
              <a:solidFill>
                <a:schemeClr val="tx1"/>
              </a:solidFill>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grpId="0" nodeType="clickEffect">
                                  <p:stCondLst>
                                    <p:cond delay="0"/>
                                  </p:stCondLst>
                                  <p:childTnLst>
                                    <p:animMotion origin="layout" path="M 0 0 C -0.00035 -0.0118 0.00364 -0.05042 -0.00521 -0.06753 C -0.01007 -0.09205 -0.01563 -0.11633 -0.02223 -0.14015 C -0.02257 -0.15102 -0.02344 -0.16212 -0.02344 -0.17299 C -0.02344 -0.19959 -0.02309 -0.22595 -0.02223 -0.25255 C -0.0217 -0.27197 -0.00313 -0.27914 0.00764 -0.28377 C 0.03159 -0.28307 0.05243 -0.28793 0.07395 -0.27868 C 0.08159 -0.27174 0.09132 -0.27035 0.1 -0.26642 C 0.10399 -0.26457 0.10764 -0.26133 0.11163 -0.25948 C 0.1243 -0.25393 0.13784 -0.25185 0.15052 -0.24561 C 0.16527 -0.24676 0.18003 -0.24746 0.19479 -0.24908 C 0.20139 -0.24977 0.20816 -0.25486 0.21423 -0.25787 C 0.22187 -0.26157 0.22968 -0.26388 0.23767 -0.26642 C 0.24791 -0.27359 0.25989 -0.27891 0.27135 -0.28215 C 0.27795 -0.28631 0.28611 -0.28747 0.29218 -0.29232 C 0.30086 -0.29926 0.31093 -0.30874 0.31684 -0.32008 C 0.3184 -0.32655 0.321 -0.33141 0.32326 -0.33742 C 0.32673 -0.34644 0.32951 -0.35893 0.33107 -0.36864 C 0.33472 -0.39038 0.33645 -0.4142 0.34409 -0.43432 C 0.34635 -0.44982 0.35034 -0.4667 0.35573 -0.48104 C 0.35729 -0.49029 0.35833 -0.49584 0.35833 -0.50532 " pathEditMode="relative" ptsTypes="ffffffffffffffffffffA">
                                      <p:cBhvr>
                                        <p:cTn id="6" dur="2000" fill="hold"/>
                                        <p:tgtEl>
                                          <p:spTgt spid="7"/>
                                        </p:tgtEl>
                                        <p:attrNameLst>
                                          <p:attrName>ppt_x</p:attrName>
                                          <p:attrName>ppt_y</p:attrName>
                                        </p:attrNameLst>
                                      </p:cBhvr>
                                    </p:animMotion>
                                  </p:childTnLst>
                                </p:cTn>
                              </p:par>
                            </p:childTnLst>
                          </p:cTn>
                        </p:par>
                      </p:childTnLst>
                    </p:cTn>
                  </p:par>
                </p:childTnLst>
              </p:cTn>
              <p:nextCondLst>
                <p:cond evt="onClick" delay="0">
                  <p:tgtEl>
                    <p:spTgt spid="7"/>
                  </p:tgtEl>
                </p:cond>
              </p:nextCondLst>
            </p:seq>
            <p:seq concurrent="1" nextAc="seek">
              <p:cTn id="7" restart="whenNotActive" fill="hold" evtFilter="cancelBubble" nodeType="interactiveSeq">
                <p:stCondLst>
                  <p:cond evt="onClick" delay="0">
                    <p:tgtEl>
                      <p:spTgt spid="8"/>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grpId="0" nodeType="clickEffect">
                                  <p:stCondLst>
                                    <p:cond delay="0"/>
                                  </p:stCondLst>
                                  <p:childTnLst>
                                    <p:animMotion origin="layout" path="M 8.33333E-7 -1.79463E-6 C -0.00035 -0.00462 8.33333E-7 -0.00948 -0.00122 -0.01387 C -0.0059 -0.03122 -0.01806 -0.03769 -0.02865 -0.04671 C -0.03611 -0.05296 -0.04479 -0.06406 -0.0533 -0.06753 C -0.06267 -0.07609 -0.06684 -0.08996 -0.07274 -0.10222 C -0.07448 -0.10569 -0.07622 -0.10893 -0.07795 -0.11239 C -0.07917 -0.11471 -0.08177 -0.11933 -0.08177 -0.1191 C -0.08403 -0.13043 -0.08698 -0.1413 -0.08958 -0.1524 C -0.08906 -0.16281 -0.09201 -0.17715 -0.08576 -0.18339 C -0.08351 -0.18547 -0.07795 -0.18686 -0.07795 -0.18663 C -0.0717 -0.19218 -0.06771 -0.19357 -0.05972 -0.1938 C -0.00816 -0.19496 0.04323 -0.19496 0.09479 -0.19565 C 0.1033 -0.19727 0.10469 -0.19843 0.11163 -0.20236 C 0.11424 -0.20374 0.11944 -0.20583 0.11944 -0.20559 C 0.12517 -0.21091 0.12951 -0.21646 0.13507 -0.22155 C 0.13871 -0.22895 0.14167 -0.23658 0.14549 -0.24399 C 0.14809 -0.25462 0.14878 -0.26387 0.1533 -0.27336 C 0.15746 -0.30319 0.15365 -0.28261 0.15851 -0.30111 C 0.16024 -0.30805 0.16371 -0.32192 0.16371 -0.32169 C 0.16927 -0.37743 0.1776 -0.44149 0.1559 -0.49144 C 0.15434 -0.50462 0.1526 -0.50948 0.14549 -0.51896 C 0.14132 -0.53561 0.13212 -0.54278 0.12083 -0.55203 C 0.1158 -0.5562 0.11146 -0.56175 0.10642 -0.56568 C 0.09705 -0.57308 0.08246 -0.58117 0.07274 -0.58649 C 0.06927 -0.58834 0.06597 -0.59066 0.06233 -0.59181 C 0.05365 -0.59459 0.03646 -0.60037 0.03646 -0.60014 C 0.02361 -0.61008 0.01007 -0.61309 -0.00382 -0.61933 C -0.02326 -0.62789 -0.04184 -0.63598 -0.06233 -0.63853 C -0.10868 -0.63783 -0.15486 -0.6383 -0.20122 -0.63668 C -0.20955 -0.63645 -0.21649 -0.62812 -0.22465 -0.62627 C -0.24392 -0.61355 -0.25764 -0.60453 -0.26615 -0.57609 C -0.2691 -0.55481 -0.26754 -0.56337 -0.27014 -0.55018 C -0.26962 -0.537 -0.26979 -0.52359 -0.26875 -0.51041 C -0.26858 -0.50786 -0.26684 -0.50578 -0.26615 -0.50347 C -0.26406 -0.4956 -0.26302 -0.48705 -0.26111 -0.47918 C -0.25833 -0.46808 -0.25382 -0.45606 -0.25191 -0.44473 C -0.24965 -0.43177 -0.24531 -0.41952 -0.24288 -0.40657 C -0.24063 -0.39454 -0.23976 -0.38228 -0.23767 -0.37026 C -0.23715 -0.3617 -0.23733 -0.35291 -0.23629 -0.34436 C -0.23507 -0.33372 -0.22951 -0.32354 -0.22726 -0.31313 C -0.22431 -0.29903 -0.22431 -0.28469 -0.21945 -0.27174 C -0.2191 -0.26873 -0.2191 -0.26572 -0.21823 -0.26295 C -0.21736 -0.26017 -0.21545 -0.25832 -0.21424 -0.25601 C -0.20885 -0.24584 -0.20399 -0.22895 -0.19479 -0.22502 C -0.18854 -0.21623 -0.18142 -0.2123 -0.17396 -0.20583 C -0.16788 -0.20028 -0.16285 -0.19357 -0.1559 -0.19033 C -0.15417 -0.18802 -0.15278 -0.18501 -0.1507 -0.18339 C -0.14879 -0.18201 -0.14618 -0.18247 -0.1441 -0.18177 C -0.13889 -0.17992 -0.13385 -0.17692 -0.12865 -0.17484 C -0.11615 -0.17576 -0.10781 -0.17183 -0.10122 -0.18524 C -0.09948 -0.19264 -0.09913 -0.19658 -0.09479 -0.20236 C -0.09358 -0.20745 -0.09427 -0.22849 -0.09097 -0.21461 C -0.06823 -0.21623 -0.06875 -0.20629 -0.06875 -0.21808 " pathEditMode="relative" rAng="0" ptsTypes="ffffffffffffffffffffffffffffffffffffffffffffffffffffA">
                                      <p:cBhvr>
                                        <p:cTn id="11" dur="2000" fill="hold"/>
                                        <p:tgtEl>
                                          <p:spTgt spid="8"/>
                                        </p:tgtEl>
                                        <p:attrNameLst>
                                          <p:attrName>ppt_x</p:attrName>
                                          <p:attrName>ppt_y</p:attrName>
                                        </p:attrNameLst>
                                      </p:cBhvr>
                                      <p:rCtr x="-4600" y="-31900"/>
                                    </p:animMotion>
                                  </p:childTnLst>
                                </p:cTn>
                              </p:par>
                            </p:childTnLst>
                          </p:cTn>
                        </p:par>
                      </p:childTnLst>
                    </p:cTn>
                  </p:par>
                </p:childTnLst>
              </p:cTn>
              <p:nextCondLst>
                <p:cond evt="onClick" delay="0">
                  <p:tgtEl>
                    <p:spTgt spid="8"/>
                  </p:tgtEl>
                </p:cond>
              </p:nextCondLst>
            </p:seq>
          </p:childTnLst>
        </p:cTn>
      </p:par>
    </p:tnLst>
    <p:bldLst>
      <p:bldP spid="7" grpId="0" animBg="1"/>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539552" y="471438"/>
            <a:ext cx="8208912" cy="5878532"/>
          </a:xfrm>
          <a:prstGeom prst="rect">
            <a:avLst/>
          </a:prstGeom>
          <a:solidFill>
            <a:schemeClr val="tx2">
              <a:lumMod val="40000"/>
              <a:lumOff val="60000"/>
            </a:schemeClr>
          </a:solidFill>
          <a:effectLst>
            <a:glow rad="101600">
              <a:srgbClr val="FFFF00">
                <a:alpha val="60000"/>
              </a:srgbClr>
            </a:glow>
          </a:effectLst>
        </p:spPr>
        <p:txBody>
          <a:bodyPr wrap="square" rtlCol="0">
            <a:spAutoFit/>
          </a:bodyPr>
          <a:lstStyle/>
          <a:p>
            <a:pPr>
              <a:buFont typeface="Arial" pitchFamily="34" charset="0"/>
              <a:buChar char="•"/>
            </a:pPr>
            <a:r>
              <a:rPr lang="cs-CZ" sz="4000" b="1" dirty="0" smtClean="0"/>
              <a:t>Anežka česká byla církví prohlášena za svatou.</a:t>
            </a:r>
          </a:p>
          <a:p>
            <a:r>
              <a:rPr lang="cs-CZ" sz="2800" dirty="0" smtClean="0"/>
              <a:t>Ve kterém roce to bylo?</a:t>
            </a:r>
          </a:p>
          <a:p>
            <a:r>
              <a:rPr lang="cs-CZ" sz="2800" dirty="0" smtClean="0"/>
              <a:t>Kliknutím myší na oranžové krabice zjistíš správnou odpověď.</a:t>
            </a:r>
            <a:endParaRPr lang="cs-CZ" sz="4400" dirty="0" smtClean="0"/>
          </a:p>
          <a:p>
            <a:endParaRPr lang="cs-CZ" sz="4400" dirty="0" smtClean="0"/>
          </a:p>
          <a:p>
            <a:endParaRPr lang="cs-CZ" sz="2800" dirty="0" smtClean="0"/>
          </a:p>
          <a:p>
            <a:endParaRPr lang="cs-CZ" sz="2800" dirty="0" smtClean="0"/>
          </a:p>
          <a:p>
            <a:endParaRPr lang="cs-CZ" sz="2800" dirty="0" smtClean="0"/>
          </a:p>
          <a:p>
            <a:endParaRPr lang="cs-CZ" sz="2800" dirty="0" smtClean="0"/>
          </a:p>
          <a:p>
            <a:r>
              <a:rPr lang="cs-CZ" sz="2800" dirty="0" smtClean="0"/>
              <a:t>Anežka česká byla prohlášena za svatou v roce ______ .</a:t>
            </a:r>
          </a:p>
          <a:p>
            <a:endParaRPr lang="cs-CZ" sz="2800" dirty="0" smtClean="0"/>
          </a:p>
        </p:txBody>
      </p:sp>
      <p:sp>
        <p:nvSpPr>
          <p:cNvPr id="3" name="Krychle 2"/>
          <p:cNvSpPr/>
          <p:nvPr/>
        </p:nvSpPr>
        <p:spPr>
          <a:xfrm>
            <a:off x="971600" y="3356992"/>
            <a:ext cx="1944216" cy="1504184"/>
          </a:xfrm>
          <a:prstGeom prst="cub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3200" b="1" dirty="0" smtClean="0">
                <a:solidFill>
                  <a:schemeClr val="tx1"/>
                </a:solidFill>
              </a:rPr>
              <a:t>1989</a:t>
            </a:r>
            <a:endParaRPr lang="cs-CZ" sz="3200" b="1" dirty="0">
              <a:solidFill>
                <a:schemeClr val="tx1"/>
              </a:solidFill>
            </a:endParaRPr>
          </a:p>
        </p:txBody>
      </p:sp>
      <p:sp>
        <p:nvSpPr>
          <p:cNvPr id="4" name="Krychle 3"/>
          <p:cNvSpPr/>
          <p:nvPr/>
        </p:nvSpPr>
        <p:spPr>
          <a:xfrm>
            <a:off x="3563888" y="3284984"/>
            <a:ext cx="1944216" cy="1504184"/>
          </a:xfrm>
          <a:prstGeom prst="cub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3200" b="1" dirty="0" smtClean="0">
                <a:solidFill>
                  <a:schemeClr val="tx1"/>
                </a:solidFill>
              </a:rPr>
              <a:t>1984</a:t>
            </a:r>
            <a:endParaRPr lang="cs-CZ" sz="3200" b="1" dirty="0">
              <a:solidFill>
                <a:schemeClr val="tx1"/>
              </a:solidFill>
            </a:endParaRPr>
          </a:p>
        </p:txBody>
      </p:sp>
      <p:sp>
        <p:nvSpPr>
          <p:cNvPr id="5" name="Krychle 4"/>
          <p:cNvSpPr/>
          <p:nvPr/>
        </p:nvSpPr>
        <p:spPr>
          <a:xfrm>
            <a:off x="6156176" y="3356992"/>
            <a:ext cx="1944216" cy="1504184"/>
          </a:xfrm>
          <a:prstGeom prst="cub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3200" b="1" dirty="0" smtClean="0">
                <a:solidFill>
                  <a:schemeClr val="tx1"/>
                </a:solidFill>
              </a:rPr>
              <a:t>989</a:t>
            </a:r>
            <a:endParaRPr lang="cs-CZ" sz="3200" b="1" dirty="0">
              <a:solidFill>
                <a:schemeClr val="tx1"/>
              </a:solidFill>
            </a:endParaRPr>
          </a:p>
        </p:txBody>
      </p:sp>
      <p:sp>
        <p:nvSpPr>
          <p:cNvPr id="6" name="Šipka doleva 5"/>
          <p:cNvSpPr/>
          <p:nvPr/>
        </p:nvSpPr>
        <p:spPr>
          <a:xfrm>
            <a:off x="2051720" y="6093296"/>
            <a:ext cx="2232248" cy="620688"/>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600" dirty="0" smtClean="0"/>
              <a:t>Použij skryté pero!</a:t>
            </a:r>
            <a:endParaRPr lang="cs-CZ" sz="1600" dirty="0"/>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6" presetClass="emph" presetSubtype="0" fill="hold" grpId="0" nodeType="clickEffect">
                                  <p:stCondLst>
                                    <p:cond delay="0"/>
                                  </p:stCondLst>
                                  <p:childTnLst>
                                    <p:animScale>
                                      <p:cBhvr>
                                        <p:cTn id="6" dur="2000" fill="hold"/>
                                        <p:tgtEl>
                                          <p:spTgt spid="3"/>
                                        </p:tgtEl>
                                      </p:cBhvr>
                                      <p:by x="150000" y="150000"/>
                                    </p:animScale>
                                  </p:childTnLst>
                                </p:cTn>
                              </p:par>
                            </p:childTnLst>
                          </p:cTn>
                        </p:par>
                      </p:childTnLst>
                    </p:cTn>
                  </p:par>
                </p:childTnLst>
              </p:cTn>
              <p:nextCondLst>
                <p:cond evt="onClick" delay="0">
                  <p:tgtEl>
                    <p:spTgt spid="3"/>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55" presetClass="exit" presetSubtype="0" fill="hold" grpId="0" nodeType="clickEffect">
                                  <p:stCondLst>
                                    <p:cond delay="0"/>
                                  </p:stCondLst>
                                  <p:childTnLst>
                                    <p:anim calcmode="lin" valueType="num">
                                      <p:cBhvr>
                                        <p:cTn id="11" dur="1000"/>
                                        <p:tgtEl>
                                          <p:spTgt spid="4"/>
                                        </p:tgtEl>
                                        <p:attrNameLst>
                                          <p:attrName>ppt_w</p:attrName>
                                        </p:attrNameLst>
                                      </p:cBhvr>
                                      <p:tavLst>
                                        <p:tav tm="0">
                                          <p:val>
                                            <p:strVal val="ppt_w"/>
                                          </p:val>
                                        </p:tav>
                                        <p:tav tm="100000">
                                          <p:val>
                                            <p:strVal val="ppt_w*0.70"/>
                                          </p:val>
                                        </p:tav>
                                      </p:tavLst>
                                    </p:anim>
                                    <p:anim calcmode="lin" valueType="num">
                                      <p:cBhvr>
                                        <p:cTn id="12" dur="1000"/>
                                        <p:tgtEl>
                                          <p:spTgt spid="4"/>
                                        </p:tgtEl>
                                        <p:attrNameLst>
                                          <p:attrName>ppt_h</p:attrName>
                                        </p:attrNameLst>
                                      </p:cBhvr>
                                      <p:tavLst>
                                        <p:tav tm="0">
                                          <p:val>
                                            <p:strVal val="ppt_h"/>
                                          </p:val>
                                        </p:tav>
                                        <p:tav tm="100000">
                                          <p:val>
                                            <p:strVal val="ppt_h"/>
                                          </p:val>
                                        </p:tav>
                                      </p:tavLst>
                                    </p:anim>
                                    <p:animEffect transition="out" filter="fade">
                                      <p:cBhvr>
                                        <p:cTn id="13" dur="1000"/>
                                        <p:tgtEl>
                                          <p:spTgt spid="4"/>
                                        </p:tgtEl>
                                      </p:cBhvr>
                                    </p:animEffect>
                                    <p:set>
                                      <p:cBhvr>
                                        <p:cTn id="14" dur="1" fill="hold">
                                          <p:stCondLst>
                                            <p:cond delay="999"/>
                                          </p:stCondLst>
                                        </p:cTn>
                                        <p:tgtEl>
                                          <p:spTgt spid="4"/>
                                        </p:tgtEl>
                                        <p:attrNameLst>
                                          <p:attrName>style.visibility</p:attrName>
                                        </p:attrNameLst>
                                      </p:cBhvr>
                                      <p:to>
                                        <p:strVal val="hidden"/>
                                      </p:to>
                                    </p:set>
                                  </p:childTnLst>
                                </p:cTn>
                              </p:par>
                            </p:childTnLst>
                          </p:cTn>
                        </p:par>
                      </p:childTnLst>
                    </p:cTn>
                  </p:par>
                </p:childTnLst>
              </p:cTn>
              <p:nextCondLst>
                <p:cond evt="onClick" delay="0">
                  <p:tgtEl>
                    <p:spTgt spid="4"/>
                  </p:tgtEl>
                </p:cond>
              </p:nextCondLst>
            </p:seq>
            <p:seq concurrent="1" nextAc="seek">
              <p:cTn id="15" restart="whenNotActive" fill="hold" evtFilter="cancelBubble" nodeType="interactiveSeq">
                <p:stCondLst>
                  <p:cond evt="onClick" delay="0">
                    <p:tgtEl>
                      <p:spTgt spid="5"/>
                    </p:tgtEl>
                  </p:cond>
                </p:stCondLst>
                <p:endSync evt="end" delay="0">
                  <p:rtn val="all"/>
                </p:endSync>
                <p:childTnLst>
                  <p:par>
                    <p:cTn id="16" fill="hold">
                      <p:stCondLst>
                        <p:cond delay="0"/>
                      </p:stCondLst>
                      <p:childTnLst>
                        <p:par>
                          <p:cTn id="17" fill="hold">
                            <p:stCondLst>
                              <p:cond delay="0"/>
                            </p:stCondLst>
                            <p:childTnLst>
                              <p:par>
                                <p:cTn id="18" presetID="14" presetClass="exit" presetSubtype="10" fill="hold" grpId="0" nodeType="clickEffect">
                                  <p:stCondLst>
                                    <p:cond delay="0"/>
                                  </p:stCondLst>
                                  <p:childTnLst>
                                    <p:animEffect transition="out" filter="randombar(horizontal)">
                                      <p:cBhvr>
                                        <p:cTn id="19" dur="500"/>
                                        <p:tgtEl>
                                          <p:spTgt spid="5"/>
                                        </p:tgtEl>
                                      </p:cBhvr>
                                    </p:animEffect>
                                    <p:set>
                                      <p:cBhvr>
                                        <p:cTn id="20" dur="1" fill="hold">
                                          <p:stCondLst>
                                            <p:cond delay="499"/>
                                          </p:stCondLst>
                                        </p:cTn>
                                        <p:tgtEl>
                                          <p:spTgt spid="5"/>
                                        </p:tgtEl>
                                        <p:attrNameLst>
                                          <p:attrName>style.visibility</p:attrName>
                                        </p:attrNameLst>
                                      </p:cBhvr>
                                      <p:to>
                                        <p:strVal val="hidden"/>
                                      </p:to>
                                    </p:set>
                                  </p:childTnLst>
                                </p:cTn>
                              </p:par>
                            </p:childTnLst>
                          </p:cTn>
                        </p:par>
                      </p:childTnLst>
                    </p:cTn>
                  </p:par>
                </p:childTnLst>
              </p:cTn>
              <p:nextCondLst>
                <p:cond evt="onClick" delay="0">
                  <p:tgtEl>
                    <p:spTgt spid="5"/>
                  </p:tgtEl>
                </p:cond>
              </p:nextCondLst>
            </p:seq>
          </p:childTnLst>
        </p:cTn>
      </p:par>
    </p:tnLst>
    <p:bldLst>
      <p:bldP spid="3" grpId="0" animBg="1"/>
      <p:bldP spid="4" grpId="0" animBg="1"/>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539552" y="471438"/>
            <a:ext cx="8208912" cy="5940088"/>
          </a:xfrm>
          <a:prstGeom prst="rect">
            <a:avLst/>
          </a:prstGeom>
          <a:solidFill>
            <a:schemeClr val="tx2">
              <a:lumMod val="40000"/>
              <a:lumOff val="60000"/>
            </a:schemeClr>
          </a:solidFill>
          <a:effectLst>
            <a:glow rad="101600">
              <a:srgbClr val="FFFF00">
                <a:alpha val="60000"/>
              </a:srgbClr>
            </a:glow>
          </a:effectLst>
        </p:spPr>
        <p:txBody>
          <a:bodyPr wrap="square" rtlCol="0">
            <a:spAutoFit/>
          </a:bodyPr>
          <a:lstStyle/>
          <a:p>
            <a:pPr algn="ctr"/>
            <a:r>
              <a:rPr lang="cs-CZ" sz="4400" b="1" dirty="0" smtClean="0"/>
              <a:t>Rok 1989</a:t>
            </a:r>
          </a:p>
          <a:p>
            <a:pPr>
              <a:buFont typeface="Arial" pitchFamily="34" charset="0"/>
              <a:buChar char="•"/>
            </a:pPr>
            <a:r>
              <a:rPr lang="cs-CZ" sz="3600" dirty="0" smtClean="0"/>
              <a:t>Ve stejném roce, ve kterém proběhlo svatořečení Anežky české se konala __________ revoluce. </a:t>
            </a:r>
          </a:p>
          <a:p>
            <a:endParaRPr lang="cs-CZ" sz="2800" dirty="0" smtClean="0"/>
          </a:p>
          <a:p>
            <a:pPr algn="ctr"/>
            <a:r>
              <a:rPr lang="cs-CZ" sz="3600" b="1" dirty="0" smtClean="0">
                <a:solidFill>
                  <a:srgbClr val="FFC000"/>
                </a:solidFill>
              </a:rPr>
              <a:t>a, brokátová</a:t>
            </a:r>
          </a:p>
          <a:p>
            <a:pPr algn="ctr"/>
            <a:r>
              <a:rPr lang="cs-CZ" sz="3600" b="1" dirty="0" smtClean="0">
                <a:solidFill>
                  <a:srgbClr val="FFC000"/>
                </a:solidFill>
              </a:rPr>
              <a:t>b, semišová</a:t>
            </a:r>
          </a:p>
          <a:p>
            <a:pPr algn="ctr"/>
            <a:r>
              <a:rPr lang="cs-CZ" sz="3600" b="1" dirty="0" smtClean="0">
                <a:solidFill>
                  <a:srgbClr val="FFC000"/>
                </a:solidFill>
              </a:rPr>
              <a:t>c,  sametová</a:t>
            </a:r>
          </a:p>
          <a:p>
            <a:pPr algn="ctr"/>
            <a:r>
              <a:rPr lang="cs-CZ" sz="3600" b="1" dirty="0" smtClean="0">
                <a:solidFill>
                  <a:srgbClr val="FFC000"/>
                </a:solidFill>
              </a:rPr>
              <a:t>d,  hedvábná</a:t>
            </a:r>
          </a:p>
          <a:p>
            <a:endParaRPr lang="cs-CZ" sz="2800" dirty="0" smtClean="0"/>
          </a:p>
          <a:p>
            <a:endParaRPr lang="cs-CZ" sz="2800" dirty="0" smtClean="0"/>
          </a:p>
        </p:txBody>
      </p:sp>
      <p:sp>
        <p:nvSpPr>
          <p:cNvPr id="3" name="Šipka doleva 2"/>
          <p:cNvSpPr/>
          <p:nvPr/>
        </p:nvSpPr>
        <p:spPr>
          <a:xfrm>
            <a:off x="1619672" y="6093296"/>
            <a:ext cx="2232248" cy="620688"/>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600" dirty="0" smtClean="0"/>
              <a:t>Použij skryté pero!</a:t>
            </a:r>
            <a:endParaRPr lang="cs-CZ" sz="16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11560" y="404664"/>
            <a:ext cx="8229600" cy="864096"/>
          </a:xfrm>
          <a:effectLst>
            <a:glow rad="101600">
              <a:srgbClr val="FFFF00">
                <a:alpha val="60000"/>
              </a:srgbClr>
            </a:glow>
            <a:outerShdw blurRad="40000" dist="20000" dir="54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ormAutofit/>
          </a:bodyPr>
          <a:lstStyle/>
          <a:p>
            <a:r>
              <a:rPr lang="cs-CZ" b="1" dirty="0" smtClean="0"/>
              <a:t>Opakování</a:t>
            </a:r>
            <a:endParaRPr lang="cs-CZ" sz="2700" b="1" dirty="0"/>
          </a:p>
        </p:txBody>
      </p:sp>
      <p:sp>
        <p:nvSpPr>
          <p:cNvPr id="3" name="Zástupný symbol pro obsah 2"/>
          <p:cNvSpPr>
            <a:spLocks noGrp="1"/>
          </p:cNvSpPr>
          <p:nvPr>
            <p:ph idx="1"/>
          </p:nvPr>
        </p:nvSpPr>
        <p:spPr>
          <a:xfrm>
            <a:off x="611560" y="1556792"/>
            <a:ext cx="8229600" cy="4896544"/>
          </a:xfrm>
          <a:effectLst>
            <a:glow rad="101600">
              <a:srgbClr val="FFFF00">
                <a:alpha val="60000"/>
              </a:srgbClr>
            </a:glow>
            <a:outerShdw blurRad="40000" dist="20000" dir="54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ormAutofit/>
          </a:bodyPr>
          <a:lstStyle/>
          <a:p>
            <a:r>
              <a:rPr lang="cs-CZ" sz="2800" dirty="0" smtClean="0"/>
              <a:t>Svatá Anežka byla dcerou:	a, Přemysla </a:t>
            </a:r>
            <a:r>
              <a:rPr lang="cs-CZ" sz="2800" dirty="0" err="1" smtClean="0"/>
              <a:t>Ot</a:t>
            </a:r>
            <a:r>
              <a:rPr lang="cs-CZ" sz="2800" dirty="0" smtClean="0"/>
              <a:t>. I.</a:t>
            </a:r>
          </a:p>
          <a:p>
            <a:pPr lvl="8">
              <a:buNone/>
            </a:pPr>
            <a:r>
              <a:rPr lang="cs-CZ" sz="2800" dirty="0" smtClean="0"/>
              <a:t>		b, Václava I.</a:t>
            </a:r>
          </a:p>
          <a:p>
            <a:pPr lvl="4">
              <a:buNone/>
            </a:pPr>
            <a:r>
              <a:rPr lang="cs-CZ" sz="1600" dirty="0" smtClean="0"/>
              <a:t>			</a:t>
            </a:r>
          </a:p>
          <a:p>
            <a:r>
              <a:rPr lang="cs-CZ" sz="2800" dirty="0" smtClean="0"/>
              <a:t>Svatá Anežka žila:		a, na hradě</a:t>
            </a:r>
          </a:p>
          <a:p>
            <a:pPr lvl="8">
              <a:buNone/>
            </a:pPr>
            <a:r>
              <a:rPr lang="cs-CZ" sz="2800" dirty="0" smtClean="0"/>
              <a:t>		b, v klášteře</a:t>
            </a:r>
          </a:p>
          <a:p>
            <a:endParaRPr lang="cs-CZ" sz="2800" dirty="0" smtClean="0"/>
          </a:p>
          <a:p>
            <a:r>
              <a:rPr lang="cs-CZ" sz="2800" dirty="0" smtClean="0"/>
              <a:t>Anežka byla svatořečena:	a, v roce 1989</a:t>
            </a:r>
          </a:p>
          <a:p>
            <a:pPr lvl="8">
              <a:buNone/>
            </a:pPr>
            <a:r>
              <a:rPr lang="cs-CZ" sz="2800" dirty="0" smtClean="0"/>
              <a:t>		b, v roce 1725</a:t>
            </a:r>
          </a:p>
          <a:p>
            <a:pPr>
              <a:buNone/>
            </a:pPr>
            <a:r>
              <a:rPr lang="cs-CZ" sz="1400" dirty="0" smtClean="0"/>
              <a:t>(Špatné odpovědi škrtni skrytým perem.)</a:t>
            </a:r>
          </a:p>
          <a:p>
            <a:pPr>
              <a:buNone/>
            </a:pPr>
            <a:endParaRPr lang="cs-CZ" sz="4400" dirty="0" smtClean="0"/>
          </a:p>
          <a:p>
            <a:pPr>
              <a:buNone/>
            </a:pPr>
            <a:endParaRPr lang="cs-CZ" b="1" dirty="0" smtClean="0"/>
          </a:p>
        </p:txBody>
      </p:sp>
      <p:cxnSp>
        <p:nvCxnSpPr>
          <p:cNvPr id="18" name="Přímá spojovací čára 17"/>
          <p:cNvCxnSpPr/>
          <p:nvPr/>
        </p:nvCxnSpPr>
        <p:spPr>
          <a:xfrm flipH="1" flipV="1">
            <a:off x="2606080" y="3623320"/>
            <a:ext cx="21704" cy="21704"/>
          </a:xfrm>
          <a:prstGeom prst="line">
            <a:avLst/>
          </a:prstGeom>
        </p:spPr>
        <p:style>
          <a:lnRef idx="1">
            <a:schemeClr val="accent1"/>
          </a:lnRef>
          <a:fillRef idx="0">
            <a:schemeClr val="accent1"/>
          </a:fillRef>
          <a:effectRef idx="0">
            <a:schemeClr val="accent1"/>
          </a:effectRef>
          <a:fontRef idx="minor">
            <a:schemeClr val="tx1"/>
          </a:fontRef>
        </p:style>
      </p:cxnSp>
      <p:sp>
        <p:nvSpPr>
          <p:cNvPr id="7" name="Šipka doleva 6"/>
          <p:cNvSpPr/>
          <p:nvPr/>
        </p:nvSpPr>
        <p:spPr>
          <a:xfrm>
            <a:off x="1619672" y="6093296"/>
            <a:ext cx="2232248" cy="620688"/>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600" dirty="0" smtClean="0"/>
              <a:t>Použij skryté pero!</a:t>
            </a:r>
            <a:endParaRPr lang="cs-CZ" sz="1600"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179512" y="836712"/>
            <a:ext cx="8568952" cy="4801314"/>
          </a:xfrm>
          <a:prstGeom prst="rect">
            <a:avLst/>
          </a:prstGeom>
          <a:noFill/>
        </p:spPr>
        <p:txBody>
          <a:bodyPr wrap="square" rtlCol="0">
            <a:spAutoFit/>
          </a:bodyPr>
          <a:lstStyle/>
          <a:p>
            <a:r>
              <a:rPr lang="cs-CZ" dirty="0" smtClean="0"/>
              <a:t>Zdroje obrázků:</a:t>
            </a:r>
          </a:p>
          <a:p>
            <a:r>
              <a:rPr lang="cs-CZ" dirty="0" smtClean="0">
                <a:hlinkClick r:id="rId2"/>
              </a:rPr>
              <a:t>http://office.</a:t>
            </a:r>
            <a:r>
              <a:rPr lang="cs-CZ" dirty="0" err="1" smtClean="0">
                <a:hlinkClick r:id="rId2"/>
              </a:rPr>
              <a:t>microsoft.com</a:t>
            </a:r>
            <a:r>
              <a:rPr lang="cs-CZ" dirty="0" smtClean="0">
                <a:hlinkClick r:id="rId2"/>
              </a:rPr>
              <a:t>/klipart</a:t>
            </a:r>
            <a:endParaRPr lang="cs-CZ" dirty="0" smtClean="0"/>
          </a:p>
          <a:p>
            <a:endParaRPr lang="cs-CZ" dirty="0" smtClean="0"/>
          </a:p>
          <a:p>
            <a:r>
              <a:rPr lang="cs-CZ" dirty="0" smtClean="0"/>
              <a:t>1 AUTOR NEZNÁMÝ. </a:t>
            </a:r>
            <a:r>
              <a:rPr lang="cs-CZ" i="1" dirty="0" err="1" smtClean="0"/>
              <a:t>wikipedia.org</a:t>
            </a:r>
            <a:r>
              <a:rPr lang="cs-CZ" dirty="0" smtClean="0"/>
              <a:t> [online]. [cit. 15.7.2011]. Dostupný na WWW: </a:t>
            </a:r>
            <a:r>
              <a:rPr lang="cs-CZ" dirty="0" smtClean="0">
                <a:hlinkClick r:id="rId3"/>
              </a:rPr>
              <a:t>http://commons.wikimedia.org/wiki/File:AnezkaPremyslovna.jpg</a:t>
            </a:r>
            <a:endParaRPr lang="cs-CZ" dirty="0" smtClean="0"/>
          </a:p>
          <a:p>
            <a:endParaRPr lang="cs-CZ" dirty="0" smtClean="0"/>
          </a:p>
          <a:p>
            <a:endParaRPr lang="cs-CZ" dirty="0" smtClean="0"/>
          </a:p>
          <a:p>
            <a:pPr marL="342900" indent="-342900"/>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p:txBody>
      </p:sp>
      <p:sp>
        <p:nvSpPr>
          <p:cNvPr id="3" name="Obdélník 2"/>
          <p:cNvSpPr/>
          <p:nvPr/>
        </p:nvSpPr>
        <p:spPr>
          <a:xfrm>
            <a:off x="611560" y="3068960"/>
            <a:ext cx="8208912" cy="646331"/>
          </a:xfrm>
          <a:prstGeom prst="rect">
            <a:avLst/>
          </a:prstGeom>
        </p:spPr>
        <p:txBody>
          <a:bodyPr wrap="square">
            <a:spAutoFit/>
          </a:bodyPr>
          <a:lstStyle/>
          <a:p>
            <a:endParaRPr lang="cs-CZ" b="1" dirty="0" smtClean="0"/>
          </a:p>
          <a:p>
            <a:endParaRPr lang="cs-CZ"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579</Words>
  <Application>Microsoft Office PowerPoint</Application>
  <PresentationFormat>Předvádění na obrazovce (4:3)</PresentationFormat>
  <Paragraphs>179</Paragraphs>
  <Slides>15</Slides>
  <Notes>0</Notes>
  <HiddenSlides>0</HiddenSlides>
  <MMClips>0</MMClips>
  <ScaleCrop>false</ScaleCrop>
  <HeadingPairs>
    <vt:vector size="4" baseType="variant">
      <vt:variant>
        <vt:lpstr>Motiv</vt:lpstr>
      </vt:variant>
      <vt:variant>
        <vt:i4>1</vt:i4>
      </vt:variant>
      <vt:variant>
        <vt:lpstr>Nadpisy snímků</vt:lpstr>
      </vt:variant>
      <vt:variant>
        <vt:i4>15</vt:i4>
      </vt:variant>
    </vt:vector>
  </HeadingPairs>
  <TitlesOfParts>
    <vt:vector size="16" baseType="lpstr">
      <vt:lpstr>Motiv sady Office</vt:lpstr>
      <vt:lpstr>Svatá Anežka česká VY_32_INOVACE_2C_11 Číslo projektu: CZ.1.07/1.4.00/21.1101</vt:lpstr>
      <vt:lpstr>Prezentace aplikace PowerPoint</vt:lpstr>
      <vt:lpstr>Svatá  Anežka česká</vt:lpstr>
      <vt:lpstr>Prezentace aplikace PowerPoint</vt:lpstr>
      <vt:lpstr>Svatá Anežka</vt:lpstr>
      <vt:lpstr>Pamatuješ si?</vt:lpstr>
      <vt:lpstr>Klášter</vt:lpstr>
      <vt:lpstr>Život v klášteře</vt:lpstr>
      <vt:lpstr>Mniši a jeptišky</vt:lpstr>
      <vt:lpstr>Kláštery</vt:lpstr>
      <vt:lpstr>Opat a abatyše</vt:lpstr>
      <vt:lpstr>Prezentace aplikace PowerPoint</vt:lpstr>
      <vt:lpstr>Prezentace aplikace PowerPoint</vt:lpstr>
      <vt:lpstr>Opakování</vt:lpstr>
      <vt:lpstr>Prezentace aplikace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Svatá Anežka česká VY_32_INOVACE_2C_11 Číslo projektu: CZ.1.07/1.5.00/34.1056</dc:title>
  <dc:creator>Iva</dc:creator>
  <cp:lastModifiedBy>uzivatel</cp:lastModifiedBy>
  <cp:revision>3</cp:revision>
  <dcterms:created xsi:type="dcterms:W3CDTF">2011-07-15T07:55:26Z</dcterms:created>
  <dcterms:modified xsi:type="dcterms:W3CDTF">2013-01-25T12:16:13Z</dcterms:modified>
</cp:coreProperties>
</file>