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60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691" autoAdjust="0"/>
  </p:normalViewPr>
  <p:slideViewPr>
    <p:cSldViewPr>
      <p:cViewPr>
        <p:scale>
          <a:sx n="78" d="100"/>
          <a:sy n="78" d="100"/>
        </p:scale>
        <p:origin x="-106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144">
              <a:srgbClr val="F1F7FF">
                <a:lumMod val="39000"/>
                <a:lumOff val="61000"/>
              </a:srgbClr>
            </a:gs>
            <a:gs pos="6000">
              <a:srgbClr val="03D4A8">
                <a:lumMod val="17000"/>
                <a:lumOff val="83000"/>
              </a:srgbClr>
            </a:gs>
            <a:gs pos="47000">
              <a:srgbClr val="21D6E0">
                <a:lumMod val="11000"/>
                <a:lumOff val="89000"/>
              </a:srgbClr>
            </a:gs>
            <a:gs pos="92000">
              <a:srgbClr val="005CBF">
                <a:lumMod val="13000"/>
                <a:lumOff val="87000"/>
              </a:srgb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cs.wikipedia.org/wiki/Voltmetr" TargetMode="External"/><Relationship Id="rId7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Old_Volt_Meter_pic2.JPG?uselang=cs" TargetMode="External"/><Relationship Id="rId5" Type="http://schemas.openxmlformats.org/officeDocument/2006/relationships/hyperlink" Target="http://commons.wikimedia.org/wiki/File:Woltomierz_lab.jpg?uselang=cs" TargetMode="External"/><Relationship Id="rId4" Type="http://schemas.openxmlformats.org/officeDocument/2006/relationships/hyperlink" Target="http://cs.wikipedia.org/wiki/Multimetr" TargetMode="External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2.wdp"/><Relationship Id="rId7" Type="http://schemas.openxmlformats.org/officeDocument/2006/relationships/image" Target="../media/image7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Elektrické napětí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VY_32_INOVACE_2A_13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106054"/>
              </p:ext>
            </p:extLst>
          </p:nvPr>
        </p:nvGraphicFramePr>
        <p:xfrm>
          <a:off x="518161" y="1052736"/>
          <a:ext cx="8280920" cy="540601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 využitelný pro hodiny fyziky. Jedná se o výkladový materiál. Listy s jednoduchými úkoly jsou popsány na daných stránkách a k jejich splnění je třeba využít možnosti nového softwaru – skrytého pera, kdy kroužkují nebo škrtají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vhodné odpovědi.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22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získají přehled o měření el. napětí, barvách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vodičů v zásuvce a základních zdrojích el. napětí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Elektrické napětí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732166"/>
            <a:ext cx="78488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Elektrické napětí je fyzikální veličina, která bývá definována jako rozdíl potenciálu mezi dvěma body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/>
              <a:t>Elektrické napětí se označuje písmenem </a:t>
            </a:r>
            <a:r>
              <a:rPr lang="cs-CZ" sz="2800" i="1" dirty="0" smtClean="0"/>
              <a:t>velké </a:t>
            </a:r>
            <a:r>
              <a:rPr lang="cs-CZ" sz="2800" u="sng" dirty="0" smtClean="0"/>
              <a:t>U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/>
              <a:t>Základní jednotka je Volt, označovaný </a:t>
            </a:r>
            <a:r>
              <a:rPr lang="cs-CZ" sz="2800" i="1" dirty="0" smtClean="0"/>
              <a:t>velké</a:t>
            </a:r>
            <a:r>
              <a:rPr lang="cs-CZ" sz="2800" dirty="0" smtClean="0"/>
              <a:t> [V]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1026" name="Picture 2" descr="C:\Users\uzivatel\AppData\Local\Microsoft\Windows\Temporary Internet Files\Content.IE5\16UXLQ8S\MC90031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0609"/>
            <a:ext cx="1128688" cy="196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GFHMNZ7G\MP90043924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20244" r="768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66" r="16052"/>
          <a:stretch/>
        </p:blipFill>
        <p:spPr bwMode="auto">
          <a:xfrm>
            <a:off x="7106194" y="332656"/>
            <a:ext cx="1162595" cy="109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37034" y="338741"/>
            <a:ext cx="5129836" cy="584775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Měření elektrického napětí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21662" y="947289"/>
            <a:ext cx="77941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Elektrické napětí se měří v elektrickém obvodu </a:t>
            </a:r>
            <a:r>
              <a:rPr lang="cs-CZ" sz="2400" dirty="0" smtClean="0">
                <a:hlinkClick r:id="rId3"/>
              </a:rPr>
              <a:t>VOLTMETREM</a:t>
            </a:r>
            <a:r>
              <a:rPr lang="cs-CZ" sz="2400" dirty="0" smtClean="0"/>
              <a:t> či digitálním </a:t>
            </a:r>
            <a:r>
              <a:rPr lang="cs-CZ" sz="2400" dirty="0" smtClean="0">
                <a:hlinkClick r:id="rId4"/>
              </a:rPr>
              <a:t>MULTIMETREM</a:t>
            </a:r>
            <a:endParaRPr lang="cs-CZ" sz="2400" dirty="0" smtClean="0"/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určení elektrického napětí v zásuvce se někdy používá i fázová zkoušečka, která nemusí ukazovat velikost napětí, ale jen výskyt.</a:t>
            </a:r>
            <a:endParaRPr lang="cs-CZ" sz="2400" dirty="0"/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795775" y="3402823"/>
            <a:ext cx="792088" cy="43204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Obr. 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6"/>
          </p:cNvPr>
          <p:cNvSpPr/>
          <p:nvPr/>
        </p:nvSpPr>
        <p:spPr>
          <a:xfrm>
            <a:off x="1826748" y="3409303"/>
            <a:ext cx="792088" cy="43204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Obr. 2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795775" y="4179448"/>
            <a:ext cx="2239684" cy="1822585"/>
            <a:chOff x="795775" y="4179448"/>
            <a:chExt cx="2239684" cy="1822585"/>
          </a:xfrm>
        </p:grpSpPr>
        <p:pic>
          <p:nvPicPr>
            <p:cNvPr id="2050" name="Picture 2" descr="C:\Users\uzivatel\AppData\Local\Microsoft\Windows\Temporary Internet Files\Content.IE5\HXF7LY24\MP900401465[1].jpg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5775" y="4509518"/>
              <a:ext cx="2239684" cy="149251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795775" y="4179448"/>
              <a:ext cx="142701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voltmetr</a:t>
              </a:r>
              <a:endParaRPr lang="cs-CZ" sz="1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912582" y="3211097"/>
            <a:ext cx="1979897" cy="2790936"/>
            <a:chOff x="6991907" y="3086336"/>
            <a:chExt cx="1715847" cy="2381891"/>
          </a:xfrm>
        </p:grpSpPr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91907" y="3425552"/>
              <a:ext cx="1715847" cy="2042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6991907" y="3086336"/>
              <a:ext cx="103477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err="1" smtClean="0"/>
                <a:t>Multimetr</a:t>
              </a:r>
              <a:endParaRPr lang="cs-CZ" sz="16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310298" y="4586373"/>
            <a:ext cx="3397837" cy="1722127"/>
            <a:chOff x="3310298" y="4586373"/>
            <a:chExt cx="3397837" cy="1722127"/>
          </a:xfrm>
        </p:grpSpPr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0298" y="4586373"/>
              <a:ext cx="3397837" cy="1414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254746" y="6000723"/>
              <a:ext cx="145059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Fázová zkoušečka</a:t>
              </a:r>
              <a:endParaRPr lang="cs-CZ" sz="1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Zapojení voltmetru do obvodu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33" name="Skupina 1032"/>
          <p:cNvGrpSpPr/>
          <p:nvPr/>
        </p:nvGrpSpPr>
        <p:grpSpPr>
          <a:xfrm>
            <a:off x="1448520" y="1772816"/>
            <a:ext cx="3996444" cy="3822489"/>
            <a:chOff x="2168601" y="1700808"/>
            <a:chExt cx="3996444" cy="3822489"/>
          </a:xfrm>
        </p:grpSpPr>
        <p:sp>
          <p:nvSpPr>
            <p:cNvPr id="5" name="Ovál 4"/>
            <p:cNvSpPr/>
            <p:nvPr/>
          </p:nvSpPr>
          <p:spPr>
            <a:xfrm>
              <a:off x="3921558" y="1700808"/>
              <a:ext cx="648072" cy="64807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1"/>
                  </a:solidFill>
                </a:rPr>
                <a:t>V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grpSp>
          <p:nvGrpSpPr>
            <p:cNvPr id="1025" name="Skupina 1024"/>
            <p:cNvGrpSpPr/>
            <p:nvPr/>
          </p:nvGrpSpPr>
          <p:grpSpPr>
            <a:xfrm>
              <a:off x="2168601" y="2735816"/>
              <a:ext cx="3996444" cy="2787481"/>
              <a:chOff x="1115616" y="2081679"/>
              <a:chExt cx="3996444" cy="2787481"/>
            </a:xfrm>
          </p:grpSpPr>
          <p:sp>
            <p:nvSpPr>
              <p:cNvPr id="4" name="Vývojový diagram: sumační spojení 3"/>
              <p:cNvSpPr/>
              <p:nvPr/>
            </p:nvSpPr>
            <p:spPr>
              <a:xfrm>
                <a:off x="2915816" y="2081679"/>
                <a:ext cx="648072" cy="648072"/>
              </a:xfrm>
              <a:prstGeom prst="flowChartSummingJunction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>
                <a:off x="1115616" y="3332964"/>
                <a:ext cx="504056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  <a:effectLst>
                <a:outerShdw blurRad="57785" dist="33020" dir="3180000" algn="ctr">
                  <a:srgbClr val="000000">
                    <a:alpha val="30000"/>
                  </a:srgbClr>
                </a:outerShdw>
              </a:effectLst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1236893" y="3476980"/>
                <a:ext cx="252028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H="1" flipV="1">
                <a:off x="1362907" y="2348880"/>
                <a:ext cx="2368" cy="98408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1362907" y="2348880"/>
                <a:ext cx="1552909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3563888" y="2355154"/>
                <a:ext cx="1548172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5112060" y="2348880"/>
                <a:ext cx="0" cy="252028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H="1">
                <a:off x="1362907" y="4869160"/>
                <a:ext cx="3749153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V="1">
                <a:off x="1362907" y="3501170"/>
                <a:ext cx="4737" cy="136799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029" name="Přímá spojnice 1028"/>
            <p:cNvCxnSpPr>
              <a:stCxn id="5" idx="2"/>
            </p:cNvCxnSpPr>
            <p:nvPr/>
          </p:nvCxnSpPr>
          <p:spPr>
            <a:xfrm flipH="1">
              <a:off x="3347864" y="2024844"/>
              <a:ext cx="57369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31" name="Přímá spojnice 1030"/>
            <p:cNvCxnSpPr/>
            <p:nvPr/>
          </p:nvCxnSpPr>
          <p:spPr>
            <a:xfrm>
              <a:off x="3347864" y="2024844"/>
              <a:ext cx="0" cy="984447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H="1">
              <a:off x="4569630" y="2024844"/>
              <a:ext cx="57369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129679" y="2029488"/>
              <a:ext cx="0" cy="984447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032" name="Vývojový diagram: spojnice 1031"/>
            <p:cNvSpPr/>
            <p:nvPr/>
          </p:nvSpPr>
          <p:spPr>
            <a:xfrm>
              <a:off x="3289000" y="2954284"/>
              <a:ext cx="117727" cy="97465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spojnice 42"/>
            <p:cNvSpPr/>
            <p:nvPr/>
          </p:nvSpPr>
          <p:spPr>
            <a:xfrm>
              <a:off x="5084460" y="2960558"/>
              <a:ext cx="117727" cy="97465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Vývojový diagram: sumační spojení 44"/>
          <p:cNvSpPr/>
          <p:nvPr/>
        </p:nvSpPr>
        <p:spPr>
          <a:xfrm>
            <a:off x="6156176" y="1772816"/>
            <a:ext cx="504056" cy="504056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6156176" y="2420888"/>
            <a:ext cx="504056" cy="52465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6182537" y="4437112"/>
            <a:ext cx="57369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40" name="TextovéPole 1039"/>
          <p:cNvSpPr txBox="1"/>
          <p:nvPr/>
        </p:nvSpPr>
        <p:spPr>
          <a:xfrm>
            <a:off x="6862777" y="184017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žárovka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862777" y="24985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voltmetr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880388" y="34395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baterie 1,5V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014527" y="425244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vodič</a:t>
            </a:r>
            <a:endParaRPr lang="cs-CZ" dirty="0"/>
          </a:p>
        </p:txBody>
      </p:sp>
      <p:pic>
        <p:nvPicPr>
          <p:cNvPr id="64" name="Picture 7" descr="C:\Users\uzivatel\AppData\Local\Microsoft\Windows\Temporary Internet Files\Content.IE5\8YKHHWPL\MC9003457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44341" y="3385267"/>
            <a:ext cx="850086" cy="497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16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1495" y="260648"/>
            <a:ext cx="8229600" cy="85496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Typy napětí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1772816"/>
            <a:ext cx="151216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Střídavé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1772816"/>
            <a:ext cx="194421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Stejnosměrné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492895"/>
            <a:ext cx="4231293" cy="280076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Nemění polaritu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Lze určit kladný (+) a záporný (-) pól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Označuje se </a:t>
            </a:r>
            <a:r>
              <a:rPr lang="cs-CZ" sz="2000" dirty="0" err="1" smtClean="0"/>
              <a:t>ss</a:t>
            </a:r>
            <a:r>
              <a:rPr lang="cs-CZ" sz="2000" dirty="0" smtClean="0"/>
              <a:t> nebo </a:t>
            </a:r>
            <a:r>
              <a:rPr lang="cs-CZ" sz="2800" dirty="0" smtClean="0"/>
              <a:t>=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Zdrojem tohoto napětí mohou být:</a:t>
            </a:r>
          </a:p>
          <a:p>
            <a:pPr marL="903288" indent="-285750">
              <a:buFont typeface="Wingdings" pitchFamily="2" charset="2"/>
              <a:buChar char="ü"/>
            </a:pPr>
            <a:r>
              <a:rPr lang="cs-CZ" sz="2000" dirty="0" smtClean="0"/>
              <a:t>Baterie</a:t>
            </a:r>
          </a:p>
          <a:p>
            <a:pPr marL="903288" indent="-285750">
              <a:buFont typeface="Wingdings" pitchFamily="2" charset="2"/>
              <a:buChar char="ü"/>
            </a:pPr>
            <a:r>
              <a:rPr lang="cs-CZ" sz="2000" dirty="0" smtClean="0"/>
              <a:t>Dynamo</a:t>
            </a:r>
          </a:p>
          <a:p>
            <a:pPr marL="903288" indent="-285750">
              <a:buFont typeface="Wingdings" pitchFamily="2" charset="2"/>
              <a:buChar char="ü"/>
            </a:pPr>
            <a:r>
              <a:rPr lang="cs-CZ" sz="2000" dirty="0" err="1" smtClean="0"/>
              <a:t>Fotovoltaický</a:t>
            </a:r>
            <a:r>
              <a:rPr lang="cs-CZ" sz="2000" dirty="0" smtClean="0"/>
              <a:t> článek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5002" y="2492896"/>
            <a:ext cx="4231293" cy="378565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Mění svoji polaritu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Průběh bývá často znázorňován:</a:t>
            </a:r>
          </a:p>
          <a:p>
            <a:pPr lvl="3">
              <a:lnSpc>
                <a:spcPct val="200000"/>
              </a:lnSpc>
            </a:pPr>
            <a:r>
              <a:rPr lang="cs-CZ" sz="2000" dirty="0" smtClean="0"/>
              <a:t>  nebo </a:t>
            </a:r>
          </a:p>
          <a:p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Označuje se </a:t>
            </a:r>
            <a:r>
              <a:rPr lang="cs-CZ" sz="2000" dirty="0" err="1" smtClean="0"/>
              <a:t>stř</a:t>
            </a:r>
            <a:r>
              <a:rPr lang="cs-CZ" sz="2000" dirty="0" smtClean="0"/>
              <a:t> nebo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Zdrojem tohoto napětí mohou být:</a:t>
            </a:r>
          </a:p>
          <a:p>
            <a:pPr marL="903288" indent="-285750">
              <a:buFont typeface="Wingdings" pitchFamily="2" charset="2"/>
              <a:buChar char="ü"/>
            </a:pPr>
            <a:r>
              <a:rPr lang="cs-CZ" sz="2000" dirty="0" smtClean="0"/>
              <a:t>Zásuvky 1f nebo 3f</a:t>
            </a:r>
          </a:p>
          <a:p>
            <a:pPr marL="903288" indent="-285750">
              <a:buFont typeface="Wingdings" pitchFamily="2" charset="2"/>
              <a:buChar char="ü"/>
            </a:pPr>
            <a:r>
              <a:rPr lang="cs-CZ" sz="2000" dirty="0" smtClean="0"/>
              <a:t>Používá se ve většině domácích elektrických spotřebičích</a:t>
            </a:r>
          </a:p>
          <a:p>
            <a:pPr marL="342900" indent="-342900" defTabSz="901700">
              <a:buFont typeface="Arial" pitchFamily="34" charset="0"/>
              <a:buChar char="•"/>
            </a:pPr>
            <a:r>
              <a:rPr lang="cs-CZ" sz="2000" dirty="0" smtClean="0"/>
              <a:t>Celkem snadno se transformuje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611560" y="3573016"/>
            <a:ext cx="1008112" cy="112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Volný tvar 29"/>
          <p:cNvSpPr/>
          <p:nvPr/>
        </p:nvSpPr>
        <p:spPr>
          <a:xfrm>
            <a:off x="653143" y="3354120"/>
            <a:ext cx="878774" cy="440046"/>
          </a:xfrm>
          <a:custGeom>
            <a:avLst/>
            <a:gdLst>
              <a:gd name="connsiteX0" fmla="*/ 0 w 878774"/>
              <a:gd name="connsiteY0" fmla="*/ 214415 h 440046"/>
              <a:gd name="connsiteX1" fmla="*/ 154379 w 878774"/>
              <a:gd name="connsiteY1" fmla="*/ 6597 h 440046"/>
              <a:gd name="connsiteX2" fmla="*/ 350322 w 878774"/>
              <a:gd name="connsiteY2" fmla="*/ 434109 h 440046"/>
              <a:gd name="connsiteX3" fmla="*/ 534389 w 878774"/>
              <a:gd name="connsiteY3" fmla="*/ 18472 h 440046"/>
              <a:gd name="connsiteX4" fmla="*/ 688769 w 878774"/>
              <a:gd name="connsiteY4" fmla="*/ 440046 h 440046"/>
              <a:gd name="connsiteX5" fmla="*/ 878774 w 878774"/>
              <a:gd name="connsiteY5" fmla="*/ 18472 h 440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8774" h="440046">
                <a:moveTo>
                  <a:pt x="0" y="214415"/>
                </a:moveTo>
                <a:cubicBezTo>
                  <a:pt x="47996" y="92198"/>
                  <a:pt x="95992" y="-30019"/>
                  <a:pt x="154379" y="6597"/>
                </a:cubicBezTo>
                <a:cubicBezTo>
                  <a:pt x="212766" y="43213"/>
                  <a:pt x="286987" y="432130"/>
                  <a:pt x="350322" y="434109"/>
                </a:cubicBezTo>
                <a:cubicBezTo>
                  <a:pt x="413657" y="436088"/>
                  <a:pt x="477981" y="17483"/>
                  <a:pt x="534389" y="18472"/>
                </a:cubicBezTo>
                <a:cubicBezTo>
                  <a:pt x="590797" y="19461"/>
                  <a:pt x="631372" y="440046"/>
                  <a:pt x="688769" y="440046"/>
                </a:cubicBezTo>
                <a:cubicBezTo>
                  <a:pt x="746166" y="440046"/>
                  <a:pt x="812470" y="229259"/>
                  <a:pt x="878774" y="18472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>
            <a:off x="2555776" y="3573016"/>
            <a:ext cx="122413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2624338" y="3354120"/>
            <a:ext cx="216024" cy="21889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840362" y="3575270"/>
            <a:ext cx="216024" cy="21889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059832" y="3353599"/>
            <a:ext cx="216024" cy="21889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3275856" y="3571835"/>
            <a:ext cx="216024" cy="21889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491880" y="3356802"/>
            <a:ext cx="216024" cy="21889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2948374" y="4056230"/>
            <a:ext cx="243840" cy="185700"/>
          </a:xfrm>
          <a:custGeom>
            <a:avLst/>
            <a:gdLst>
              <a:gd name="connsiteX0" fmla="*/ 0 w 243840"/>
              <a:gd name="connsiteY0" fmla="*/ 111297 h 185700"/>
              <a:gd name="connsiteX1" fmla="*/ 73152 w 243840"/>
              <a:gd name="connsiteY1" fmla="*/ 1569 h 185700"/>
              <a:gd name="connsiteX2" fmla="*/ 158496 w 243840"/>
              <a:gd name="connsiteY2" fmla="*/ 184449 h 185700"/>
              <a:gd name="connsiteX3" fmla="*/ 243840 w 243840"/>
              <a:gd name="connsiteY3" fmla="*/ 86913 h 185700"/>
              <a:gd name="connsiteX4" fmla="*/ 243840 w 243840"/>
              <a:gd name="connsiteY4" fmla="*/ 86913 h 185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3840" h="185700">
                <a:moveTo>
                  <a:pt x="0" y="111297"/>
                </a:moveTo>
                <a:cubicBezTo>
                  <a:pt x="23368" y="50337"/>
                  <a:pt x="46736" y="-10623"/>
                  <a:pt x="73152" y="1569"/>
                </a:cubicBezTo>
                <a:cubicBezTo>
                  <a:pt x="99568" y="13761"/>
                  <a:pt x="130048" y="170225"/>
                  <a:pt x="158496" y="184449"/>
                </a:cubicBezTo>
                <a:cubicBezTo>
                  <a:pt x="186944" y="198673"/>
                  <a:pt x="243840" y="86913"/>
                  <a:pt x="243840" y="86913"/>
                </a:cubicBezTo>
                <a:lnTo>
                  <a:pt x="243840" y="86913"/>
                </a:ln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00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1495" y="260648"/>
            <a:ext cx="8229600" cy="85496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 stejnosměrného napětí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uzivatel\AppData\Local\Microsoft\Windows\Temporary Internet Files\Content.IE5\9BRHG7ZI\MP90038669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35" b="98131" l="13000" r="83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73" r="12660"/>
          <a:stretch/>
        </p:blipFill>
        <p:spPr bwMode="auto">
          <a:xfrm>
            <a:off x="2869368" y="1489778"/>
            <a:ext cx="1948706" cy="183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02KQOVLI\MC900297979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10715"/>
            <a:ext cx="1423346" cy="998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ZOW1DX4L\MC9004325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720" y="3327421"/>
            <a:ext cx="1612776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PVDUFBUN\MC90043473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458" y="3473772"/>
            <a:ext cx="1856036" cy="185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\AppData\Local\Microsoft\Windows\Temporary Internet Files\Content.IE5\8YKHHWPL\MC9003457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10" y="1410459"/>
            <a:ext cx="1194718" cy="69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ivatel\AppData\Local\Microsoft\Windows\Temporary Internet Files\Content.IE5\9BRHG7ZI\MC90043805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39" y="3212976"/>
            <a:ext cx="2377629" cy="237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71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1495" y="260648"/>
            <a:ext cx="8229600" cy="85496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 střídavého napětí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C:\Users\uzivatel\AppData\Local\Microsoft\Windows\Temporary Internet Files\Content.IE5\16UXLQ8S\MP900434149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33" t="43213" r="37334" b="6793"/>
          <a:stretch/>
        </p:blipFill>
        <p:spPr bwMode="auto">
          <a:xfrm>
            <a:off x="6516216" y="3861047"/>
            <a:ext cx="1728192" cy="213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268760"/>
            <a:ext cx="48965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Jednofázové zásuvky na 220 V – 240V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Třífázové zásuvky na 380V – 400V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Často se liší podle země ve které se používají.</a:t>
            </a:r>
            <a:endParaRPr lang="cs-CZ" sz="2400" dirty="0"/>
          </a:p>
        </p:txBody>
      </p:sp>
      <p:pic>
        <p:nvPicPr>
          <p:cNvPr id="2051" name="Picture 3" descr="C:\Users\uzivatel\AppData\Local\Microsoft\Windows\Temporary Internet Files\Content.IE5\ZOW1DX4L\MC900426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280" y="1636063"/>
            <a:ext cx="15494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39416" y="4050660"/>
            <a:ext cx="1824365" cy="2448362"/>
            <a:chOff x="2279758" y="3645024"/>
            <a:chExt cx="1824365" cy="2448362"/>
          </a:xfrm>
        </p:grpSpPr>
        <p:pic>
          <p:nvPicPr>
            <p:cNvPr id="2054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3781" y="3645024"/>
              <a:ext cx="1740342" cy="21405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279758" y="5785609"/>
              <a:ext cx="127211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 třífázová</a:t>
              </a:r>
              <a:endParaRPr lang="cs-CZ" sz="14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987824" y="4004679"/>
            <a:ext cx="2710375" cy="2232546"/>
            <a:chOff x="2771800" y="4020211"/>
            <a:chExt cx="2710375" cy="2232546"/>
          </a:xfrm>
        </p:grpSpPr>
        <p:pic>
          <p:nvPicPr>
            <p:cNvPr id="2056" name="Picture 8" descr="File:Vypína&amp;ccaron; na krokodýlovi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020211"/>
              <a:ext cx="2566359" cy="19247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771800" y="5944980"/>
              <a:ext cx="204876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Obr. Zásuvka s vypínačem</a:t>
              </a:r>
              <a:endParaRPr lang="cs-CZ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9878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1495" y="260648"/>
            <a:ext cx="8229600" cy="85496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Zapojení vodičů  v zásuvce 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635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66076" y="1300117"/>
            <a:ext cx="642259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Jedná se o nejpoužívanější zapojení  v ČR a Evropě</a:t>
            </a:r>
            <a:endParaRPr lang="cs-CZ" sz="2400" dirty="0"/>
          </a:p>
        </p:txBody>
      </p:sp>
      <p:grpSp>
        <p:nvGrpSpPr>
          <p:cNvPr id="2060" name="Skupina 2059"/>
          <p:cNvGrpSpPr/>
          <p:nvPr/>
        </p:nvGrpSpPr>
        <p:grpSpPr>
          <a:xfrm>
            <a:off x="1366076" y="3195824"/>
            <a:ext cx="1728192" cy="3188160"/>
            <a:chOff x="1366076" y="3068960"/>
            <a:chExt cx="1728192" cy="3188160"/>
          </a:xfrm>
        </p:grpSpPr>
        <p:grpSp>
          <p:nvGrpSpPr>
            <p:cNvPr id="14" name="Skupina 13"/>
            <p:cNvGrpSpPr/>
            <p:nvPr/>
          </p:nvGrpSpPr>
          <p:grpSpPr>
            <a:xfrm>
              <a:off x="1366076" y="4528928"/>
              <a:ext cx="1728192" cy="1728192"/>
              <a:chOff x="1398195" y="3356992"/>
              <a:chExt cx="1728192" cy="1728192"/>
            </a:xfrm>
          </p:grpSpPr>
          <p:sp>
            <p:nvSpPr>
              <p:cNvPr id="10" name="Ovál 9"/>
              <p:cNvSpPr/>
              <p:nvPr/>
            </p:nvSpPr>
            <p:spPr>
              <a:xfrm>
                <a:off x="1398195" y="3356992"/>
                <a:ext cx="1728192" cy="172819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1747344" y="4316672"/>
                <a:ext cx="288032" cy="28803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2477987" y="4316672"/>
                <a:ext cx="288032" cy="28803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2118275" y="3617968"/>
                <a:ext cx="288032" cy="288032"/>
              </a:xfrm>
              <a:prstGeom prst="ellipse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003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3" name="Přímá spojnice 12"/>
            <p:cNvCxnSpPr/>
            <p:nvPr/>
          </p:nvCxnSpPr>
          <p:spPr>
            <a:xfrm>
              <a:off x="1859241" y="3068960"/>
              <a:ext cx="0" cy="2462712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  <a:effectLst>
              <a:glow rad="101600">
                <a:schemeClr val="tx1">
                  <a:lumMod val="85000"/>
                  <a:lumOff val="15000"/>
                  <a:alpha val="60000"/>
                </a:schemeClr>
              </a:glow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endCxn id="17" idx="0"/>
            </p:cNvCxnSpPr>
            <p:nvPr/>
          </p:nvCxnSpPr>
          <p:spPr>
            <a:xfrm>
              <a:off x="2230172" y="3068960"/>
              <a:ext cx="0" cy="1720944"/>
            </a:xfrm>
            <a:prstGeom prst="line">
              <a:avLst/>
            </a:prstGeom>
            <a:effectLst>
              <a:glow rad="139700">
                <a:schemeClr val="accent5">
                  <a:satMod val="175000"/>
                  <a:alpha val="40000"/>
                </a:schemeClr>
              </a:glow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stCxn id="17" idx="5"/>
            </p:cNvCxnSpPr>
            <p:nvPr/>
          </p:nvCxnSpPr>
          <p:spPr>
            <a:xfrm>
              <a:off x="2332007" y="5035755"/>
              <a:ext cx="257877" cy="495917"/>
            </a:xfrm>
            <a:prstGeom prst="line">
              <a:avLst/>
            </a:prstGeom>
            <a:effectLst>
              <a:glow rad="139700">
                <a:schemeClr val="accent5">
                  <a:satMod val="175000"/>
                  <a:alpha val="40000"/>
                </a:schemeClr>
              </a:glow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ovéPole 29"/>
          <p:cNvSpPr txBox="1"/>
          <p:nvPr/>
        </p:nvSpPr>
        <p:spPr>
          <a:xfrm>
            <a:off x="372140" y="2049056"/>
            <a:ext cx="3716064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Zapojení se dvěma vodiči  </a:t>
            </a:r>
            <a:r>
              <a:rPr lang="cs-CZ" dirty="0" smtClean="0"/>
              <a:t>(dnes se již moc nepoužívá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280861" y="2038414"/>
            <a:ext cx="3035555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Zapojení s třemi vodiči  </a:t>
            </a:r>
            <a:r>
              <a:rPr lang="cs-CZ" dirty="0" smtClean="0"/>
              <a:t>(bezpečné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grpSp>
        <p:nvGrpSpPr>
          <p:cNvPr id="2059" name="Skupina 2058"/>
          <p:cNvGrpSpPr/>
          <p:nvPr/>
        </p:nvGrpSpPr>
        <p:grpSpPr>
          <a:xfrm>
            <a:off x="5708237" y="3096482"/>
            <a:ext cx="1728192" cy="3434011"/>
            <a:chOff x="5713237" y="2846693"/>
            <a:chExt cx="1728192" cy="3434011"/>
          </a:xfrm>
        </p:grpSpPr>
        <p:grpSp>
          <p:nvGrpSpPr>
            <p:cNvPr id="21" name="Skupina 20"/>
            <p:cNvGrpSpPr/>
            <p:nvPr/>
          </p:nvGrpSpPr>
          <p:grpSpPr>
            <a:xfrm>
              <a:off x="5713237" y="4552512"/>
              <a:ext cx="1728192" cy="1728192"/>
              <a:chOff x="1398195" y="3356992"/>
              <a:chExt cx="1728192" cy="1728192"/>
            </a:xfrm>
          </p:grpSpPr>
          <p:sp>
            <p:nvSpPr>
              <p:cNvPr id="22" name="Ovál 21"/>
              <p:cNvSpPr/>
              <p:nvPr/>
            </p:nvSpPr>
            <p:spPr>
              <a:xfrm>
                <a:off x="1398195" y="3356992"/>
                <a:ext cx="1728192" cy="172819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1747344" y="4316672"/>
                <a:ext cx="288032" cy="28803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2477987" y="4316672"/>
                <a:ext cx="288032" cy="28803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2118275" y="3617968"/>
                <a:ext cx="288032" cy="288032"/>
              </a:xfrm>
              <a:prstGeom prst="ellipse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003">
                <a:schemeClr val="l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6" name="Přímá spojnice 35"/>
            <p:cNvCxnSpPr/>
            <p:nvPr/>
          </p:nvCxnSpPr>
          <p:spPr>
            <a:xfrm>
              <a:off x="6206402" y="3068960"/>
              <a:ext cx="0" cy="2462712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  <a:effectLst>
              <a:glow rad="101600">
                <a:schemeClr val="tx1">
                  <a:lumMod val="85000"/>
                  <a:lumOff val="15000"/>
                  <a:alpha val="60000"/>
                </a:schemeClr>
              </a:glow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6942177" y="3068960"/>
              <a:ext cx="0" cy="2419648"/>
            </a:xfrm>
            <a:prstGeom prst="line">
              <a:avLst/>
            </a:prstGeom>
            <a:effectLst>
              <a:glow rad="139700">
                <a:schemeClr val="accent5">
                  <a:satMod val="175000"/>
                  <a:alpha val="40000"/>
                </a:schemeClr>
              </a:glow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 flipH="1">
              <a:off x="6577333" y="2846693"/>
              <a:ext cx="13359" cy="1966795"/>
            </a:xfrm>
            <a:prstGeom prst="line">
              <a:avLst/>
            </a:prstGeom>
            <a:ln/>
            <a:effectLst>
              <a:glow rad="101600">
                <a:srgbClr val="FFFF00">
                  <a:alpha val="75000"/>
                </a:srgbClr>
              </a:glow>
              <a:outerShdw blurRad="40000" dist="23000" dir="5400000" rotWithShape="0">
                <a:srgbClr val="000000">
                  <a:alpha val="35000"/>
                </a:srgbClr>
              </a:outerShdw>
            </a:effectLst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052" name="Přímá spojnice 2051"/>
            <p:cNvCxnSpPr/>
            <p:nvPr/>
          </p:nvCxnSpPr>
          <p:spPr>
            <a:xfrm flipH="1">
              <a:off x="6572333" y="2846693"/>
              <a:ext cx="11679" cy="2032560"/>
            </a:xfrm>
            <a:prstGeom prst="line">
              <a:avLst/>
            </a:prstGeom>
            <a:ln>
              <a:solidFill>
                <a:srgbClr val="92D050"/>
              </a:solidFill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2061" name="TextovéPole 2060"/>
          <p:cNvSpPr txBox="1"/>
          <p:nvPr/>
        </p:nvSpPr>
        <p:spPr>
          <a:xfrm>
            <a:off x="3676848" y="3501008"/>
            <a:ext cx="13834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Barvy vodičů</a:t>
            </a:r>
            <a:endParaRPr lang="cs-CZ" dirty="0"/>
          </a:p>
        </p:txBody>
      </p:sp>
      <p:sp>
        <p:nvSpPr>
          <p:cNvPr id="2062" name="TextovéPole 2061"/>
          <p:cNvSpPr txBox="1"/>
          <p:nvPr/>
        </p:nvSpPr>
        <p:spPr>
          <a:xfrm>
            <a:off x="3192942" y="4132887"/>
            <a:ext cx="2361480" cy="133882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993300"/>
                </a:solidFill>
              </a:rPr>
              <a:t>Hnědá</a:t>
            </a:r>
            <a:r>
              <a:rPr lang="cs-CZ" dirty="0" smtClean="0"/>
              <a:t>, </a:t>
            </a:r>
            <a:r>
              <a:rPr lang="cs-CZ" b="1" dirty="0" smtClean="0"/>
              <a:t>černá</a:t>
            </a:r>
            <a:r>
              <a:rPr lang="cs-CZ" dirty="0" smtClean="0"/>
              <a:t> = fáze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70C0"/>
                </a:solidFill>
              </a:rPr>
              <a:t>Modrá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= nulovací vodič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FFFF00"/>
                </a:solidFill>
              </a:rPr>
              <a:t>Žluto</a:t>
            </a:r>
            <a:r>
              <a:rPr lang="cs-CZ" b="1" dirty="0" smtClean="0">
                <a:solidFill>
                  <a:srgbClr val="C9F737"/>
                </a:solidFill>
              </a:rPr>
              <a:t>zelený</a:t>
            </a:r>
            <a:r>
              <a:rPr lang="cs-CZ" dirty="0" smtClean="0"/>
              <a:t> = zemnící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10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14912"/>
            <a:ext cx="9105382" cy="684308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3" y="224004"/>
            <a:ext cx="3834191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Co už bychom měli vědět</a:t>
            </a:r>
            <a:endParaRPr lang="cs-CZ" sz="2800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21596" y="1268760"/>
            <a:ext cx="8712968" cy="39039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Základní jednotkou elektrického napětí je…………značí se [……]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Napětí se značí písmenkem velké ……... 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měření napětí se používají: …………………. nebo digitální ……………………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jednofázové zásuvce  je napětí ……………..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(dopiš číslem jak velké)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Jako zdroj stejnosměrného napětí se používají: ……………………… nebo  ………………………..</a:t>
            </a: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1907704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pero!</a:t>
            </a:r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826104" y="6224327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53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14912"/>
            <a:ext cx="9105382" cy="684308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3" y="224004"/>
            <a:ext cx="6200287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Zakroužkuj zdroje stejnosměrného napětí</a:t>
            </a:r>
            <a:endParaRPr lang="cs-CZ" sz="28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907704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pero!</a:t>
            </a:r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826104" y="6224327"/>
            <a:ext cx="720080" cy="44503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zivatel\AppData\Local\Microsoft\Windows\Temporary Internet Files\Content.IE5\8YKHHWPL\MC90043478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216" y="1412045"/>
            <a:ext cx="1396752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HXF7LY24\MC9001988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205" y="2126413"/>
            <a:ext cx="1454737" cy="187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GFHMNZ7G\MP9004373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91497"/>
            <a:ext cx="2356470" cy="354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9BRHG7ZI\MP90039014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534" y="2808797"/>
            <a:ext cx="2415804" cy="172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03648" y="5485874"/>
            <a:ext cx="669674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Podle čeho se dá poznat, že se jedná o zdroj stejnosměrného napětí?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19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343410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err="1" smtClean="0"/>
              <a:t>Multimetr</a:t>
            </a:r>
            <a:r>
              <a:rPr lang="cs-CZ" dirty="0" smtClean="0"/>
              <a:t>:</a:t>
            </a:r>
          </a:p>
          <a:p>
            <a:r>
              <a:rPr lang="cs-CZ" dirty="0" smtClean="0"/>
              <a:t>KARWATH</a:t>
            </a:r>
            <a:r>
              <a:rPr lang="cs-CZ" dirty="0"/>
              <a:t>, André.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6.7.2011]. </a:t>
            </a:r>
            <a:r>
              <a:rPr lang="cs-CZ" dirty="0"/>
              <a:t>Dostupný na WWW: http://cs.wikipedia.org/wiki/Soubor:Digital_Multimeter_Aka.jpg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793508" y="3266740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Fázová zkoušečka:</a:t>
            </a:r>
          </a:p>
          <a:p>
            <a:r>
              <a:rPr lang="cs-CZ" dirty="0" smtClean="0"/>
              <a:t>NEUHAUS</a:t>
            </a:r>
            <a:r>
              <a:rPr lang="cs-CZ" dirty="0"/>
              <a:t>, Philipp.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6.7.2011]. </a:t>
            </a:r>
            <a:r>
              <a:rPr lang="cs-CZ" dirty="0"/>
              <a:t>Dostupný na WWW: http://cs.wikipedia.org/wiki/Soubor:Phasenpruefer_im_einsatz.jpg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3508" y="4161854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err="1" smtClean="0"/>
              <a:t>třífazová</a:t>
            </a:r>
            <a:r>
              <a:rPr lang="cs-CZ" dirty="0" smtClean="0"/>
              <a:t>:</a:t>
            </a:r>
          </a:p>
          <a:p>
            <a:r>
              <a:rPr lang="cs-CZ" dirty="0" smtClean="0"/>
              <a:t>BARFOD</a:t>
            </a:r>
            <a:r>
              <a:rPr lang="cs-CZ" dirty="0"/>
              <a:t>, Jakob.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6.7.2011]. </a:t>
            </a:r>
            <a:r>
              <a:rPr lang="cs-CZ" dirty="0"/>
              <a:t>Dostupný na WWW: http://cs.wikipedia.org/wiki/Soubor:20061007_3P_N_PE_CEE_connections.jpg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93508" y="5085184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Zásuvka s vypínačem</a:t>
            </a:r>
          </a:p>
          <a:p>
            <a:r>
              <a:rPr lang="cs-CZ" dirty="0" smtClean="0"/>
              <a:t>JUANDEV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</a:t>
            </a:r>
            <a:r>
              <a:rPr lang="cs-CZ" dirty="0" smtClean="0"/>
              <a:t>6.7.2011]. </a:t>
            </a:r>
            <a:r>
              <a:rPr lang="cs-CZ" dirty="0"/>
              <a:t>Dostupný na WWW: http://commons.wikimedia.org/wiki/File:Vyp%C3%ADna%C4%8D_na_krokod%C3%BDlovi.JPG?uselang=cs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94550"/>
            <a:ext cx="2346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Zdroje a citace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802660" y="1372126"/>
            <a:ext cx="54975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http://office.microsoft.com/klipart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0</TotalTime>
  <Words>625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Elektrické napětí VY_32_INOVACE_2A_13 Číslo projektu: CZ.1.07/1.4.00/21.1101</vt:lpstr>
      <vt:lpstr>Prezentace aplikace PowerPoint</vt:lpstr>
      <vt:lpstr>Elektrické napětí</vt:lpstr>
      <vt:lpstr>Prezentace aplikace PowerPoint</vt:lpstr>
      <vt:lpstr>Zapojení voltmetru do obvodu</vt:lpstr>
      <vt:lpstr>Typy napětí</vt:lpstr>
      <vt:lpstr>Zdroje stejnosměrného napětí</vt:lpstr>
      <vt:lpstr>Zdroje střídavého napětí</vt:lpstr>
      <vt:lpstr>Zapojení vodičů  v zásuvce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2013-02-01T17:51:21Z</dcterms:modified>
</cp:coreProperties>
</file>