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ink/ink3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  <p:sldMasterId id="2147483672" r:id="rId3"/>
  </p:sldMasterIdLst>
  <p:notesMasterIdLst>
    <p:notesMasterId r:id="rId16"/>
  </p:notesMasterIdLst>
  <p:sldIdLst>
    <p:sldId id="262" r:id="rId4"/>
    <p:sldId id="263" r:id="rId5"/>
    <p:sldId id="265" r:id="rId6"/>
    <p:sldId id="266" r:id="rId7"/>
    <p:sldId id="267" r:id="rId8"/>
    <p:sldId id="264" r:id="rId9"/>
    <p:sldId id="257" r:id="rId10"/>
    <p:sldId id="268" r:id="rId11"/>
    <p:sldId id="260" r:id="rId12"/>
    <p:sldId id="259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1-26T22:02:08.73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13618 10344,'25'0,"-25"0,25 0,-25 0,25 0,-1 0,1 24,25 1,-1 25,26-25,-26 24,1-24,24 25,-24 24,24 25,-24-49,24 49,1-25,-50 26,24-26,26 25,-50-24,49 24,-24-49,-1 24,26 25,-51-49,51 24,-50 1,24-1,26 25,-51-49,26-1,24 26,-24-50,74 49,-74 1,74 24,-25-25,25 1,-50 24,26-50,-26 51,25-26,0 0,1 1,-26 24,0-49,1 24,24-24,-24 24,73 1,-48-1,24 25,-50-74,25 49,-24 26,24-51,50 50,-50-24,50-1,-25 25,-25-24,0-1,25 1,0 24,25-25,-50-24,25 49,-24-24,24-1,0 0,0 50,-25-74,0 24,25 1,-25-1,-24 1,-26-50,26 24,-1-24,1 25,-1-1,-24 1,24-25,0 49,1-24,-1-26,25 26,-24 0,24-1,-25 1,1-1,-1 1,1 0,-1-1,-24 1,-1-25,51 49,-51-49,26 25,24-1,-25 26,50-1,0 0,0 26,-49-26,24-24,-25-1,1-24,-50 25,-1-26,1-24,0 25,-25 0,25 0,0-25,-1 49,26-24,0 50,24-51,-49 26,49 0,-24-25,24 49,25-24,-49-1,25 50,-26-49,1 24,-25 1,24-50,-49-1,0 1,0-25,0 0,0 0</inkml:trace>
  <inkml:trace contextRef="#ctx0" brushRef="#br0" timeOffset="2294.1312">23317 10815,'-25'0,"25"0,0 0,0 0,-25 0,25 25,-25-1,1 26,-26-25,-49 49,-25 50,0-24,-25-26,0 25,-25 25,-24-25,49 50,-74-25,49-25,25 1,-49 24,24-25,1 25,24-25,0 0,0 25,0-24,25-26,25-24,25 49,-25 0,-26-49,51 24,-50 1,25 24,0-25,-1 1,1 24,-25 0,0 0,0 0,50-49,-26 24,26 1,-25-26,-25 26,49-25,-24 49,50-50,-51 51,51-51,-26 1,1-25,0 49,-26 0,-24 1,50-50,-1 49,-24-24,0 24,-25 0,-25 26,50-51,-25 26,0 24,0-25,25-24,-1 24,1-24,25 24,-25-49,49 50,0-51,-24 26,49-25,0 24,-49-24,-1 25,26-25,-26 24,26 1,-26-25,26 0,-26 49,26-49,-26 24,1 1,24 0,-24-1,-25 1,24-25,1 24,24 1,-24-1,24-24,-24-25,-25 75,49-75,0 49,-24-24,0-25,-1 25,26 24,-26-24,1-25,24 50,1-25,-1 24,0-24,26 0,-1 0,0-25,-25 49,25-49,1 25,-26 0,25-25,0 50,1-50,-26 24,50 1,-25-25,0 25,1 0,24-25,0 0,-25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1-26T22:06:07.95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11634 8731,'0'0,"0"0,-25 0,0 0,25 0,-25 0,25 0,-24 0,24 0,-25 0,0 0,25 0,0 0,-25 0,25 0,0 0,0 25,-25-25,25 0,-24 0,24 0,-25 0,25 25,0-25,0 0,0 25,0-1,-25-24,25 0,0 0,0 25,0-25,-25 0,25 25,0-25,0 25,-25-25,25 25,0-25,0 24,0-24,0 0,0 25,0 0,0-25,-25 0,25 25,0-25,0 25,0-25,0 0,0 25,0-1,0-24,0 25,0-25,0 0,0 25,0 0,0-25,0 25,0-25,0 24,0-24,25 25,-25 0,0-25,0 25,25-25,-25 0,0 25,0-1,0-24,0 0,0 25,0-25,25 0,-25 25,0-25,0 25,0-25,0 25,0-25,25 24,-25-24,0 25,0-25,0 25,0-25,0 25,25-25,-25 25,24-25,-24 24,0 1,0-25,0 0,0 25,25-25,-25 0,0 25,0-25,0 0,25 0,0 0,-25 0,0 25,25-25,-1 24,1-24,25 25,-25-25,-1 25,26-25,-25 50,24-26,-24-24,25 25,-1 0,-49-25,25 50,0-50,0 0,-25 0,0 24,25-24,-25 0,24 0,-24 0,25 0,-25 0,25 0,-25 25,0-25,25 0,-25 0,25 0,-1 0,-24 0,25 0,25 0,-25 0,-1 0,1 0,0 0,0 0,-25 0,49 0,-49 0,25 0,-25 0,25 0,0 0,-25 0,0 0,25 0,-25 0,0 0,25 0,-25 0,24 0,-24-25,25 25,-25 0,25 0,-25-24,0 24,0-25,25 25,0 0,-25 0,0 0,0-25,24 25,-24 0,0 0,25 0,-25-25,0 25,0-25,25 1,0 24,-25-25,0 25,25 0,-25-50,0 50,24 0,-24-25,0 25,25 0,-25-24,0 24,0-25,0 25,25-25,-25 25,0-25,0 25,0 0,0-25,25 1,-25 24,0-25,0 25,0-25,0 25,0-25,0 25,25-25,-25 25,0-24,0 24,24-25,-24 0,0 25,0-25,0 25,25 0,-25-25,0 1,0 24,0-25,0 25,0-25,0 25,0-25,0 0,0 25,0-24,0 24,0-25,0 25,0-25,0 0,0 25,0-25,0 25,0-24,0-1,0 25,0-25,0 25,0 0,0 0,-25 0,1-25,24 25,0 0,-25 0,25-25,-25 0,25 25,-25 0,0-24,25 24,-24 0,24 0,-50-25,50 0,-50 25,50 0,-24-25,24 25,-25 0,25-25,-25 25,25-24,-25 24,0 0,25-25,-24 25,-1-25,25 25,-50-25,50 25,0 0,-25 0,25-25,-25 25,25 0,-24 0,24 0,-25 0,25 0,-25 0,25-24,0 24,-25 0,0 0,25 0,0 0,-24 0,24 0,-25 0,25 0,-25 0,0 0,25 0,-25 0,25 0,-24 0,-1 0,25 0,-25 0,0 0,0 0,25 0,-24 0,-1 0,0 0,25 0,-25 0,25 0,-25 0,25 0,-24 0,-1 0,25 0,-25 0,25 0,-25 0,0 0,25 0,-24 0,24 0,-25 0,25 0,-25 0,0 0,0 0,-24 0,24 0,0 0,0 0</inkml:trace>
  <inkml:trace contextRef="#ctx0" brushRef="#br0" timeOffset="2511.1436">11758 9079,'0'0,"0"0,0 0,0 0,25 0,-25 24,0 1,0-25,0 25,0-25,24 25,-24-25,0 25,0-1,0-24,0 25,25-25,-25 50,0-50,0 0,0 25,25-25,-25 24,0 1,0-25,25 0,-25 25,0-25,0 0,25 0,-25 25,0 0,0-25,0 0,0 24,24-24,-24 0,25 0,-25 25,0-25,0 0,0 25,25-25,-25 25,0-25,0 0,0 25,0-25,0 24,25-24,-25 25,0-25,0 25,0-25,0 0,25 0,-25 25,0-25,0 25,24-25,-24 24,0-24,0 0,25 0,-25 0,0 0,25 0,-25 0,25-24,-25 24,0 0,0-25,25 25,-25-25,0 25,24-50,1 50,-25-24,25-1,-25 25,0-25,25 25,-25-25,0 25,0-25,25 25,-1-24,-24-1,0 25,25 0,-25-50,0 50,25-49,0 49,-25 0,0-25,25 0,-25 0,0 25,24 0,-24-25,0 25,0-24,25 24,-25-25,0 25,0-25,0 25,0 0,0-25,0 25,25 0,-25-25,0 1,0 24,0 0,0-25,0 25,0 0</inkml:trace>
  <inkml:trace contextRef="#ctx0" brushRef="#br0" timeOffset="5264.3011">10195 10914,'0'0,"0"0,0 25,0-25,0 0,0 25,25-1,-25-24,0 25,25 0,-25-25,0 25,24-25,-24 25,25-25,-25 0,0 24,0 1,0-25,0 0,0 25,25-25,-25 25,0-25,0 0,0 25,0 0,25-25,-25 24,0-24,0 25,0-25,0 25,0-25,0 25,0-25,0 25,25-25,0 0,-25 0,0 0,0 0,24 0,-24-50,25 50,0-25,0 0,0 1,-25-26,24 50,-24-25,25 0,-25 0,25 25,-25-24,0 24,0-25,25 0,-25 25,0-25,25 0,-25 1,24-1,-24 25,0-25,0 25,0-25,0 25</inkml:trace>
  <inkml:trace contextRef="#ctx0" brushRef="#br0" timeOffset="7687.4396">10914 10939,'-24'0,"24"0,-25 0,25 0,0 25,-25-25,25 0,0 24,0-24,0 25,-25-25,25 25,0-25,0 25,0 0,-25-25,25 0,0 24,0-24,0 25,0-25,0 25,0 0,0-25,0 25,0-25,0 25,0-1,0-24,0 25,0-25,0 25,0-25,0 0,0 0,25 0,-25 0,0 25,25-25,0 0,-25 0,0 25,25-25,-25 0,24 0,-24 0,0 0,25 0,0 0,-25 0,0 0,0 0,25 0,-25-25,0 25,0-25,25 25,-25 0,24 0,-24-25,0 25,0-25,0 1,0 24,25 0,-25-25,0 25,0-25,0 0,0 25,0-25,0 25,0-25,0 25,0-24,0-1,0 25,0-25,0 25,0 0,0 0,0-25,-25 25,1 0,24-25,0 25,-25 0,25 0,0 0,-25 0,0 0</inkml:trace>
  <inkml:trace contextRef="#ctx0" brushRef="#br0" timeOffset="9735.5568">11361 10914,'0'0,"0"0,0 25,0 0,0-25,0 24,0-24,0 25,0-25,0 25,0 0,0 0,0-25,0 49,0-24,0 0,0-25,0 25,0-25,0 25,0-25,0 24,0 1,0-25,0 25,-25-25,25 0,0 0,0 25,0-25,25 0,-25 0,25 0,-25 0,25 0,-1 0,-24 0,25 0,-25 0,25 0,0 0,-25 0,25 0,-25 0,24 0,-24 0,25 0,-25 0</inkml:trace>
  <inkml:trace contextRef="#ctx0" brushRef="#br0" timeOffset="11199.6406">11931 10889,'0'25,"0"-25,0 25,0-25,0 25,0-1,0-24,0 25,0-25,0 25,0-25,0 25,0 0,0-25,0 24,0-24,0 25,0 0,0-25,0 25,0-25,0 25,0-25,0 25,0-1,0-24,0 25,0-25,0 25,0-25</inkml:trace>
  <inkml:trace contextRef="#ctx0" brushRef="#br0" timeOffset="12591.7202">11758 10988,'25'0,"-25"0,24 0,-24 0,25 0,0 0,-25 0,25 0,-25 0,25 0,-25 0,24 0,1 0,-25 0,25 0,-25 0,25 0,0 0,-25 0,24 0,-24 0,0 0,25 0,-25 0,0 0</inkml:trace>
  <inkml:trace contextRef="#ctx0" brushRef="#br0" timeOffset="14127.808">12353 10988,'0'0,"0"0,0 25,0-25,0 25,0 0,0 0,0-1,0 1,0 0,0-25,0 25,0 0,0-25,0 25,0-25,0 24,0-24,0 0,0 25,0 0,0-25,0 25,0-25,0 25,0-25,0 0</inkml:trace>
  <inkml:trace contextRef="#ctx0" brushRef="#br0" timeOffset="16383.9371">12378 10964,'25'0,"-25"0,24 0,-24 0,0 0,25 0,-25 24,0-24,0 0,25 0,-25 25,25-25,-25 25,25-25,-25 0,0 0,25 0,-25 25,0-25,0 25,0-25,0 0,0 0,0 0,24 0,-24 0,25-25,-25 25,25 0,-25-25,25 0,-25 25,0-25,25 25,-25 0,24 0,-24-24,0 24,25-25,0 25,0-25,-25 25,25 0,-25 0,0 0,0-25,0 25,24 0,-24 0,0 25,0-25,25 25,-25 0,0-1,0 26,25-25,0 24,-25-24,0 0,0 0,0-25,0 25,0 0,0-1,0-24,0 25,0 0,0-25,0 25,0-25,0 25,0-25,0 0,0 0,-25 0</inkml:trace>
  <inkml:trace contextRef="#ctx0" brushRef="#br0" timeOffset="17489.0003">13048 10914,'0'0,"0"0,0 0,0 25,24-25,-24 49,0-49,0 25,0 25,0-1,0-24,0 0,0 25,0-25,0-1,0-24,0 50,0-50,0 25,0-25,0 25,0-25,0 24,0-24,0 25,0-25,0 25,25-25,-25 0,0 0,0 0,0 0,0-25,0 25</inkml:trace>
  <inkml:trace contextRef="#ctx0" brushRef="#br0" timeOffset="18288.046">13097 10939,'0'0,"25"0,0 0,-25 0,25 0,-25 0,24 0,-24 0,25 0,0 0,-25 0,-25 0,25-25</inkml:trace>
  <inkml:trace contextRef="#ctx0" brushRef="#br0" timeOffset="19272.1023">13147 11212,'0'0,"25"0,-25 0,24 0,-24 0,25 0,0 0,-25 0</inkml:trace>
  <inkml:trace contextRef="#ctx0" brushRef="#br0" timeOffset="20463.1704">13147 11460,'0'0,"25"0,-25 0,24 0,-24 0,25 0,-25 0,25 0,-25-25,25 25,-25 0,25 0,-25 0,0 0,0 0</inkml:trace>
  <inkml:trace contextRef="#ctx0" brushRef="#br0" timeOffset="21759.2446">13544 10964,'0'0,"0"0,0 0,0 24,0-24,0 25,0 0,0 0,0-25,0 25,0-1,0 1,0-25,0 50,0-50,0 25,0-25,0 25,0-1,0 1,0-25,0 25,0 0,0-25,0 25,0-25,0 24,0-24,25 25,-25 0,0-25,0 0,0 25,0-25,0 0,0 0,0 0,0-25,0 0</inkml:trace>
  <inkml:trace contextRef="#ctx0" brushRef="#br0" timeOffset="22967.3137">13370 10889,'0'0,"25"0,0 0,-25 0,0 0,24 0,-24 0,25 0,0 0,-25 0,25 0,-25 0,25 0,-25 0,25 0,-1 25,-24-25,25 0,-25 0,25 0,0 0,-25 0,25 0,-25 0,24 0,-24 0,0 0,25 0,0 0,-25 0,0 0</inkml:trace>
  <inkml:trace contextRef="#ctx0" brushRef="#br0" timeOffset="23943.3694">13965 10939,'0'0,"0"0,0 25,0-25,0 24,0 1,0-25,0 25,0 25,0-26,0 1,0 25,0-25,0 0,0 24,0-49,0 25,0-25,0 25,0 0,0-25,0 24,0-24,0 25,0-25,0 25,0 0,0-25,0 0,0 0,0 0</inkml:trace>
  <inkml:trace contextRef="#ctx0" brushRef="#br0" timeOffset="26375.5086">13866 10889,'0'0,"0"0,25 0,-25 0,25 0,-25 0,25 0,-1 0,-24 0,25 0,-25 0,25 0,0 0,-25 0,25 0,-25 0,24 0,-24 0,0 25,25-25,-25 0,25 0,-25 25,0-25,0 0,25 0,-25 25,0-25,0 0,0 24,25-24,-25 25,24-25,-24 0,0 25,25-25,-25 0,0 0,0 25,0 0,0-25,0 24,0-24,0 0,0 25,0-25,0 0,-25 0,25 25,-24-25,24 0,-25 0,25 25,0-25,-25 0,0 0,25 0,0 0,0 25,-25-25,25 0,0 0,0 25,0-25,0 24,0-24,0 0,0 25,0-25,25 25,0-25,-25 25,0-25,0 25,25-25,-25 0,25 0,-25 0,24 0,-24 0,0 24,25-24,-25 0,25 0,-25 0,0 25,0-25,0 25,25-25,-25 0,25 0,-25 25,0-25,-25 0,25 0,-25 0</inkml:trace>
  <inkml:trace contextRef="#ctx0" brushRef="#br0" timeOffset="31815.8198">2382 10468,'0'0,"24"0,-24 0,0 24,25-24,-25 0,0 25,0-25,0 25,25 25,-25-26,25 26,0 24,-25-24,24-25,-24 49,25-24,-25-1,0 1,0 0,0-50,0 24,0-24,0 0,0 0,0 0,0-24,0-1,0 25,0-25</inkml:trace>
  <inkml:trace contextRef="#ctx0" brushRef="#br0" timeOffset="32759.8738">2456 10517,'0'0,"0"0,25 0,-25 0,25 0,-1 0,-24 0,25 0,50 0,-51 0,26 0,0 0,-1 0,-49 0,25 0,0 0,-25 0</inkml:trace>
  <inkml:trace contextRef="#ctx0" brushRef="#br0" timeOffset="33663.9255">2555 10815,'0'0,"0"0,25 0,-25 0,25 0,-25 0,25 0,-1 0,1 0,-25 0,25 0,0 0,-25 0,25 0,-25 0,24 0,1 0,-25 0,25 0,-25 0,25 0,-25 0,0 0,0 0,0 0,-25 0</inkml:trace>
  <inkml:trace contextRef="#ctx0" brushRef="#br0" timeOffset="34680.9837">2605 11088,'0'0,"0"0,25 0,-1 0,-24 0,25 0,0 0,0 0,24 0,-24 0,-25 0,50 0,-50 0,25 0,-25 0,24 0,1 0,-25 0,25 0,-25 0,25 0,-25 0,25 0,-25 0,0 0,0 0,0 0,0-25</inkml:trace>
  <inkml:trace contextRef="#ctx0" brushRef="#br0" timeOffset="36327.0778">3126 10492,'0'25,"0"-25,0 25,0-25,0 0,0 25,0 0,0-25,0 24,0-24,0 50,0-50,0 25,0-25,0 49,0-24,0 0,0 25,0-1,0-24,0 0,0 0,0-1,0-24,0 0,0 25,25-25,-25 0,0 25,0-25,24 0,1 0,-25 0,25 0,-25 0,25 0,0 0,-25 0,24 0,-24 0,25 0,-25 0,25 0,0 0,-25 0,25 0,-25 0,0 0,0 0,0 0,-25 0,0 0,25-25</inkml:trace>
  <inkml:trace contextRef="#ctx0" brushRef="#br0" timeOffset="37199.1276">3696 10964,'0'0,"0"0,0 0,-25 0,1 0,24 0,0 0,0 0,0 0</inkml:trace>
  <inkml:trace contextRef="#ctx0" brushRef="#br0" timeOffset="38959.2283">4118 10492,'0'-24,"0"24,0 0,-25 0,25 24,0-24,0 25,0 0,0-25,0 25,0 0,0-1,0 1,0-25,0 50,0-50,0 25,0-1,0 1,0-25,0 25,0-25,0 25,0 0,0-25,0 24,0-24,0 25,0-25,0 25,0 0,0-25,0 25,0-25,0 24,0 1,0-25,0 0,0-25</inkml:trace>
  <inkml:trace contextRef="#ctx0" brushRef="#br0" timeOffset="40967.3432">4118 10616,'25'0,"-25"0,0 0,25 0,-25 25,24-25,1 0,-25 25,25-25,-25 25,0 0,0-25,0 24,25-24,-25 0,25 25,-25 0,0 0,0-25,0 25,24-1,-24-24,0 25,0-25,0 0,0 25,25-25,-25 0,0 0,0 25,25-25,-25 25,0-25,0 24,25-24,-25 0,0 25,0 0,25-25,-25 0,0 0,0 0,0-25,0 25,0-25,0 25,0-24,0-1,0 0,0 0,0 0,24 25,-24-24,0 24,0-25,25 25,-25-25,0 25,0 0,0-25,0 25,0-25,0 25,25 0,-25-24,0-1,0 25,0-25,0 25,0-25,25 25,-25-25,0 25,0-24,0 24,0-25,0 25,0-25,0 0,0 25,0 0,0 0,0-25</inkml:trace>
  <inkml:trace contextRef="#ctx0" brushRef="#br0" timeOffset="42847.4508">4688 10988,'0'0,"0"0,25-24,0-1,0-25,0 25,-25-24,49 24,-24-25,-25 26,0-1,25 25,-25-25,0 25,25-25,-25 25,0-25,0 1,0 24,24 0,-24-25,0 25,0-25,0 25,0-25,0 25,25 0,-25-25,0 25,0 0,0-24,25 24,-25 0,25-25,-25 0,0 25,0 0,0-25,25 25,-25-25,0 25,0 0,0 0,25 0,-25 25,0-25,0 25,0-25,0 50,24-50,1 24,-25 1,0 0,0-25,0 0,0 25,0-25,25 0,-25 25,0-1,0-24,0 0,0 25,25 0,-25 0,0-25,0 25,0-25,25 24,-25 1,0-25,0 25,0-25,24 25,-24-25,0 25,0-1,0-24,0 25,0-25,0 0,0 25,0 0,0-25,25 0,-25 25,0-25,0 24,0-24,0 0,0 25,0 0,0-25,0 0,0 0,0 0,0 0,-25 0,25 0,-24 0,24-25,-25 25</inkml:trace>
  <inkml:trace contextRef="#ctx0" brushRef="#br0" timeOffset="44072.5208">4837 10889,'0'0,"0"0,0 0,25 0,-25 0,25 0,-25 0,25 0,-1 0,-24 0,25 0,-25 0,25 0,0 0,-25 0,25 0,-25 0,25 0,-25 0,24 0,1 0,-25 0,25 0,-25 0,25 0,0 0,-25 0,0 0,0 0,0 0,0-25,0 1,0 24</inkml:trace>
  <inkml:trace contextRef="#ctx0" brushRef="#br0" timeOffset="45839.6218">5433 10418,'0'0,"24"0,-24 25,0-25,0 25,0-25,0 24,0 1,0-25,0 25,0-25,0 25,0 0,0-1,0 1,0-25,0 50,0-50,0 49,0-49,0 25,0 0,0 0,0-25,0 25,0-25,0 24,0-24,0 25,0 0,0-25,0 25,0-25,0 25,0-25,0 0,0-25</inkml:trace>
  <inkml:trace contextRef="#ctx0" brushRef="#br0" timeOffset="47959.7432">5383 10393,'0'25,"0"-25,0 25,0-25,25 0,-25 0,25 0,-25 0,24 0,1 0,-25 0,0 0,25 0,-25 25,0-25,25 0,-25 0,25 0,-1 0,-24 0,25 0,-25 0,25 0,0 0,-25 0,25 0,-25 0,0 0,24 0,-24 0,25 0,0 0,-25 0,25 0,-25 0,25 0,-1 0,-24 0,0 0,25 0,-25 0,0 24,25-24,-25 25,0-25,0 25,0-25,0 25,0-25,0 25,0-1,0-24,0 0,0 0,0 25,-25-25,25 0,-25 0,25 0,-24 0,24 0,0 25,-25-25,25 0,-25 0,25 25,-25-25,25 0,0 0,-25 0,25 0,-24 25,24-25,-25 0,0 0,25 0,-25 0,25 0,0 24,-25-24,1 0,24 0,0 0,0 0,0 0,0 0,0 0</inkml:trace>
  <inkml:trace contextRef="#ctx0" brushRef="#br0" timeOffset="50118.8667">6053 10492,'0'0,"0"0,0 25,0 0,0-25,0 25,0-25,0 25,0-25,0 24,0 1,0-25,0 25,0 25,0-50,0 49,0 1,0-50,0 25,0 24,0-24,0 0,0-25,0 25,0-25,0 0,0 0,0 0</inkml:trace>
  <inkml:trace contextRef="#ctx0" brushRef="#br0" timeOffset="51263.9321">6102 10492,'25'0,"-25"0,25 0,-25 0,25 0,-25 0,0 0,25 0,-1 0,-24 0,25 0,-25 0,25 25,-25-25,25 0,0 0,-25 0,24 0,-24 0,25 0,0 0,-25 0,0 0,-25 0,25 0,-25 0</inkml:trace>
  <inkml:trace contextRef="#ctx0" brushRef="#br0" timeOffset="52471.0012">6102 10765,'0'0,"0"0,25 0,0 0,-25 0,25 0,-25 0,25 0,-25 0,24 0,1 0,-25 0,25 0,-25 0,25 0,0 0,-25 0,0 25,24-25,-24 0,0 0</inkml:trace>
  <inkml:trace contextRef="#ctx0" brushRef="#br0" timeOffset="53512.0606">6127 10964,'0'0,"0"0,0 0,25 0,0 0,-25 0,25 0,-25 0,24 0,1 0,-25 0,25 0,25 0,-50 0,24 0,1 0,0 0,-25 0,25 0,-25 0,25 0,-1 0,-24 0,25 0,-25 0,0 0,0 0,0 0,-25 0,25 0,-24-25</inkml:trace>
  <inkml:trace contextRef="#ctx0" brushRef="#br0" timeOffset="55343.1655">6276 10170,'0'25,"0"-25,25 0,-25 25,0-25,0 0,0 24,0-24,25 0,-25 0,0 25,24-25,1 0,-25 0,0 25,25-25,-25 0,0 0,25 0,0 0,-25-25,0 25,24 0,-24 0,0 0,25 0,-25-25,0 25,25 0,-25-24,0 24</inkml:trace>
  <inkml:trace contextRef="#ctx0" brushRef="#br0" timeOffset="57191.2712">6995 10492,'0'0,"0"0,0 0,0 25,0 0,0-25,0 25,0-25,0 25,0-25,0 24,0 1,0 25,0-50,0 25,0 24,0-49,0 50,0-50,0 25,0-25,0 24,0-24,0 25,0 0,0-25,0 25,0-25,0 25,0-1,0-24,0 0,0 0,0 0</inkml:trace>
  <inkml:trace contextRef="#ctx0" brushRef="#br0" timeOffset="58544.3486">6797 10492,'25'0,"-25"0,24 0,-24 0,25 0,0 0,-25 0,25 0,0 0,-25 0,24 0,1 0,-25-24,25 24,-25 0,0 0,50-25,-50 25,24 0,1 0,0 0,0 0,-25 0,25 0,0-25,-25 25,24 0,-24 0,0 0,0 0</inkml:trace>
  <inkml:trace contextRef="#ctx0" brushRef="#br0" timeOffset="60008.4323">7665 10468,'0'0,"0"0,0 0,0 24,0 1,0-25,0 25,0-25,0 25,0 0,0-25,0 24,0-24,0 25,0-25,0 25,0 0,0-25,0 25,0-25,0 24,0 1,0-25,0 25,0-25,0 25,0-25,0 25,0-1,0-24,0 25,0-25,0 25,0 0,0-25,0 25,0-25,0 24,0-24,0 25,0 0,0-25,0 0,-25 0,25-25,0 25,0-25,0 1</inkml:trace>
  <inkml:trace contextRef="#ctx0" brushRef="#br0" timeOffset="61055.4922">7789 10294,'25'0,"-25"0,0-25,25 25,-1-25,-24 25,25-24,-25-1,0 25,25 0,0 0,-25 0,0-25,0 25,25 0,-25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1-26T22:19:15.524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8781 10269,'0'0,"0"0,0-25,0 25,0-24,0 24,0-25,0 25,0-25,0 0,0 25,0-25,0 25,0-24,0 24,0-25,0 25,0 0,0-25,0 25,0-25,25 25,-25 0,0-25,0 0,0 25,0 0,0-24,0 24,25-25,-25 0,0 25,0 0,0-25,0 25,0-25,25 25,-25 0,0-24,0-1,24 25,-24 0,0 0,0-25,0 25,25 0,-25-25,0 0,0 25,25 0,-25-24,25 24,-25 0,0 0,0-25,25 25,-25 0,0-25,0 25,0-25,0 25,24 0,-24-25,0 25,0 0,0-24,25 24,-25-25,25 25,-25 0,0-25,0 25,25 0,-25-25,0 25,0 0,0-25,25 25,-1 0,-24-24,25 24,-25-25,0 25,25 0,-25-25,0 25,25 0,-25-25,25 25,-25 0,0-25,24 25,-24 0,0 0,25 0,-25-24,25 24,-25 0,0 0,25 0,-25-25,25 0,-25 25,0 0,25 0,-1-25,-24 25,25 0,-25 0,25 0,0 0,-25 0,0-25,25 25,-25 0,24 0,-24 0,0 0,25 0,0 0,-25-24,0 24,25 0,-25 0,25 0,-25-25,24 25,-24 0,25 0,-25 0,25 0,-25 0,0-25,25 25,0 0,-25 0,24 0,-24 0,25 0,-25-25,25 25,-25 0,25-25,0 25,-1 0,1 0,0-24,0 24,-25 0,49 0,-49 0,0-25,25 25,-25-25,25 25,-25 0,25 0,0 0,-25 0,0 0,24 0,-24 0,25 0,0 0,-25 0,25 0,-25 0,25-25,-25 25,24 0,1 0,0 0,-25 0,25 0,0 0,-25 0,25 0,-25 0,24 0,1 0,0 0,-25 0,25 0,0 0,-25 0,24 0,-24 0,0-25,25 25,-25 0,25 0,0 0,-25 0,25 0,-25 0,24 0,1 0,-25 0,25 0,-25 0,0-25,25 25,-25 0,49 0,-49 0,25 0,0 0,0 0,0 0,-1 0,-24-24,25 24,-25 0,50 0,-50 0,25 0,-25 0,24 0,1 0,0-25,0 25,0 0,-25 0,24 0,1 0,-25 0,25 0,0 0,0-25,-1 25,1 0,0 0,0 0,0 0,0 0,-1 0,1 0,0 0,0 0,-25 0,25 0,-1 0,1 0,-25 0,25 0,0 0,-25 0,25 0,-25 0,49-25,-49 25,25 0,0-25,0 25,-1 0,1-24,0 24,-25 0,50 0,-50-25,24 25,1 0,0 0,25 0,-50 0,24 0,26-25,-50 25,25 0,0-25,-1 25,-24 0,25 0,0 0,0 0,-25 0,25 0,-1 0,26 0,-50 0,25 0,24 0,-24 0,0 0,0 0,-25 0,25 0,0 0,-25 0,24 0,-24 0,25 0,0 0,-25 0,25 0,-25 0,25 0,-25 0,24 0,1 0,0 0,0 0,0 0,-25 0,24 0,-24 0,25 0,0 0,-25 0,25 0,-25 0,49 0,-49 0,25 0,0 0,0 0,0 0,-1 0,1 0,0 0,-25 0,50 0,-26 0,1 0,0 0,0 0,24 0,-24 0,0 0,0 0,0 0,-1 0,1 0,0 0,0 0,25 0,-50 0,49 0,-24 0,0 0,24 0,-49 0,25 0,0 0,-25 0,25 0,0 0,-25 0,24 0,-24 0,25 0,0 0,-25 0,25 0,0 0,-1 0,1 0,0 0,0 0,24 0,-24 0,0 0,25 0,-26 0,1 0,0 0,0 0,0 0,24 0,-49 25,50-25,-50 0,25 0,-25 0,24 25,1-25,-25 0,25 0,-25 0,25 0,-25 0,0 25,25-25,0 0,-25 0,0 0,24 0,-24 24,25-24,0 0,-25 0,25 25,0-25,-1 0,1 0,0 25,25 0,-50-25,24 0,26 0,-50 25,50-25,-50 0,24 0,-24 24,25-24,0 0,-25 25,25-25,-25 0,25 25,-25-25,0 0,49 25,-49-25,25 25,-25-25,25 0,0 25,-1-25,-24 24,25 1,0-25,-25 0,25 25,-25-25,0 0,0 25,25-25,-25 25,24-25,-24 24,0-24,25 25,-25 0,25 0,0 0,-25-1,25 1,-25-25,24 50,-24-50,25 25,-25-25,25 49,0-24,-25 0,25 0,-25-1,0 1,49-25,-49 25,50 25,-50-50,25 49,0 1,-25-50,49 49,-49-49,0 50,25-50,-25 25,25-25,-25 25,0-1,25-24,-25 25,0-25,0 25,0 0,24-25,-24 25,0-25,0 49,25-49,-25 25,25-25,-25 25,0-25,0 25,0 0,0-1,25-24,-25 25,0 0,0-25,0 25,0-25,25 25,-25-1,24 1,-24-25,0 25,0 0,0 0,25-25,-25 49,0-49,0 50,0-50,25 25,0-1,-25 1,0-25,0 25,0 0,0 0,25-25,-25 24,0-24,0 25,24 0,-24 0,0-25,0 25,25-1,-25 1,0-25,0 50,25-25,-25-1,0 1,25 0,-25 0,25 24,-25-49,0 50,24-25,-24 0,0 0,0-1,0 1,0-25,25 25,-25 0,0 0,0-25,0 24,0-24,0 25,0 0,0 0,0-25,0 25,0-1,0 1,0 0,0 0,0 0,0-1,0 1,0-25,0 50,0-50,0 25,0-25,0 24,0 1,0 0,0-25,0 50,0-26,0-24,0 50,0-50,0 25,0-25,0 25,0-1,0-24,0 25,0-25,0 25,0 0,0 0,0-25,0 49,0-49,0 25,0-25,-25 50,25-50,0 25,-24-1,24 1,-25 0,0 0,0 0,0-1,25 1,-24 0,24 0,-25 0,0-25,25 49,-25-49,25 50,-25-50,1 49,24-49,-75 50,50 0,1-50,-1 24,0 1,-25-25,26 25,-1 0,25-25,-25 0,25 25,0-25,-25 0,0 24,25-24,-25 25,25-25,-24 0,-1 25,-25-25,25 0,1 25,-1-25,0 0,-25 25,26-1,-1-24,-25 0,25 0,1 25,-1 0,-25-25,25 0,1 0,24 25,-25-25,0 0,25 0,-25 0,25 0,-49 0,24 25,0-1,0-24,0 0,1 0,-51 0,75 0,-25 0,-49 25,74-25,-50 0,50 25,-24-25,-1 0,0 0,25 0,-25 25,0-25,0 0,1 0,24 25,-50-25,25 25,0-25,1 0,-1 0,-25 24,50-24,-25 0,1 0,-1 25,0-25,0 0,-24 0,24 0,-25 0,25 0,1 0,-26 0,25 0,0 0,1 0,-1 0,0 0,-25 0,26 0,-1 0,0 0,0 0,0 0,1 0,-1 0,0 0,0 0,-25 0,1 0,24 0,0 0,-24 0,24 0,0 0,0 0,0 0,1 0,24 0,-25 0,0 0,0 0,-24 0,24 0,0 0,0 0,0 0,1 0,-26 0,25 0,-24 0,24 0,-50 0,51 0,-1 0,-25 0,1 0,24 0,0 0,-25 0,25 0,1 0,-26 0,50 0,-25 0,25 0,-49 0,49 0,-25 0,-25 0,25 0,1 0,-26 0,25 0,0 0,1 0,24 0,-25 0,0 0,0 0,25 0,-49 0,24 0,25 0,-25 0,0 0,-24 0,49 0,-25 0,25 0,-25 0,0 0,25 0,-25 0,25 0,-24 0,24 0,-25 0,-25 0,25 0,1 0,-26 0,25 0,-24 0,24 0,0 0,0 0,25 0,-50 0,50 0,-24 0,-1 0,0 0,0 0,25 0,-25 0,1 0,-26 0,25 0,0 0,1 0,-51 0,50 0,-24 0,24 0,-25 0,26 0,-1 0,25 0,-25 0,-25 0,50 0,-49 0,49 0,-25 0,0 0,-24 0,24 0,25 0,-25 0,0 0,0 0,1 0,-51 0,50 0,-24 0,24 0,-25 0,1 0,24 0,-25 0,25 0,1-25,-26 25,25 0,0-24,1-1,-1 25,-25-50,1 25,-1 25,0-49,1 24,-1 25,-24-50,49 25,-49 1,24-26,-25 25,51 0,-26 1,25-1,0 0,1 0,-26 0,50 25,-25-24,25-1,-25 0,1 25,24-25,-25 0,0-24,0 24,0-25,25 26,-49-1,24-25,25 25,-50-24,50 24,-24 0,-26-24,50 49,0-25,-25 0,25 25,0-25,-25 25,25-25,0 0,0 25,-24-24,24-1,0 0,0 0,-25 25,25-49,0 49,0-25,0 25,0-25,-25 25,25-25,0 25,0-25,0 25,0-24,0 24,0-25,0 0,0 25,0-25,0 25,0-25,0 1,0 24,0-25,0 25,0-25,0 25,0-25,0 0,0 25,0-24,0 24,0-25,0 0,0 25,0-25,0 25,0-25,0 25,0-24,0-1,0 25,0-25,0 25,0-25,0 0,0 25,0-24,0 24,0-25,0 25,0-25,0 0,0 25,0 0,0 0,-25 0,25 25,0-25,0 25,0-25,-25 25,25-25,0 24,0 1,0-25,0 25,0-25,0 25,0 0,0-25,0 24,0-24,0 25,0-25,0 25,0 0,0-25,0 0,0 25,-24-25,24 0,0 24,0 1,0-25,0 0,0 25,-25-25,25 25,0-25,0 25,-25-25,25 24,0-24,0 25,0-25,0 0,0 25,0 0,-25-25,25 0,0 25,0-25,0 0,0 24,0-24,0 25,-25-25,25 25,0-25,0 25,-24-25,24 0,0 25,0-1,0-24,0 0,0 25</inkml:trace>
  <inkml:trace contextRef="#ctx0" brushRef="#br0" timeOffset="2928.1675">8558 11361,'0'0,"0"0,0 0,0 24,0 1,0-25,0 25,0-25,0 50,0-50,0 24,0-24,25 0,-25 25,0 0,0-25,25 0,-25 25,0-25,0 25,0-25,0 0,0 24,0 1,0-25,0 25,24-25,-24 0,0 0,0 25,0-25,25 0,-25 25,0-1,25-24,-25 0,0 0,0 25,25-25,-25 0,0 0,0 25,25-25,-25 25,0-25,0 0,24 0,-24 25,25-25,-25 0,0 24,0-24,0 0,25 0,-25 0,25 0,-25 25,25-25,-25 0,24 0,-24 25,0-25,25 0,-25 0,25 0,-25 0,25 0,-25 0,0 25,25-25,-25 0,0 0,24 0,-24 25,25-25,-25 0,25 0,-25 24,0-24,0 0,25 0,-25 0,0 0</inkml:trace>
  <inkml:trace contextRef="#ctx0" brushRef="#br0" timeOffset="23649.3527">9525 11237,'0'0,"0"0,0 24,0-24,0 25,0-25,25 50,-25-1,0-49,25 50,-25 0,25-26,-25 1,0 25,0-1,0-24,0 0,0-25,0 50,0-50,0 24,0-24,0 25,0 0,0 0,0-25,0 25,0-1,0-24,0 25,0-25,0 0,0 0,-25 0,25 0</inkml:trace>
  <inkml:trace contextRef="#ctx0" brushRef="#br0" timeOffset="24528.403">9252 11187,'0'0,"25"0,0 0,-25 0,25 0,-25 0,50 0,-26 0,1 0,0 0,74 0,-24 0,-1 0,-24 0,-1 0,-24 0,0 0,0 0,-1 0,-24-25,0 25,25 0,-25-25,0 25,0 0,0-25,0 25,0 0</inkml:trace>
  <inkml:trace contextRef="#ctx0" brushRef="#br0" timeOffset="25952.4844">9377 11906,'24'0,"-24"0,25 0,-25 0,25 0,-25 0,25 0,0 0,-1 0,1 0,25 0,-1 0,1 0,-25 0,0 0,24 0,-24 0,0 0,24 0,-24 0,0 0,0 0,-25 0,25 0,-1 0,-24 0,0 0,25 0,-25 0,25 0,-25 0,0 0,0 0,0-25,0 25,-25 0,25 0,0 0</inkml:trace>
  <inkml:trace contextRef="#ctx0" brushRef="#br0" timeOffset="51239.9308">6747 8781,'0'0,"0"0,25 0,-25 0,25 0,0 0,-25 0,24 0,-24 0,25 0,-25 0,25 0,-25-25,25 25,-25 0,25 0,-25-25,0 25,24 0,-24 0,0 0,25 0,0 0,-25 0,25 0,-25 0,25 0,-1 0,-24 0,25 0,-25 0,25 0,-25 0,25 0,0 0,-25 0,25 0,-25 0,24 0,1 0,-25 0,25 0,-25 0,25 0,-25 0,25 0,-1 0,-24 0,25 0,-25 0,25 0,0 0,-25 0,25 0,-25 0,24 0,-24 0,25 0,0 0,-25 0,25 0,-25 0,25 0,-1 0,-24 0,25 0,-25 0,25 0,-25 0,25 0,0 0,-25 0,24 0,-24 0,25 0,-25 0,25 0,-25 0,0 0,0 0,-25 0,25 0,-25 0,25 0,0 0,0-25,-24 25,24 0,0-24,-25 24,25 0,0-25,0 0,0 25,-25 0,25-25,0 25,0-25,0 25,0-24,0 24,-25 0,25-25,0 25,0-25,0 25,0-25,0 0,0 25,-25 0,25-24,0 24,-24 0,24-25,0 0,0 25,0 0,0-25,0 25,0-25,-25 25,25 0,0-24,0-1,0 25,0 0,0-25,-50 25,50-25,0 0,0 25,0 0,0-24,-25 24,25 0,0-25,0 0,-24 25,24 0,-25 0,25-25,0 25,0 0,-25 0,25-25,0 25,-25 0,25-24,0-1,0 25,-25 0,25-25,-24 25,24 0,0-25,0 25,0-25,-25 25,25 0,0-25,0 25,0 0,0-24,0 24,-25-25,0 25,25 0,0 0,-25 0,25 0,0 0,0 25,-24-25,24 0,0 24,0-24,0 0,-25 0,25 50,0-50,-25 0,25 25,0-25,0 0,0 25,0 0,0-25,-25 0,25 24,0-24,0 25,0-25,0 25,0-25,0 25,-25-25,25 0,0 25,0-25,-25 0,25 24,0 1,0-25,-24 0,24 25,0-25,0 25,-25-25,25 25,0-25,0 24,0-24,0 0,0 25,-25-25,25 25,0 0,0-25,0 25,-25-25,25 0,0 24,0-24,0 25,0-25,0 25,-25-25,25 0,0 25,0-25,0 0,0 25,0-1,0-24,-24 0,24 25,0-25,0 25,-25-25,25 25,0-25,0 0,0 25,-25-25,25 0,0 0,0 24,0-24,-25 0,25 25,0-25,0 25,0-25,-25 0,25 25,-24-25,24 0,0 0</inkml:trace>
  <inkml:trace contextRef="#ctx0" brushRef="#br0" timeOffset="53168.041">6028 8037,'0'0,"0"0,0 0,0 25,0-25,0 24,0 1,0-25,0 25,0 25,0-26,0 1,0 25,0-25,0-1,0 1,0 0,0 0,0 0,0-1,0-24,0 25,0-25,0 25,0-25,0 25,0 0,0-25,0 24,0-24,0 25,0 0,0-25,0 25,0-25,0 25,0-25,0 0,0 0</inkml:trace>
  <inkml:trace contextRef="#ctx0" brushRef="#br0" timeOffset="54167.0982">5705 8012,'0'0,"0"0,25 0,0 0,-25-25,0 25,25 0,-25 0,25 0,-25 0,24 0,1 0,-25 0,25-25,-25 25,25 0,0 0,-25 0,24 0,-24 0,25 0,-25 0,25 0,0 0,-25 0,25 0,-25 0,24 0,1 0,-25 0,25 0,0 0,0 0,-25 0,25 0,-25 0,24 0,-24 0,25 0,0 0,-25 0,0 0</inkml:trace>
  <inkml:trace contextRef="#ctx0" brushRef="#br0" timeOffset="55512.1752">5681 8632,'0'0,"0"0,24 0,-24 0,25 0,0 0,0 0,0 0,-1 0,-24 0,50 0,-50 0,25 0,0 0,-1 0,1 0,-25 0,25 0,0 0,-25 0,25 0,-25 0,24 0,-24 0,25 0,0 0,-25 0,25 0,-25 0,25 0,0 0,-25 0,24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9467F2-13F7-42BC-8AE8-4351BC9F8790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0FACDC-0BDC-4362-A3BC-8959BEE6BF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47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0FACDC-0BDC-4362-A3BC-8959BEE6BF6F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793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2772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868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4601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49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3253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6712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79102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20434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0899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6028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49044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6249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4602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4083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83981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692041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91362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0976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74458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1146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8170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4641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9144">
              <a:srgbClr val="F1F7FF">
                <a:lumMod val="39000"/>
                <a:lumOff val="61000"/>
              </a:srgbClr>
            </a:gs>
            <a:gs pos="6000">
              <a:srgbClr val="03D4A8">
                <a:lumMod val="17000"/>
                <a:lumOff val="83000"/>
              </a:srgbClr>
            </a:gs>
            <a:gs pos="47000">
              <a:srgbClr val="21D6E0">
                <a:lumMod val="11000"/>
                <a:lumOff val="89000"/>
              </a:srgbClr>
            </a:gs>
            <a:gs pos="92000">
              <a:srgbClr val="005CBF">
                <a:lumMod val="13000"/>
                <a:lumOff val="87000"/>
              </a:srgb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9144">
              <a:srgbClr val="F1F7FF">
                <a:lumMod val="39000"/>
                <a:lumOff val="61000"/>
              </a:srgbClr>
            </a:gs>
            <a:gs pos="6000">
              <a:srgbClr val="03D4A8">
                <a:lumMod val="17000"/>
                <a:lumOff val="83000"/>
              </a:srgbClr>
            </a:gs>
            <a:gs pos="47000">
              <a:srgbClr val="21D6E0">
                <a:lumMod val="11000"/>
                <a:lumOff val="89000"/>
              </a:srgbClr>
            </a:gs>
            <a:gs pos="92000">
              <a:srgbClr val="005CBF">
                <a:lumMod val="13000"/>
                <a:lumOff val="87000"/>
              </a:srgb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404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9144">
              <a:srgbClr val="F1F7FF">
                <a:lumMod val="39000"/>
                <a:lumOff val="61000"/>
              </a:srgbClr>
            </a:gs>
            <a:gs pos="6000">
              <a:srgbClr val="03D4A8">
                <a:lumMod val="17000"/>
                <a:lumOff val="83000"/>
              </a:srgbClr>
            </a:gs>
            <a:gs pos="47000">
              <a:srgbClr val="21D6E0">
                <a:lumMod val="11000"/>
                <a:lumOff val="89000"/>
              </a:srgbClr>
            </a:gs>
            <a:gs pos="92000">
              <a:srgbClr val="005CBF">
                <a:lumMod val="13000"/>
                <a:lumOff val="87000"/>
              </a:srgb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9003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8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4.png"/><Relationship Id="rId4" Type="http://schemas.openxmlformats.org/officeDocument/2006/relationships/hyperlink" Target="http://www.youtube.com/watch?v=8VMKCqwX01k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7" Type="http://schemas.openxmlformats.org/officeDocument/2006/relationships/image" Target="../media/image9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6.xml"/><Relationship Id="rId6" Type="http://schemas.openxmlformats.org/officeDocument/2006/relationships/slide" Target="slide7.xml"/><Relationship Id="rId5" Type="http://schemas.openxmlformats.org/officeDocument/2006/relationships/image" Target="../media/image10.emf"/><Relationship Id="rId4" Type="http://schemas.openxmlformats.org/officeDocument/2006/relationships/customXml" Target="../ink/ink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Elektrický proud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VY_32_INOVACE_2A_14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6330193"/>
              </p:ext>
            </p:extLst>
          </p:nvPr>
        </p:nvGraphicFramePr>
        <p:xfrm>
          <a:off x="302137" y="876817"/>
          <a:ext cx="8712967" cy="578814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60240"/>
                <a:gridCol w="6552727"/>
              </a:tblGrid>
              <a:tr h="14720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Materiál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je využitelný pro hodiny fyziky. Součástí výkladu jsou aktivní odkazy na internetovou encyklopedii wikipedia.org. Prezentace je doplněna odkazy na krátké video znázorňující zapojení ampérmetru do obvodu a jeho použití pro měření. Listy s jednoduchými úkoly jsou popsány na daných stránkách a k jejich splnění je třeba využít možnosti nového softwaru – skrytého pera. Závěrečná část je početní, kde je třeba vypočítat jednoduché příklady na dělení el. proudu.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Červenec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272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Fyzika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19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19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se naučí, jak se zapojí ampérmetr do obvodu, získají informace o střídavém a stejnosměrném napětí a o  jejich zdrojích. Měli by umět spočítat vstupní a výstupní proud v uzlu el. </a:t>
                      </a:r>
                      <a:r>
                        <a:rPr lang="cs-CZ" sz="1400" baseline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obvodu.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15. 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Elektrický proud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1461647"/>
            <a:ext cx="7848872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/>
              <a:t>je uspořádaný pohyb volných elektrických nábojů (elektronů, iontů) působením vnějšího elektrického </a:t>
            </a:r>
            <a:r>
              <a:rPr lang="cs-CZ" sz="2800" dirty="0" smtClean="0"/>
              <a:t>pole</a:t>
            </a:r>
          </a:p>
          <a:p>
            <a:endParaRPr lang="cs-CZ" sz="1600" dirty="0" smtClean="0">
              <a:solidFill>
                <a:prstClr val="black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Elektrický proud se označuje písmenem </a:t>
            </a:r>
            <a:r>
              <a:rPr lang="cs-CZ" sz="2800" i="1" dirty="0" smtClean="0">
                <a:solidFill>
                  <a:prstClr val="black"/>
                </a:solidFill>
              </a:rPr>
              <a:t>velké </a:t>
            </a:r>
            <a:r>
              <a:rPr lang="cs-CZ" sz="2800" u="sng" dirty="0" smtClean="0">
                <a:solidFill>
                  <a:prstClr val="black"/>
                </a:solidFill>
                <a:latin typeface="Book Antiqua" pitchFamily="18" charset="0"/>
              </a:rPr>
              <a:t>I</a:t>
            </a:r>
          </a:p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Základní jednotka je Ampér, označovaný </a:t>
            </a:r>
            <a:r>
              <a:rPr lang="cs-CZ" sz="2800" i="1" dirty="0" smtClean="0">
                <a:solidFill>
                  <a:prstClr val="black"/>
                </a:solidFill>
              </a:rPr>
              <a:t>velké</a:t>
            </a:r>
            <a:r>
              <a:rPr lang="cs-CZ" sz="2800" dirty="0" smtClean="0">
                <a:solidFill>
                  <a:prstClr val="black"/>
                </a:solidFill>
              </a:rPr>
              <a:t> [A]</a:t>
            </a:r>
          </a:p>
          <a:p>
            <a:pPr marL="285750" indent="-285750">
              <a:lnSpc>
                <a:spcPct val="200000"/>
              </a:lnSpc>
              <a:buFont typeface="Arial" pitchFamily="34" charset="0"/>
              <a:buChar char="•"/>
            </a:pP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1026" name="Picture 2" descr="C:\Users\uzivatel\AppData\Local\Microsoft\Windows\Temporary Internet Files\Content.IE5\16UXLQ8S\MC900311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90609"/>
            <a:ext cx="1128688" cy="1961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GFHMNZ7G\MP90043924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20244" r="7687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66" r="16052"/>
          <a:stretch/>
        </p:blipFill>
        <p:spPr bwMode="auto">
          <a:xfrm>
            <a:off x="7106194" y="332656"/>
            <a:ext cx="1162595" cy="1094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0642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Elektrický proud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7" name="Picture 3" descr="C:\Users\uzivatel\AppData\Local\Microsoft\Windows\Temporary Internet Files\Content.IE5\GFHMNZ7G\MP90043924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20244" r="7687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66" r="16052"/>
          <a:stretch/>
        </p:blipFill>
        <p:spPr bwMode="auto">
          <a:xfrm>
            <a:off x="7106194" y="332656"/>
            <a:ext cx="1162595" cy="1094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54238" y="1624743"/>
            <a:ext cx="8136904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/>
              <a:t>Aby vodičem procházel elektrický proud, musí být tento vodič připojen ke zdroji </a:t>
            </a:r>
            <a:r>
              <a:rPr lang="cs-CZ" sz="2400" b="1" dirty="0" smtClean="0"/>
              <a:t>NAPĚTÍ.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Měří se ampérmetrem.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4237" y="3140968"/>
            <a:ext cx="8258479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Rozlišujeme dva druhy proudu:</a:t>
            </a:r>
          </a:p>
          <a:p>
            <a:r>
              <a:rPr lang="cs-CZ" sz="2400" dirty="0" smtClean="0"/>
              <a:t>STEJNOSMĚRNÝ – směr proudu je stále stejný a v čase se nemění</a:t>
            </a:r>
          </a:p>
          <a:p>
            <a:r>
              <a:rPr lang="cs-CZ" sz="2400" dirty="0" smtClean="0"/>
              <a:t>STŘÍDAVÝ – směr proudu se neustále mění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4237" y="4688269"/>
            <a:ext cx="8136904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/>
              <a:t>Dohodnutý směr toku stejnosměrného proudu je od kladného pólu zdroje přes spotřebič k zápornému pólu zdroje. </a:t>
            </a:r>
          </a:p>
        </p:txBody>
      </p:sp>
    </p:spTree>
    <p:extLst>
      <p:ext uri="{BB962C8B-B14F-4D97-AF65-F5344CB8AC3E}">
        <p14:creationId xmlns:p14="http://schemas.microsoft.com/office/powerpoint/2010/main" val="341383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Měření el. proudu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7" name="Picture 3" descr="C:\Users\uzivatel\AppData\Local\Microsoft\Windows\Temporary Internet Files\Content.IE5\GFHMNZ7G\MP900439244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20244" r="7687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166" r="16052"/>
          <a:stretch/>
        </p:blipFill>
        <p:spPr bwMode="auto">
          <a:xfrm>
            <a:off x="7106194" y="332656"/>
            <a:ext cx="1162595" cy="1094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54238" y="1624743"/>
            <a:ext cx="8136904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dirty="0" smtClean="0"/>
              <a:t>Měří se ampérmetrem, který se zapojuje do obvodu </a:t>
            </a:r>
            <a:r>
              <a:rPr lang="cs-CZ" sz="2400" b="1" dirty="0" err="1" smtClean="0"/>
              <a:t>tzv</a:t>
            </a:r>
            <a:r>
              <a:rPr lang="cs-CZ" sz="2400" b="1" dirty="0" smtClean="0"/>
              <a:t>, „do série“</a:t>
            </a:r>
            <a:endParaRPr lang="cs-CZ" sz="2400" dirty="0"/>
          </a:p>
        </p:txBody>
      </p:sp>
      <p:grpSp>
        <p:nvGrpSpPr>
          <p:cNvPr id="1025" name="Skupina 1024"/>
          <p:cNvGrpSpPr/>
          <p:nvPr/>
        </p:nvGrpSpPr>
        <p:grpSpPr>
          <a:xfrm>
            <a:off x="899592" y="3337751"/>
            <a:ext cx="1944215" cy="2075394"/>
            <a:chOff x="1062491" y="3017838"/>
            <a:chExt cx="1881925" cy="2220073"/>
          </a:xfrm>
        </p:grpSpPr>
        <p:pic>
          <p:nvPicPr>
            <p:cNvPr id="1026" name="Picture 2" descr="C:\Users\uzivatel\AppData\Local\Microsoft\Windows\Temporary Internet Files\Content.IE5\02KQOVLI\MC900434799[1].pn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3017838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>
              <a:hlinkClick r:id="rId4"/>
            </p:cNvPr>
            <p:cNvSpPr txBox="1"/>
            <p:nvPr/>
          </p:nvSpPr>
          <p:spPr>
            <a:xfrm>
              <a:off x="1062491" y="4653136"/>
              <a:ext cx="1881925" cy="584775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pPr algn="ctr"/>
              <a:r>
                <a:rPr lang="cs-CZ" dirty="0" smtClean="0"/>
                <a:t>Měření el. proudu</a:t>
              </a:r>
            </a:p>
            <a:p>
              <a:pPr algn="ctr"/>
              <a:r>
                <a:rPr lang="cs-CZ" sz="1400" i="1" dirty="0" smtClean="0"/>
                <a:t>Video cca 1 min</a:t>
              </a:r>
              <a:endParaRPr lang="cs-CZ" sz="1400" i="1" dirty="0"/>
            </a:p>
          </p:txBody>
        </p:sp>
      </p:grpSp>
      <p:grpSp>
        <p:nvGrpSpPr>
          <p:cNvPr id="1024" name="Skupina 1023"/>
          <p:cNvGrpSpPr/>
          <p:nvPr/>
        </p:nvGrpSpPr>
        <p:grpSpPr>
          <a:xfrm>
            <a:off x="4128285" y="3471923"/>
            <a:ext cx="4346912" cy="2789112"/>
            <a:chOff x="4177505" y="3045615"/>
            <a:chExt cx="4346912" cy="2789112"/>
          </a:xfrm>
        </p:grpSpPr>
        <p:grpSp>
          <p:nvGrpSpPr>
            <p:cNvPr id="9" name="Skupina 8"/>
            <p:cNvGrpSpPr/>
            <p:nvPr/>
          </p:nvGrpSpPr>
          <p:grpSpPr>
            <a:xfrm>
              <a:off x="4177505" y="3045615"/>
              <a:ext cx="4001757" cy="2789112"/>
              <a:chOff x="1467421" y="2806193"/>
              <a:chExt cx="4001757" cy="2789112"/>
            </a:xfrm>
          </p:grpSpPr>
          <p:grpSp>
            <p:nvGrpSpPr>
              <p:cNvPr id="10" name="Skupina 9"/>
              <p:cNvGrpSpPr/>
              <p:nvPr/>
            </p:nvGrpSpPr>
            <p:grpSpPr>
              <a:xfrm>
                <a:off x="1467421" y="2806193"/>
                <a:ext cx="4001757" cy="2746771"/>
                <a:chOff x="1115616" y="2081679"/>
                <a:chExt cx="4001757" cy="2746771"/>
              </a:xfrm>
            </p:grpSpPr>
            <p:sp>
              <p:nvSpPr>
                <p:cNvPr id="17" name="Vývojový diagram: sumační spojení 16"/>
                <p:cNvSpPr/>
                <p:nvPr/>
              </p:nvSpPr>
              <p:spPr>
                <a:xfrm>
                  <a:off x="2915816" y="2081679"/>
                  <a:ext cx="648072" cy="648072"/>
                </a:xfrm>
                <a:prstGeom prst="flowChartSummingJunction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  <p:cxnSp>
              <p:nvCxnSpPr>
                <p:cNvPr id="18" name="Přímá spojnice 17"/>
                <p:cNvCxnSpPr/>
                <p:nvPr/>
              </p:nvCxnSpPr>
              <p:spPr>
                <a:xfrm>
                  <a:off x="1115616" y="3332964"/>
                  <a:ext cx="504056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  <a:effectLst>
                  <a:outerShdw blurRad="57785" dist="33020" dir="3180000" algn="ctr">
                    <a:srgbClr val="000000">
                      <a:alpha val="30000"/>
                    </a:srgbClr>
                  </a:outerShdw>
                </a:effectLst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Přímá spojnice 18"/>
                <p:cNvCxnSpPr/>
                <p:nvPr/>
              </p:nvCxnSpPr>
              <p:spPr>
                <a:xfrm>
                  <a:off x="1236893" y="3476980"/>
                  <a:ext cx="252028" cy="0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Přímá spojnice 19"/>
                <p:cNvCxnSpPr/>
                <p:nvPr/>
              </p:nvCxnSpPr>
              <p:spPr>
                <a:xfrm flipH="1" flipV="1">
                  <a:off x="1362907" y="2348880"/>
                  <a:ext cx="2368" cy="984084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Přímá spojnice 20"/>
                <p:cNvCxnSpPr/>
                <p:nvPr/>
              </p:nvCxnSpPr>
              <p:spPr>
                <a:xfrm>
                  <a:off x="1362907" y="2348880"/>
                  <a:ext cx="1552909" cy="0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nice 21"/>
                <p:cNvCxnSpPr/>
                <p:nvPr/>
              </p:nvCxnSpPr>
              <p:spPr>
                <a:xfrm>
                  <a:off x="3563888" y="2355154"/>
                  <a:ext cx="1548172" cy="0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Přímá spojnice 22"/>
                <p:cNvCxnSpPr/>
                <p:nvPr/>
              </p:nvCxnSpPr>
              <p:spPr>
                <a:xfrm flipH="1">
                  <a:off x="5112060" y="2348880"/>
                  <a:ext cx="2" cy="984084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4" name="Přímá spojnice 23"/>
                <p:cNvCxnSpPr/>
                <p:nvPr/>
              </p:nvCxnSpPr>
              <p:spPr>
                <a:xfrm flipH="1">
                  <a:off x="3686333" y="4826819"/>
                  <a:ext cx="1431040" cy="1631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Přímá spojnice 24"/>
                <p:cNvCxnSpPr/>
                <p:nvPr/>
              </p:nvCxnSpPr>
              <p:spPr>
                <a:xfrm flipV="1">
                  <a:off x="1362907" y="3501170"/>
                  <a:ext cx="4737" cy="1325649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1" name="Skupina 10"/>
              <p:cNvGrpSpPr/>
              <p:nvPr/>
            </p:nvGrpSpPr>
            <p:grpSpPr>
              <a:xfrm>
                <a:off x="1714712" y="5273599"/>
                <a:ext cx="2323425" cy="321706"/>
                <a:chOff x="2379019" y="5815562"/>
                <a:chExt cx="2323425" cy="321706"/>
              </a:xfrm>
            </p:grpSpPr>
            <p:cxnSp>
              <p:nvCxnSpPr>
                <p:cNvPr id="12" name="Přímá spojnice 11"/>
                <p:cNvCxnSpPr/>
                <p:nvPr/>
              </p:nvCxnSpPr>
              <p:spPr>
                <a:xfrm flipV="1">
                  <a:off x="2379019" y="6093296"/>
                  <a:ext cx="1430271" cy="1631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3" name="Přímá spojnice 12"/>
                <p:cNvCxnSpPr/>
                <p:nvPr/>
              </p:nvCxnSpPr>
              <p:spPr>
                <a:xfrm>
                  <a:off x="4126380" y="6093296"/>
                  <a:ext cx="57606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 flipV="1">
                  <a:off x="3809290" y="5815562"/>
                  <a:ext cx="317090" cy="277734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15" name="Vývojový diagram: spojnice 14"/>
                <p:cNvSpPr/>
                <p:nvPr/>
              </p:nvSpPr>
              <p:spPr>
                <a:xfrm>
                  <a:off x="3780843" y="6050955"/>
                  <a:ext cx="72008" cy="84682"/>
                </a:xfrm>
                <a:prstGeom prst="flowChartConnector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6" name="Vývojový diagram: spojnice 15"/>
                <p:cNvSpPr/>
                <p:nvPr/>
              </p:nvSpPr>
              <p:spPr>
                <a:xfrm>
                  <a:off x="4093947" y="6052586"/>
                  <a:ext cx="72008" cy="84682"/>
                </a:xfrm>
                <a:prstGeom prst="flowChartConnector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26" name="Ovál 25"/>
            <p:cNvSpPr/>
            <p:nvPr/>
          </p:nvSpPr>
          <p:spPr>
            <a:xfrm>
              <a:off x="7823484" y="4296900"/>
              <a:ext cx="700933" cy="681024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600" dirty="0" smtClean="0"/>
                <a:t>A</a:t>
              </a:r>
              <a:endParaRPr lang="cs-CZ" sz="3600" dirty="0"/>
            </a:p>
          </p:txBody>
        </p:sp>
        <p:cxnSp>
          <p:nvCxnSpPr>
            <p:cNvPr id="29" name="Přímá spojnice 28"/>
            <p:cNvCxnSpPr/>
            <p:nvPr/>
          </p:nvCxnSpPr>
          <p:spPr>
            <a:xfrm>
              <a:off x="8179262" y="4958904"/>
              <a:ext cx="0" cy="831851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028" name="TextovéPole 1027"/>
          <p:cNvSpPr txBox="1"/>
          <p:nvPr/>
        </p:nvSpPr>
        <p:spPr>
          <a:xfrm>
            <a:off x="899592" y="2701218"/>
            <a:ext cx="713991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u="sng" dirty="0" smtClean="0"/>
              <a:t>Jednotkou el. proudu jsou: </a:t>
            </a:r>
            <a:r>
              <a:rPr lang="cs-CZ" dirty="0" smtClean="0"/>
              <a:t>A – ampér, mA – miliampér, µA - mikroampér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501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422476"/>
            <a:ext cx="7250126" cy="95410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Zdrojem stejnosměrného proudu, jsou baterie.</a:t>
            </a:r>
          </a:p>
          <a:p>
            <a:r>
              <a:rPr lang="cs-CZ" sz="2800" dirty="0" smtClean="0"/>
              <a:t>Zdrojem střídavého proudu je zásuvka el. napětí.</a:t>
            </a:r>
            <a:endParaRPr lang="cs-CZ" sz="2800" dirty="0"/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395536" y="260648"/>
            <a:ext cx="8229600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 el. proudu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 descr="C:\Users\uzivatel\AppData\Local\Microsoft\Windows\Temporary Internet Files\Content.IE5\02KQOVLI\MP9003866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81422"/>
            <a:ext cx="2446604" cy="1745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AppData\Local\Microsoft\Windows\Temporary Internet Files\Content.IE5\ZOW1DX4L\MC9003489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437112"/>
            <a:ext cx="951160" cy="1490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AppData\Local\Microsoft\Windows\Temporary Internet Files\Content.IE5\GFHMNZ7G\MC90043264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408374"/>
            <a:ext cx="1553419" cy="1553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\AppData\Local\Microsoft\Windows\Temporary Internet Files\Content.IE5\ZOW1DX4L\MP900434149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9" t="43785" r="7330" b="6936"/>
          <a:stretch/>
        </p:blipFill>
        <p:spPr bwMode="auto">
          <a:xfrm>
            <a:off x="2891453" y="2809313"/>
            <a:ext cx="3237765" cy="11957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uzivatel\AppData\Local\Microsoft\Windows\Temporary Internet Files\Content.IE5\GFHMNZ7G\MC90043264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89541"/>
            <a:ext cx="1553419" cy="15534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3874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lačítko akce: Vlastní 6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4948564" y="3750619"/>
            <a:ext cx="3096343" cy="2740131"/>
            <a:chOff x="642606" y="3173301"/>
            <a:chExt cx="2966495" cy="3164143"/>
          </a:xfrm>
        </p:grpSpPr>
        <p:grpSp>
          <p:nvGrpSpPr>
            <p:cNvPr id="4" name="Skupina 3"/>
            <p:cNvGrpSpPr/>
            <p:nvPr/>
          </p:nvGrpSpPr>
          <p:grpSpPr>
            <a:xfrm>
              <a:off x="642606" y="3173301"/>
              <a:ext cx="2966495" cy="3164143"/>
              <a:chOff x="4177505" y="1712829"/>
              <a:chExt cx="4001757" cy="4121898"/>
            </a:xfrm>
          </p:grpSpPr>
          <p:grpSp>
            <p:nvGrpSpPr>
              <p:cNvPr id="5" name="Skupina 4"/>
              <p:cNvGrpSpPr/>
              <p:nvPr/>
            </p:nvGrpSpPr>
            <p:grpSpPr>
              <a:xfrm>
                <a:off x="4177505" y="2053340"/>
                <a:ext cx="4001757" cy="3781387"/>
                <a:chOff x="1467421" y="1813918"/>
                <a:chExt cx="4001757" cy="3781387"/>
              </a:xfrm>
            </p:grpSpPr>
            <p:grpSp>
              <p:nvGrpSpPr>
                <p:cNvPr id="8" name="Skupina 7"/>
                <p:cNvGrpSpPr/>
                <p:nvPr/>
              </p:nvGrpSpPr>
              <p:grpSpPr>
                <a:xfrm>
                  <a:off x="1467421" y="1813918"/>
                  <a:ext cx="4001757" cy="3739046"/>
                  <a:chOff x="1115616" y="1089404"/>
                  <a:chExt cx="4001757" cy="3739046"/>
                </a:xfrm>
              </p:grpSpPr>
              <p:sp>
                <p:nvSpPr>
                  <p:cNvPr id="15" name="Vývojový diagram: sumační spojení 14"/>
                  <p:cNvSpPr/>
                  <p:nvPr/>
                </p:nvSpPr>
                <p:spPr>
                  <a:xfrm>
                    <a:off x="3050914" y="2024843"/>
                    <a:ext cx="648073" cy="648072"/>
                  </a:xfrm>
                  <a:prstGeom prst="flowChartSummingJunction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white"/>
                      </a:solidFill>
                    </a:endParaRPr>
                  </a:p>
                </p:txBody>
              </p:sp>
              <p:cxnSp>
                <p:nvCxnSpPr>
                  <p:cNvPr id="16" name="Přímá spojnice 15"/>
                  <p:cNvCxnSpPr/>
                  <p:nvPr/>
                </p:nvCxnSpPr>
                <p:spPr>
                  <a:xfrm>
                    <a:off x="1115616" y="3332964"/>
                    <a:ext cx="504056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  <a:effectLst>
                    <a:outerShdw blurRad="57785" dist="33020" dir="3180000" algn="ctr">
                      <a:srgbClr val="000000">
                        <a:alpha val="30000"/>
                      </a:srgbClr>
                    </a:outerShdw>
                  </a:effectLst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" name="Přímá spojnice 16"/>
                  <p:cNvCxnSpPr/>
                  <p:nvPr/>
                </p:nvCxnSpPr>
                <p:spPr>
                  <a:xfrm>
                    <a:off x="1236893" y="3476980"/>
                    <a:ext cx="252028" cy="0"/>
                  </a:xfrm>
                  <a:prstGeom prst="line">
                    <a:avLst/>
                  </a:prstGeom>
                  <a:ln/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" name="Přímá spojnice 17"/>
                  <p:cNvCxnSpPr/>
                  <p:nvPr/>
                </p:nvCxnSpPr>
                <p:spPr>
                  <a:xfrm flipH="1" flipV="1">
                    <a:off x="1362907" y="2348880"/>
                    <a:ext cx="2368" cy="984084"/>
                  </a:xfrm>
                  <a:prstGeom prst="line">
                    <a:avLst/>
                  </a:prstGeom>
                  <a:ln/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" name="Přímá spojnice 18"/>
                  <p:cNvCxnSpPr>
                    <a:endCxn id="15" idx="2"/>
                  </p:cNvCxnSpPr>
                  <p:nvPr/>
                </p:nvCxnSpPr>
                <p:spPr>
                  <a:xfrm flipV="1">
                    <a:off x="1362907" y="2348879"/>
                    <a:ext cx="1688008" cy="1"/>
                  </a:xfrm>
                  <a:prstGeom prst="line">
                    <a:avLst/>
                  </a:prstGeom>
                  <a:ln/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" name="Přímá spojnice 19"/>
                  <p:cNvCxnSpPr/>
                  <p:nvPr/>
                </p:nvCxnSpPr>
                <p:spPr>
                  <a:xfrm>
                    <a:off x="3725418" y="2348879"/>
                    <a:ext cx="1386642" cy="6275"/>
                  </a:xfrm>
                  <a:prstGeom prst="line">
                    <a:avLst/>
                  </a:prstGeom>
                  <a:ln/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" name="Přímá spojnice 20"/>
                  <p:cNvCxnSpPr/>
                  <p:nvPr/>
                </p:nvCxnSpPr>
                <p:spPr>
                  <a:xfrm>
                    <a:off x="4405020" y="1089404"/>
                    <a:ext cx="0" cy="1259476"/>
                  </a:xfrm>
                  <a:prstGeom prst="line">
                    <a:avLst/>
                  </a:prstGeom>
                  <a:ln/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2" name="Přímá spojnice 21"/>
                  <p:cNvCxnSpPr/>
                  <p:nvPr/>
                </p:nvCxnSpPr>
                <p:spPr>
                  <a:xfrm flipH="1">
                    <a:off x="3686333" y="4826819"/>
                    <a:ext cx="1431040" cy="1631"/>
                  </a:xfrm>
                  <a:prstGeom prst="line">
                    <a:avLst/>
                  </a:prstGeom>
                  <a:ln/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" name="Přímá spojnice 22"/>
                  <p:cNvCxnSpPr/>
                  <p:nvPr/>
                </p:nvCxnSpPr>
                <p:spPr>
                  <a:xfrm flipV="1">
                    <a:off x="1362907" y="3501170"/>
                    <a:ext cx="4737" cy="1325649"/>
                  </a:xfrm>
                  <a:prstGeom prst="line">
                    <a:avLst/>
                  </a:prstGeom>
                  <a:ln/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9" name="Skupina 8"/>
                <p:cNvGrpSpPr/>
                <p:nvPr/>
              </p:nvGrpSpPr>
              <p:grpSpPr>
                <a:xfrm>
                  <a:off x="1714712" y="5273599"/>
                  <a:ext cx="2323425" cy="321706"/>
                  <a:chOff x="2379019" y="5815562"/>
                  <a:chExt cx="2323425" cy="321706"/>
                </a:xfrm>
              </p:grpSpPr>
              <p:cxnSp>
                <p:nvCxnSpPr>
                  <p:cNvPr id="10" name="Přímá spojnice 9"/>
                  <p:cNvCxnSpPr/>
                  <p:nvPr/>
                </p:nvCxnSpPr>
                <p:spPr>
                  <a:xfrm flipV="1">
                    <a:off x="2379019" y="6093296"/>
                    <a:ext cx="1430271" cy="1631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" name="Přímá spojnice 10"/>
                  <p:cNvCxnSpPr/>
                  <p:nvPr/>
                </p:nvCxnSpPr>
                <p:spPr>
                  <a:xfrm>
                    <a:off x="4126380" y="6093296"/>
                    <a:ext cx="576064" cy="0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" name="Přímá spojnice 11"/>
                  <p:cNvCxnSpPr/>
                  <p:nvPr/>
                </p:nvCxnSpPr>
                <p:spPr>
                  <a:xfrm flipV="1">
                    <a:off x="3809290" y="5815562"/>
                    <a:ext cx="317090" cy="277734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3" name="Vývojový diagram: spojnice 12"/>
                  <p:cNvSpPr/>
                  <p:nvPr/>
                </p:nvSpPr>
                <p:spPr>
                  <a:xfrm>
                    <a:off x="3780843" y="6050955"/>
                    <a:ext cx="72008" cy="84682"/>
                  </a:xfrm>
                  <a:prstGeom prst="flowChartConnector">
                    <a:avLst/>
                  </a:prstGeom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" name="Vývojový diagram: spojnice 13"/>
                  <p:cNvSpPr/>
                  <p:nvPr/>
                </p:nvSpPr>
                <p:spPr>
                  <a:xfrm>
                    <a:off x="4093947" y="6052586"/>
                    <a:ext cx="72008" cy="84682"/>
                  </a:xfrm>
                  <a:prstGeom prst="flowChartConnector">
                    <a:avLst/>
                  </a:prstGeom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  <p:sp>
            <p:nvSpPr>
              <p:cNvPr id="6" name="Ovál 5"/>
              <p:cNvSpPr/>
              <p:nvPr/>
            </p:nvSpPr>
            <p:spPr>
              <a:xfrm>
                <a:off x="6086375" y="1712829"/>
                <a:ext cx="700933" cy="681024"/>
              </a:xfrm>
              <a:prstGeom prst="ellipse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3600" dirty="0" smtClean="0"/>
                  <a:t>A</a:t>
                </a:r>
                <a:endParaRPr lang="cs-CZ" sz="3600" dirty="0"/>
              </a:p>
            </p:txBody>
          </p:sp>
          <p:cxnSp>
            <p:nvCxnSpPr>
              <p:cNvPr id="7" name="Přímá spojnice 6"/>
              <p:cNvCxnSpPr/>
              <p:nvPr/>
            </p:nvCxnSpPr>
            <p:spPr>
              <a:xfrm>
                <a:off x="8179262" y="3319090"/>
                <a:ext cx="0" cy="247166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1547664" y="3434692"/>
              <a:ext cx="0" cy="93931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2563281" y="3434692"/>
              <a:ext cx="517754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1539893" y="3434692"/>
              <a:ext cx="517754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34" name="Vývojový diagram: spojnice 33"/>
            <p:cNvSpPr/>
            <p:nvPr/>
          </p:nvSpPr>
          <p:spPr>
            <a:xfrm>
              <a:off x="3054345" y="4369016"/>
              <a:ext cx="53379" cy="65005"/>
            </a:xfrm>
            <a:prstGeom prst="flowChartConnector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spojnice 34"/>
            <p:cNvSpPr/>
            <p:nvPr/>
          </p:nvSpPr>
          <p:spPr>
            <a:xfrm>
              <a:off x="1520974" y="4369016"/>
              <a:ext cx="53379" cy="65005"/>
            </a:xfrm>
            <a:prstGeom prst="flowChartConnector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46231" y="4352740"/>
            <a:ext cx="2880320" cy="2029869"/>
            <a:chOff x="4177505" y="3045615"/>
            <a:chExt cx="4346912" cy="2789112"/>
          </a:xfrm>
        </p:grpSpPr>
        <p:grpSp>
          <p:nvGrpSpPr>
            <p:cNvPr id="41" name="Skupina 40"/>
            <p:cNvGrpSpPr/>
            <p:nvPr/>
          </p:nvGrpSpPr>
          <p:grpSpPr>
            <a:xfrm>
              <a:off x="4177505" y="3045615"/>
              <a:ext cx="4001757" cy="2789112"/>
              <a:chOff x="1467421" y="2806193"/>
              <a:chExt cx="4001757" cy="2789112"/>
            </a:xfrm>
          </p:grpSpPr>
          <p:grpSp>
            <p:nvGrpSpPr>
              <p:cNvPr id="44" name="Skupina 43"/>
              <p:cNvGrpSpPr/>
              <p:nvPr/>
            </p:nvGrpSpPr>
            <p:grpSpPr>
              <a:xfrm>
                <a:off x="1467421" y="2806193"/>
                <a:ext cx="4001757" cy="2746771"/>
                <a:chOff x="1115616" y="2081679"/>
                <a:chExt cx="4001757" cy="2746771"/>
              </a:xfrm>
            </p:grpSpPr>
            <p:sp>
              <p:nvSpPr>
                <p:cNvPr id="51" name="Vývojový diagram: sumační spojení 50"/>
                <p:cNvSpPr/>
                <p:nvPr/>
              </p:nvSpPr>
              <p:spPr>
                <a:xfrm>
                  <a:off x="2915816" y="2081679"/>
                  <a:ext cx="648072" cy="648072"/>
                </a:xfrm>
                <a:prstGeom prst="flowChartSummingJunction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  <p:cxnSp>
              <p:nvCxnSpPr>
                <p:cNvPr id="52" name="Přímá spojnice 51"/>
                <p:cNvCxnSpPr/>
                <p:nvPr/>
              </p:nvCxnSpPr>
              <p:spPr>
                <a:xfrm>
                  <a:off x="1115616" y="3332964"/>
                  <a:ext cx="504056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  <a:effectLst>
                  <a:outerShdw blurRad="57785" dist="33020" dir="3180000" algn="ctr">
                    <a:srgbClr val="000000">
                      <a:alpha val="30000"/>
                    </a:srgbClr>
                  </a:outerShdw>
                </a:effectLst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nice 52"/>
                <p:cNvCxnSpPr/>
                <p:nvPr/>
              </p:nvCxnSpPr>
              <p:spPr>
                <a:xfrm>
                  <a:off x="1236893" y="3476980"/>
                  <a:ext cx="252028" cy="0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nice 53"/>
                <p:cNvCxnSpPr/>
                <p:nvPr/>
              </p:nvCxnSpPr>
              <p:spPr>
                <a:xfrm flipH="1" flipV="1">
                  <a:off x="1362907" y="2348880"/>
                  <a:ext cx="2368" cy="984084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Přímá spojnice 54"/>
                <p:cNvCxnSpPr/>
                <p:nvPr/>
              </p:nvCxnSpPr>
              <p:spPr>
                <a:xfrm>
                  <a:off x="1362907" y="2348880"/>
                  <a:ext cx="1552909" cy="0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Přímá spojnice 55"/>
                <p:cNvCxnSpPr/>
                <p:nvPr/>
              </p:nvCxnSpPr>
              <p:spPr>
                <a:xfrm>
                  <a:off x="3563888" y="2355154"/>
                  <a:ext cx="1548172" cy="0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Přímá spojnice 56"/>
                <p:cNvCxnSpPr/>
                <p:nvPr/>
              </p:nvCxnSpPr>
              <p:spPr>
                <a:xfrm flipH="1">
                  <a:off x="5112060" y="2348880"/>
                  <a:ext cx="2" cy="984084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Přímá spojnice 57"/>
                <p:cNvCxnSpPr/>
                <p:nvPr/>
              </p:nvCxnSpPr>
              <p:spPr>
                <a:xfrm flipH="1">
                  <a:off x="3686333" y="4826819"/>
                  <a:ext cx="1431040" cy="1631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Přímá spojnice 58"/>
                <p:cNvCxnSpPr/>
                <p:nvPr/>
              </p:nvCxnSpPr>
              <p:spPr>
                <a:xfrm flipV="1">
                  <a:off x="1362907" y="3501170"/>
                  <a:ext cx="4737" cy="1325649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5" name="Skupina 44"/>
              <p:cNvGrpSpPr/>
              <p:nvPr/>
            </p:nvGrpSpPr>
            <p:grpSpPr>
              <a:xfrm>
                <a:off x="1714712" y="5273599"/>
                <a:ext cx="2323425" cy="321706"/>
                <a:chOff x="2379019" y="5815562"/>
                <a:chExt cx="2323425" cy="321706"/>
              </a:xfrm>
            </p:grpSpPr>
            <p:cxnSp>
              <p:nvCxnSpPr>
                <p:cNvPr id="46" name="Přímá spojnice 45"/>
                <p:cNvCxnSpPr/>
                <p:nvPr/>
              </p:nvCxnSpPr>
              <p:spPr>
                <a:xfrm flipV="1">
                  <a:off x="2379019" y="6093296"/>
                  <a:ext cx="1430271" cy="1631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Přímá spojnice 46"/>
                <p:cNvCxnSpPr/>
                <p:nvPr/>
              </p:nvCxnSpPr>
              <p:spPr>
                <a:xfrm>
                  <a:off x="4126380" y="6093296"/>
                  <a:ext cx="57606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Přímá spojnice 47"/>
                <p:cNvCxnSpPr/>
                <p:nvPr/>
              </p:nvCxnSpPr>
              <p:spPr>
                <a:xfrm flipV="1">
                  <a:off x="3809290" y="5815562"/>
                  <a:ext cx="317090" cy="277734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9" name="Vývojový diagram: spojnice 48"/>
                <p:cNvSpPr/>
                <p:nvPr/>
              </p:nvSpPr>
              <p:spPr>
                <a:xfrm>
                  <a:off x="3780843" y="6050955"/>
                  <a:ext cx="72008" cy="84682"/>
                </a:xfrm>
                <a:prstGeom prst="flowChartConnector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0" name="Vývojový diagram: spojnice 49"/>
                <p:cNvSpPr/>
                <p:nvPr/>
              </p:nvSpPr>
              <p:spPr>
                <a:xfrm>
                  <a:off x="4093947" y="6052586"/>
                  <a:ext cx="72008" cy="84682"/>
                </a:xfrm>
                <a:prstGeom prst="flowChartConnector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42" name="Ovál 41"/>
            <p:cNvSpPr/>
            <p:nvPr/>
          </p:nvSpPr>
          <p:spPr>
            <a:xfrm>
              <a:off x="7823484" y="4296900"/>
              <a:ext cx="700933" cy="681024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600" dirty="0" smtClean="0"/>
                <a:t>A</a:t>
              </a:r>
              <a:endParaRPr lang="cs-CZ" sz="3600" dirty="0"/>
            </a:p>
          </p:txBody>
        </p:sp>
        <p:cxnSp>
          <p:nvCxnSpPr>
            <p:cNvPr id="43" name="Přímá spojnice 42"/>
            <p:cNvCxnSpPr/>
            <p:nvPr/>
          </p:nvCxnSpPr>
          <p:spPr>
            <a:xfrm>
              <a:off x="8179262" y="4958904"/>
              <a:ext cx="0" cy="831851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0" name="TextovéPole 59"/>
          <p:cNvSpPr txBox="1"/>
          <p:nvPr/>
        </p:nvSpPr>
        <p:spPr>
          <a:xfrm>
            <a:off x="710089" y="395371"/>
            <a:ext cx="494488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Vyřeš otázky, pracuj se skrytým perem</a:t>
            </a:r>
            <a:endParaRPr lang="cs-CZ" sz="2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10089" y="943560"/>
            <a:ext cx="7462311" cy="1754326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AutoNum type="arabicParenR"/>
            </a:pPr>
            <a:r>
              <a:rPr lang="cs-CZ" dirty="0" smtClean="0"/>
              <a:t>Škrtni el. obvod, který zobrazuje špatně měření el. proudu</a:t>
            </a:r>
          </a:p>
          <a:p>
            <a:pPr marL="342900" indent="-342900">
              <a:lnSpc>
                <a:spcPct val="200000"/>
              </a:lnSpc>
              <a:buAutoNum type="arabicParenR"/>
            </a:pPr>
            <a:r>
              <a:rPr lang="cs-CZ" dirty="0" smtClean="0"/>
              <a:t>Co by muselo být místo ampérmetru,	aby to mělo smysl -(nakresli)</a:t>
            </a:r>
          </a:p>
          <a:p>
            <a:pPr marL="342900" indent="-342900">
              <a:lnSpc>
                <a:spcPct val="200000"/>
              </a:lnSpc>
              <a:buAutoNum type="arabicParenR"/>
            </a:pPr>
            <a:r>
              <a:rPr lang="cs-CZ" dirty="0" smtClean="0"/>
              <a:t>Co by se dalo se tímto zařízením ve škrtnutém případě měřit?</a:t>
            </a:r>
            <a:endParaRPr lang="cs-CZ" dirty="0"/>
          </a:p>
        </p:txBody>
      </p:sp>
      <p:sp>
        <p:nvSpPr>
          <p:cNvPr id="62" name="Ovál 61"/>
          <p:cNvSpPr/>
          <p:nvPr/>
        </p:nvSpPr>
        <p:spPr>
          <a:xfrm>
            <a:off x="4758721" y="1580598"/>
            <a:ext cx="466178" cy="480249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47749" y="3776811"/>
            <a:ext cx="3403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3)………………………………………….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3758753" y="2765210"/>
            <a:ext cx="1656184" cy="12117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dirty="0" smtClean="0"/>
              <a:t>2)</a:t>
            </a:r>
            <a:endParaRPr lang="cs-CZ" dirty="0"/>
          </a:p>
        </p:txBody>
      </p:sp>
      <p:sp>
        <p:nvSpPr>
          <p:cNvPr id="67" name="TextovéPole 66">
            <a:hlinkClick r:id="rId2" action="ppaction://hlinksldjump"/>
          </p:cNvPr>
          <p:cNvSpPr txBox="1"/>
          <p:nvPr/>
        </p:nvSpPr>
        <p:spPr>
          <a:xfrm>
            <a:off x="8388424" y="517077"/>
            <a:ext cx="513410" cy="293331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wordArtVert"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KONTROLA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9" name="Tlačítko akce: Dopředu nebo Další 68">
            <a:hlinkClick r:id="rId3" action="ppaction://hlinksldjump" highlightClick="1"/>
          </p:cNvPr>
          <p:cNvSpPr/>
          <p:nvPr/>
        </p:nvSpPr>
        <p:spPr>
          <a:xfrm>
            <a:off x="8388424" y="6047903"/>
            <a:ext cx="755576" cy="621457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Skupina 38"/>
          <p:cNvGrpSpPr/>
          <p:nvPr/>
        </p:nvGrpSpPr>
        <p:grpSpPr>
          <a:xfrm>
            <a:off x="4948564" y="3750619"/>
            <a:ext cx="3096343" cy="2740131"/>
            <a:chOff x="642606" y="3173301"/>
            <a:chExt cx="2966495" cy="3164143"/>
          </a:xfrm>
        </p:grpSpPr>
        <p:grpSp>
          <p:nvGrpSpPr>
            <p:cNvPr id="4" name="Skupina 3"/>
            <p:cNvGrpSpPr/>
            <p:nvPr/>
          </p:nvGrpSpPr>
          <p:grpSpPr>
            <a:xfrm>
              <a:off x="642606" y="3173301"/>
              <a:ext cx="2966495" cy="3164143"/>
              <a:chOff x="4177505" y="1712829"/>
              <a:chExt cx="4001757" cy="4121898"/>
            </a:xfrm>
          </p:grpSpPr>
          <p:grpSp>
            <p:nvGrpSpPr>
              <p:cNvPr id="5" name="Skupina 4"/>
              <p:cNvGrpSpPr/>
              <p:nvPr/>
            </p:nvGrpSpPr>
            <p:grpSpPr>
              <a:xfrm>
                <a:off x="4177505" y="2053340"/>
                <a:ext cx="4001757" cy="3781387"/>
                <a:chOff x="1467421" y="1813918"/>
                <a:chExt cx="4001757" cy="3781387"/>
              </a:xfrm>
            </p:grpSpPr>
            <p:grpSp>
              <p:nvGrpSpPr>
                <p:cNvPr id="8" name="Skupina 7"/>
                <p:cNvGrpSpPr/>
                <p:nvPr/>
              </p:nvGrpSpPr>
              <p:grpSpPr>
                <a:xfrm>
                  <a:off x="1467421" y="1813918"/>
                  <a:ext cx="4001757" cy="3739046"/>
                  <a:chOff x="1115616" y="1089404"/>
                  <a:chExt cx="4001757" cy="3739046"/>
                </a:xfrm>
              </p:grpSpPr>
              <p:sp>
                <p:nvSpPr>
                  <p:cNvPr id="15" name="Vývojový diagram: sumační spojení 14"/>
                  <p:cNvSpPr/>
                  <p:nvPr/>
                </p:nvSpPr>
                <p:spPr>
                  <a:xfrm>
                    <a:off x="3050914" y="2024843"/>
                    <a:ext cx="648073" cy="648072"/>
                  </a:xfrm>
                  <a:prstGeom prst="flowChartSummingJunction">
                    <a:avLst/>
                  </a:prstGeom>
                  <a:noFill/>
                  <a:ln>
                    <a:solidFill>
                      <a:schemeClr val="tx1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>
                      <a:solidFill>
                        <a:prstClr val="white"/>
                      </a:solidFill>
                    </a:endParaRPr>
                  </a:p>
                </p:txBody>
              </p:sp>
              <p:cxnSp>
                <p:nvCxnSpPr>
                  <p:cNvPr id="16" name="Přímá spojnice 15"/>
                  <p:cNvCxnSpPr/>
                  <p:nvPr/>
                </p:nvCxnSpPr>
                <p:spPr>
                  <a:xfrm>
                    <a:off x="1115616" y="3332964"/>
                    <a:ext cx="504056" cy="0"/>
                  </a:xfrm>
                  <a:prstGeom prst="line">
                    <a:avLst/>
                  </a:prstGeom>
                  <a:ln>
                    <a:solidFill>
                      <a:schemeClr val="tx1"/>
                    </a:solidFill>
                  </a:ln>
                  <a:effectLst>
                    <a:outerShdw blurRad="57785" dist="33020" dir="3180000" algn="ctr">
                      <a:srgbClr val="000000">
                        <a:alpha val="30000"/>
                      </a:srgbClr>
                    </a:outerShdw>
                  </a:effectLst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7" name="Přímá spojnice 16"/>
                  <p:cNvCxnSpPr/>
                  <p:nvPr/>
                </p:nvCxnSpPr>
                <p:spPr>
                  <a:xfrm>
                    <a:off x="1236893" y="3476980"/>
                    <a:ext cx="252028" cy="0"/>
                  </a:xfrm>
                  <a:prstGeom prst="line">
                    <a:avLst/>
                  </a:prstGeom>
                  <a:ln/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8" name="Přímá spojnice 17"/>
                  <p:cNvCxnSpPr/>
                  <p:nvPr/>
                </p:nvCxnSpPr>
                <p:spPr>
                  <a:xfrm flipH="1" flipV="1">
                    <a:off x="1362907" y="2348880"/>
                    <a:ext cx="2368" cy="984084"/>
                  </a:xfrm>
                  <a:prstGeom prst="line">
                    <a:avLst/>
                  </a:prstGeom>
                  <a:ln/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9" name="Přímá spojnice 18"/>
                  <p:cNvCxnSpPr>
                    <a:endCxn id="15" idx="2"/>
                  </p:cNvCxnSpPr>
                  <p:nvPr/>
                </p:nvCxnSpPr>
                <p:spPr>
                  <a:xfrm flipV="1">
                    <a:off x="1362907" y="2348879"/>
                    <a:ext cx="1688008" cy="1"/>
                  </a:xfrm>
                  <a:prstGeom prst="line">
                    <a:avLst/>
                  </a:prstGeom>
                  <a:ln/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0" name="Přímá spojnice 19"/>
                  <p:cNvCxnSpPr/>
                  <p:nvPr/>
                </p:nvCxnSpPr>
                <p:spPr>
                  <a:xfrm>
                    <a:off x="3725418" y="2348879"/>
                    <a:ext cx="1386642" cy="6275"/>
                  </a:xfrm>
                  <a:prstGeom prst="line">
                    <a:avLst/>
                  </a:prstGeom>
                  <a:ln/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1" name="Přímá spojnice 20"/>
                  <p:cNvCxnSpPr/>
                  <p:nvPr/>
                </p:nvCxnSpPr>
                <p:spPr>
                  <a:xfrm>
                    <a:off x="4405020" y="1089404"/>
                    <a:ext cx="0" cy="1259476"/>
                  </a:xfrm>
                  <a:prstGeom prst="line">
                    <a:avLst/>
                  </a:prstGeom>
                  <a:ln/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2" name="Přímá spojnice 21"/>
                  <p:cNvCxnSpPr/>
                  <p:nvPr/>
                </p:nvCxnSpPr>
                <p:spPr>
                  <a:xfrm flipH="1">
                    <a:off x="3686333" y="4826819"/>
                    <a:ext cx="1431040" cy="1631"/>
                  </a:xfrm>
                  <a:prstGeom prst="line">
                    <a:avLst/>
                  </a:prstGeom>
                  <a:ln/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" name="Přímá spojnice 22"/>
                  <p:cNvCxnSpPr/>
                  <p:nvPr/>
                </p:nvCxnSpPr>
                <p:spPr>
                  <a:xfrm flipV="1">
                    <a:off x="1362907" y="3501170"/>
                    <a:ext cx="4737" cy="1325649"/>
                  </a:xfrm>
                  <a:prstGeom prst="line">
                    <a:avLst/>
                  </a:prstGeom>
                  <a:ln/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</p:grpSp>
            <p:grpSp>
              <p:nvGrpSpPr>
                <p:cNvPr id="9" name="Skupina 8"/>
                <p:cNvGrpSpPr/>
                <p:nvPr/>
              </p:nvGrpSpPr>
              <p:grpSpPr>
                <a:xfrm>
                  <a:off x="1714712" y="5273599"/>
                  <a:ext cx="2323425" cy="321706"/>
                  <a:chOff x="2379019" y="5815562"/>
                  <a:chExt cx="2323425" cy="321706"/>
                </a:xfrm>
              </p:grpSpPr>
              <p:cxnSp>
                <p:nvCxnSpPr>
                  <p:cNvPr id="10" name="Přímá spojnice 9"/>
                  <p:cNvCxnSpPr/>
                  <p:nvPr/>
                </p:nvCxnSpPr>
                <p:spPr>
                  <a:xfrm flipV="1">
                    <a:off x="2379019" y="6093296"/>
                    <a:ext cx="1430271" cy="1631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1" name="Přímá spojnice 10"/>
                  <p:cNvCxnSpPr/>
                  <p:nvPr/>
                </p:nvCxnSpPr>
                <p:spPr>
                  <a:xfrm>
                    <a:off x="4126380" y="6093296"/>
                    <a:ext cx="576064" cy="0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12" name="Přímá spojnice 11"/>
                  <p:cNvCxnSpPr/>
                  <p:nvPr/>
                </p:nvCxnSpPr>
                <p:spPr>
                  <a:xfrm flipV="1">
                    <a:off x="3809290" y="5815562"/>
                    <a:ext cx="317090" cy="277734"/>
                  </a:xfrm>
                  <a:prstGeom prst="line">
                    <a:avLst/>
                  </a:prstGeom>
                </p:spPr>
                <p:style>
                  <a:lnRef idx="3">
                    <a:schemeClr val="dk1"/>
                  </a:lnRef>
                  <a:fillRef idx="0">
                    <a:schemeClr val="dk1"/>
                  </a:fillRef>
                  <a:effectRef idx="2">
                    <a:schemeClr val="dk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3" name="Vývojový diagram: spojnice 12"/>
                  <p:cNvSpPr/>
                  <p:nvPr/>
                </p:nvSpPr>
                <p:spPr>
                  <a:xfrm>
                    <a:off x="3780843" y="6050955"/>
                    <a:ext cx="72008" cy="84682"/>
                  </a:xfrm>
                  <a:prstGeom prst="flowChartConnector">
                    <a:avLst/>
                  </a:prstGeom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14" name="Vývojový diagram: spojnice 13"/>
                  <p:cNvSpPr/>
                  <p:nvPr/>
                </p:nvSpPr>
                <p:spPr>
                  <a:xfrm>
                    <a:off x="4093947" y="6052586"/>
                    <a:ext cx="72008" cy="84682"/>
                  </a:xfrm>
                  <a:prstGeom prst="flowChartConnector">
                    <a:avLst/>
                  </a:prstGeom>
                </p:spPr>
                <p:style>
                  <a:lnRef idx="2">
                    <a:schemeClr val="dk1">
                      <a:shade val="50000"/>
                    </a:schemeClr>
                  </a:lnRef>
                  <a:fillRef idx="1">
                    <a:schemeClr val="dk1"/>
                  </a:fillRef>
                  <a:effectRef idx="0">
                    <a:schemeClr val="dk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</p:grpSp>
          <p:sp>
            <p:nvSpPr>
              <p:cNvPr id="6" name="Ovál 5"/>
              <p:cNvSpPr/>
              <p:nvPr/>
            </p:nvSpPr>
            <p:spPr>
              <a:xfrm>
                <a:off x="6086375" y="1712829"/>
                <a:ext cx="700933" cy="681024"/>
              </a:xfrm>
              <a:prstGeom prst="ellipse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r>
                  <a:rPr lang="cs-CZ" sz="3600" dirty="0" smtClean="0"/>
                  <a:t>A</a:t>
                </a:r>
                <a:endParaRPr lang="cs-CZ" sz="3600" dirty="0"/>
              </a:p>
            </p:txBody>
          </p:sp>
          <p:cxnSp>
            <p:nvCxnSpPr>
              <p:cNvPr id="7" name="Přímá spojnice 6"/>
              <p:cNvCxnSpPr/>
              <p:nvPr/>
            </p:nvCxnSpPr>
            <p:spPr>
              <a:xfrm>
                <a:off x="8179262" y="3319090"/>
                <a:ext cx="0" cy="247166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cxnSp>
          <p:nvCxnSpPr>
            <p:cNvPr id="26" name="Přímá spojnice 25"/>
            <p:cNvCxnSpPr/>
            <p:nvPr/>
          </p:nvCxnSpPr>
          <p:spPr>
            <a:xfrm>
              <a:off x="1547664" y="3434692"/>
              <a:ext cx="0" cy="93931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2563281" y="3434692"/>
              <a:ext cx="517754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1539893" y="3434692"/>
              <a:ext cx="517754" cy="0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34" name="Vývojový diagram: spojnice 33"/>
            <p:cNvSpPr/>
            <p:nvPr/>
          </p:nvSpPr>
          <p:spPr>
            <a:xfrm>
              <a:off x="3054345" y="4369016"/>
              <a:ext cx="53379" cy="65005"/>
            </a:xfrm>
            <a:prstGeom prst="flowChartConnector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Vývojový diagram: spojnice 34"/>
            <p:cNvSpPr/>
            <p:nvPr/>
          </p:nvSpPr>
          <p:spPr>
            <a:xfrm>
              <a:off x="1520974" y="4369016"/>
              <a:ext cx="53379" cy="65005"/>
            </a:xfrm>
            <a:prstGeom prst="flowChartConnector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546231" y="4352740"/>
            <a:ext cx="2880320" cy="2029869"/>
            <a:chOff x="4177505" y="3045615"/>
            <a:chExt cx="4346912" cy="2789112"/>
          </a:xfrm>
        </p:grpSpPr>
        <p:grpSp>
          <p:nvGrpSpPr>
            <p:cNvPr id="41" name="Skupina 40"/>
            <p:cNvGrpSpPr/>
            <p:nvPr/>
          </p:nvGrpSpPr>
          <p:grpSpPr>
            <a:xfrm>
              <a:off x="4177505" y="3045615"/>
              <a:ext cx="4001757" cy="2789112"/>
              <a:chOff x="1467421" y="2806193"/>
              <a:chExt cx="4001757" cy="2789112"/>
            </a:xfrm>
          </p:grpSpPr>
          <p:grpSp>
            <p:nvGrpSpPr>
              <p:cNvPr id="44" name="Skupina 43"/>
              <p:cNvGrpSpPr/>
              <p:nvPr/>
            </p:nvGrpSpPr>
            <p:grpSpPr>
              <a:xfrm>
                <a:off x="1467421" y="2806193"/>
                <a:ext cx="4001757" cy="2746771"/>
                <a:chOff x="1115616" y="2081679"/>
                <a:chExt cx="4001757" cy="2746771"/>
              </a:xfrm>
            </p:grpSpPr>
            <p:sp>
              <p:nvSpPr>
                <p:cNvPr id="51" name="Vývojový diagram: sumační spojení 50"/>
                <p:cNvSpPr/>
                <p:nvPr/>
              </p:nvSpPr>
              <p:spPr>
                <a:xfrm>
                  <a:off x="2915816" y="2081679"/>
                  <a:ext cx="648072" cy="648072"/>
                </a:xfrm>
                <a:prstGeom prst="flowChartSummingJunction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  <p:cxnSp>
              <p:nvCxnSpPr>
                <p:cNvPr id="52" name="Přímá spojnice 51"/>
                <p:cNvCxnSpPr/>
                <p:nvPr/>
              </p:nvCxnSpPr>
              <p:spPr>
                <a:xfrm>
                  <a:off x="1115616" y="3332964"/>
                  <a:ext cx="504056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  <a:effectLst>
                  <a:outerShdw blurRad="57785" dist="33020" dir="3180000" algn="ctr">
                    <a:srgbClr val="000000">
                      <a:alpha val="30000"/>
                    </a:srgbClr>
                  </a:outerShdw>
                </a:effectLst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3" name="Přímá spojnice 52"/>
                <p:cNvCxnSpPr/>
                <p:nvPr/>
              </p:nvCxnSpPr>
              <p:spPr>
                <a:xfrm>
                  <a:off x="1236893" y="3476980"/>
                  <a:ext cx="252028" cy="0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4" name="Přímá spojnice 53"/>
                <p:cNvCxnSpPr/>
                <p:nvPr/>
              </p:nvCxnSpPr>
              <p:spPr>
                <a:xfrm flipH="1" flipV="1">
                  <a:off x="1362907" y="2348880"/>
                  <a:ext cx="2368" cy="984084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5" name="Přímá spojnice 54"/>
                <p:cNvCxnSpPr/>
                <p:nvPr/>
              </p:nvCxnSpPr>
              <p:spPr>
                <a:xfrm>
                  <a:off x="1362907" y="2348880"/>
                  <a:ext cx="1552909" cy="0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6" name="Přímá spojnice 55"/>
                <p:cNvCxnSpPr/>
                <p:nvPr/>
              </p:nvCxnSpPr>
              <p:spPr>
                <a:xfrm>
                  <a:off x="3563888" y="2355154"/>
                  <a:ext cx="1548172" cy="0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7" name="Přímá spojnice 56"/>
                <p:cNvCxnSpPr/>
                <p:nvPr/>
              </p:nvCxnSpPr>
              <p:spPr>
                <a:xfrm flipH="1">
                  <a:off x="5112060" y="2348880"/>
                  <a:ext cx="2" cy="984084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8" name="Přímá spojnice 57"/>
                <p:cNvCxnSpPr/>
                <p:nvPr/>
              </p:nvCxnSpPr>
              <p:spPr>
                <a:xfrm flipH="1">
                  <a:off x="3686333" y="4826819"/>
                  <a:ext cx="1431040" cy="1631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59" name="Přímá spojnice 58"/>
                <p:cNvCxnSpPr/>
                <p:nvPr/>
              </p:nvCxnSpPr>
              <p:spPr>
                <a:xfrm flipV="1">
                  <a:off x="1362907" y="3501170"/>
                  <a:ext cx="4737" cy="1325649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5" name="Skupina 44"/>
              <p:cNvGrpSpPr/>
              <p:nvPr/>
            </p:nvGrpSpPr>
            <p:grpSpPr>
              <a:xfrm>
                <a:off x="1714712" y="5273599"/>
                <a:ext cx="2323425" cy="321706"/>
                <a:chOff x="2379019" y="5815562"/>
                <a:chExt cx="2323425" cy="321706"/>
              </a:xfrm>
            </p:grpSpPr>
            <p:cxnSp>
              <p:nvCxnSpPr>
                <p:cNvPr id="46" name="Přímá spojnice 45"/>
                <p:cNvCxnSpPr/>
                <p:nvPr/>
              </p:nvCxnSpPr>
              <p:spPr>
                <a:xfrm flipV="1">
                  <a:off x="2379019" y="6093296"/>
                  <a:ext cx="1430271" cy="1631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7" name="Přímá spojnice 46"/>
                <p:cNvCxnSpPr/>
                <p:nvPr/>
              </p:nvCxnSpPr>
              <p:spPr>
                <a:xfrm>
                  <a:off x="4126380" y="6093296"/>
                  <a:ext cx="57606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48" name="Přímá spojnice 47"/>
                <p:cNvCxnSpPr/>
                <p:nvPr/>
              </p:nvCxnSpPr>
              <p:spPr>
                <a:xfrm flipV="1">
                  <a:off x="3809290" y="5815562"/>
                  <a:ext cx="317090" cy="277734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49" name="Vývojový diagram: spojnice 48"/>
                <p:cNvSpPr/>
                <p:nvPr/>
              </p:nvSpPr>
              <p:spPr>
                <a:xfrm>
                  <a:off x="3780843" y="6050955"/>
                  <a:ext cx="72008" cy="84682"/>
                </a:xfrm>
                <a:prstGeom prst="flowChartConnector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50" name="Vývojový diagram: spojnice 49"/>
                <p:cNvSpPr/>
                <p:nvPr/>
              </p:nvSpPr>
              <p:spPr>
                <a:xfrm>
                  <a:off x="4093947" y="6052586"/>
                  <a:ext cx="72008" cy="84682"/>
                </a:xfrm>
                <a:prstGeom prst="flowChartConnector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42" name="Ovál 41"/>
            <p:cNvSpPr/>
            <p:nvPr/>
          </p:nvSpPr>
          <p:spPr>
            <a:xfrm>
              <a:off x="7823484" y="4296900"/>
              <a:ext cx="700933" cy="681024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600" dirty="0" smtClean="0"/>
                <a:t>A</a:t>
              </a:r>
              <a:endParaRPr lang="cs-CZ" sz="3600" dirty="0"/>
            </a:p>
          </p:txBody>
        </p:sp>
        <p:cxnSp>
          <p:nvCxnSpPr>
            <p:cNvPr id="43" name="Přímá spojnice 42"/>
            <p:cNvCxnSpPr/>
            <p:nvPr/>
          </p:nvCxnSpPr>
          <p:spPr>
            <a:xfrm>
              <a:off x="8179262" y="4958904"/>
              <a:ext cx="0" cy="831851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60" name="TextovéPole 59"/>
          <p:cNvSpPr txBox="1"/>
          <p:nvPr/>
        </p:nvSpPr>
        <p:spPr>
          <a:xfrm>
            <a:off x="710089" y="395371"/>
            <a:ext cx="2893997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Správné řešení zadání</a:t>
            </a:r>
            <a:endParaRPr lang="cs-CZ" sz="24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655628" y="970656"/>
            <a:ext cx="7738852" cy="1754326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AutoNum type="arabicParenR"/>
            </a:pPr>
            <a:r>
              <a:rPr lang="cs-CZ" dirty="0" smtClean="0"/>
              <a:t>Škrtni el. obvod, který zobrazuje špatně měření el. proudu</a:t>
            </a:r>
          </a:p>
          <a:p>
            <a:pPr marL="342900" indent="-342900">
              <a:lnSpc>
                <a:spcPct val="200000"/>
              </a:lnSpc>
              <a:buAutoNum type="arabicParenR"/>
            </a:pPr>
            <a:r>
              <a:rPr lang="cs-CZ" dirty="0" smtClean="0"/>
              <a:t>Co by muselo být místo ampérmetru,	aby to mělo smysl -(nakresli)</a:t>
            </a:r>
          </a:p>
          <a:p>
            <a:pPr marL="342900" indent="-342900">
              <a:lnSpc>
                <a:spcPct val="200000"/>
              </a:lnSpc>
              <a:buAutoNum type="arabicParenR"/>
            </a:pPr>
            <a:r>
              <a:rPr lang="cs-CZ" dirty="0" smtClean="0"/>
              <a:t>Co by se dalo se tímto zařízením ve škrtnutém případě měřit?</a:t>
            </a:r>
            <a:endParaRPr lang="cs-CZ" dirty="0"/>
          </a:p>
        </p:txBody>
      </p:sp>
      <p:sp>
        <p:nvSpPr>
          <p:cNvPr id="62" name="Ovál 61"/>
          <p:cNvSpPr/>
          <p:nvPr/>
        </p:nvSpPr>
        <p:spPr>
          <a:xfrm>
            <a:off x="4682136" y="1700808"/>
            <a:ext cx="466178" cy="480249"/>
          </a:xfrm>
          <a:prstGeom prst="ellips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</a:t>
            </a:r>
            <a:endParaRPr lang="cs-CZ" sz="2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2" name="Rukopis 1"/>
              <p14:cNvContentPartPr/>
              <p14:nvPr/>
            </p14:nvContentPartPr>
            <p14:xfrm>
              <a:off x="4732920" y="3723840"/>
              <a:ext cx="3661560" cy="2804040"/>
            </p14:xfrm>
          </p:contentPart>
        </mc:Choice>
        <mc:Fallback xmlns="">
          <p:pic>
            <p:nvPicPr>
              <p:cNvPr id="2" name="Rukopis 1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723560" y="3714480"/>
                <a:ext cx="3680280" cy="2822760"/>
              </a:xfrm>
              <a:prstGeom prst="rect">
                <a:avLst/>
              </a:prstGeom>
            </p:spPr>
          </p:pic>
        </mc:Fallback>
      </mc:AlternateContent>
      <p:sp>
        <p:nvSpPr>
          <p:cNvPr id="63" name="Obdélník 62"/>
          <p:cNvSpPr/>
          <p:nvPr/>
        </p:nvSpPr>
        <p:spPr>
          <a:xfrm>
            <a:off x="3581224" y="2988384"/>
            <a:ext cx="1656184" cy="12117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dirty="0" smtClean="0"/>
              <a:t>2)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47749" y="3776811"/>
            <a:ext cx="3403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3)………………………………………….</a:t>
            </a:r>
            <a:endParaRPr lang="cs-CZ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3" name="Rukopis 2"/>
              <p14:cNvContentPartPr/>
              <p14:nvPr/>
            </p14:nvContentPartPr>
            <p14:xfrm>
              <a:off x="857520" y="3125520"/>
              <a:ext cx="4295520" cy="100044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48160" y="3116160"/>
                <a:ext cx="4314240" cy="1019160"/>
              </a:xfrm>
              <a:prstGeom prst="rect">
                <a:avLst/>
              </a:prstGeom>
            </p:spPr>
          </p:pic>
        </mc:Fallback>
      </mc:AlternateContent>
      <p:pic>
        <p:nvPicPr>
          <p:cNvPr id="3074" name="Picture 2" descr="C:\Users\uzivatel\AppData\Local\Microsoft\Windows\Temporary Internet Files\Content.IE5\GFHMNZ7G\MC900442134[1].png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7249" y="626203"/>
            <a:ext cx="825539" cy="819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>
            <a:hlinkClick r:id="rId6" action="ppaction://hlinksldjump"/>
          </p:cNvPr>
          <p:cNvSpPr txBox="1"/>
          <p:nvPr/>
        </p:nvSpPr>
        <p:spPr>
          <a:xfrm>
            <a:off x="7465868" y="279726"/>
            <a:ext cx="947231" cy="3693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8632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95536" y="260648"/>
            <a:ext cx="8229600" cy="1143000"/>
          </a:xfrm>
          <a:prstGeom prst="rect">
            <a:avLst/>
          </a:prstGeom>
        </p:spPr>
        <p:txBody>
          <a:bodyPr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Tok el. proudu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2362721" y="2401403"/>
            <a:ext cx="4346912" cy="2789112"/>
            <a:chOff x="4177505" y="3045615"/>
            <a:chExt cx="4346912" cy="2789112"/>
          </a:xfrm>
        </p:grpSpPr>
        <p:grpSp>
          <p:nvGrpSpPr>
            <p:cNvPr id="4" name="Skupina 3"/>
            <p:cNvGrpSpPr/>
            <p:nvPr/>
          </p:nvGrpSpPr>
          <p:grpSpPr>
            <a:xfrm>
              <a:off x="4177505" y="3045615"/>
              <a:ext cx="4001757" cy="2789112"/>
              <a:chOff x="1467421" y="2806193"/>
              <a:chExt cx="4001757" cy="2789112"/>
            </a:xfrm>
          </p:grpSpPr>
          <p:grpSp>
            <p:nvGrpSpPr>
              <p:cNvPr id="7" name="Skupina 6"/>
              <p:cNvGrpSpPr/>
              <p:nvPr/>
            </p:nvGrpSpPr>
            <p:grpSpPr>
              <a:xfrm>
                <a:off x="1467421" y="2806193"/>
                <a:ext cx="4001757" cy="2746771"/>
                <a:chOff x="1115616" y="2081679"/>
                <a:chExt cx="4001757" cy="2746771"/>
              </a:xfrm>
            </p:grpSpPr>
            <p:sp>
              <p:nvSpPr>
                <p:cNvPr id="14" name="Vývojový diagram: sumační spojení 13"/>
                <p:cNvSpPr/>
                <p:nvPr/>
              </p:nvSpPr>
              <p:spPr>
                <a:xfrm>
                  <a:off x="2915816" y="2081679"/>
                  <a:ext cx="648072" cy="648072"/>
                </a:xfrm>
                <a:prstGeom prst="flowChartSummingJunction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>
                    <a:solidFill>
                      <a:prstClr val="white"/>
                    </a:solidFill>
                  </a:endParaRPr>
                </a:p>
              </p:txBody>
            </p:sp>
            <p:cxnSp>
              <p:nvCxnSpPr>
                <p:cNvPr id="15" name="Přímá spojnice 14"/>
                <p:cNvCxnSpPr/>
                <p:nvPr/>
              </p:nvCxnSpPr>
              <p:spPr>
                <a:xfrm>
                  <a:off x="1115616" y="3332964"/>
                  <a:ext cx="504056" cy="0"/>
                </a:xfrm>
                <a:prstGeom prst="line">
                  <a:avLst/>
                </a:prstGeom>
                <a:ln>
                  <a:solidFill>
                    <a:schemeClr val="tx1"/>
                  </a:solidFill>
                </a:ln>
                <a:effectLst>
                  <a:outerShdw blurRad="57785" dist="33020" dir="3180000" algn="ctr">
                    <a:srgbClr val="000000">
                      <a:alpha val="30000"/>
                    </a:srgbClr>
                  </a:outerShdw>
                </a:effectLst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nice 15"/>
                <p:cNvCxnSpPr/>
                <p:nvPr/>
              </p:nvCxnSpPr>
              <p:spPr>
                <a:xfrm>
                  <a:off x="1236893" y="3476980"/>
                  <a:ext cx="252028" cy="0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Přímá spojnice 16"/>
                <p:cNvCxnSpPr/>
                <p:nvPr/>
              </p:nvCxnSpPr>
              <p:spPr>
                <a:xfrm flipH="1" flipV="1">
                  <a:off x="1362907" y="2348880"/>
                  <a:ext cx="2368" cy="984084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nice 17"/>
                <p:cNvCxnSpPr/>
                <p:nvPr/>
              </p:nvCxnSpPr>
              <p:spPr>
                <a:xfrm>
                  <a:off x="1362907" y="2348880"/>
                  <a:ext cx="1552909" cy="0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Přímá spojnice 18"/>
                <p:cNvCxnSpPr/>
                <p:nvPr/>
              </p:nvCxnSpPr>
              <p:spPr>
                <a:xfrm>
                  <a:off x="3563888" y="2355154"/>
                  <a:ext cx="1548172" cy="0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0" name="Přímá spojnice 19"/>
                <p:cNvCxnSpPr/>
                <p:nvPr/>
              </p:nvCxnSpPr>
              <p:spPr>
                <a:xfrm flipH="1">
                  <a:off x="5112060" y="2348880"/>
                  <a:ext cx="2" cy="984084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Přímá spojnice 20"/>
                <p:cNvCxnSpPr/>
                <p:nvPr/>
              </p:nvCxnSpPr>
              <p:spPr>
                <a:xfrm flipH="1">
                  <a:off x="3686333" y="4826819"/>
                  <a:ext cx="1431040" cy="1631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2" name="Přímá spojnice 21"/>
                <p:cNvCxnSpPr/>
                <p:nvPr/>
              </p:nvCxnSpPr>
              <p:spPr>
                <a:xfrm flipV="1">
                  <a:off x="1362907" y="3501170"/>
                  <a:ext cx="4737" cy="1325649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8" name="Skupina 7"/>
              <p:cNvGrpSpPr/>
              <p:nvPr/>
            </p:nvGrpSpPr>
            <p:grpSpPr>
              <a:xfrm>
                <a:off x="1714712" y="5273599"/>
                <a:ext cx="2323425" cy="321706"/>
                <a:chOff x="2379019" y="5815562"/>
                <a:chExt cx="2323425" cy="321706"/>
              </a:xfrm>
            </p:grpSpPr>
            <p:cxnSp>
              <p:nvCxnSpPr>
                <p:cNvPr id="9" name="Přímá spojnice 8"/>
                <p:cNvCxnSpPr/>
                <p:nvPr/>
              </p:nvCxnSpPr>
              <p:spPr>
                <a:xfrm flipV="1">
                  <a:off x="2379019" y="6093296"/>
                  <a:ext cx="1430271" cy="1631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0" name="Přímá spojnice 9"/>
                <p:cNvCxnSpPr/>
                <p:nvPr/>
              </p:nvCxnSpPr>
              <p:spPr>
                <a:xfrm>
                  <a:off x="4126380" y="6093296"/>
                  <a:ext cx="576064" cy="0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1" name="Přímá spojnice 10"/>
                <p:cNvCxnSpPr/>
                <p:nvPr/>
              </p:nvCxnSpPr>
              <p:spPr>
                <a:xfrm flipV="1">
                  <a:off x="3809290" y="5815562"/>
                  <a:ext cx="317090" cy="277734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12" name="Vývojový diagram: spojnice 11"/>
                <p:cNvSpPr/>
                <p:nvPr/>
              </p:nvSpPr>
              <p:spPr>
                <a:xfrm>
                  <a:off x="3780843" y="6050955"/>
                  <a:ext cx="72008" cy="84682"/>
                </a:xfrm>
                <a:prstGeom prst="flowChartConnector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" name="Vývojový diagram: spojnice 12"/>
                <p:cNvSpPr/>
                <p:nvPr/>
              </p:nvSpPr>
              <p:spPr>
                <a:xfrm>
                  <a:off x="4093947" y="6052586"/>
                  <a:ext cx="72008" cy="84682"/>
                </a:xfrm>
                <a:prstGeom prst="flowChartConnector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  <p:sp>
          <p:nvSpPr>
            <p:cNvPr id="5" name="Ovál 4"/>
            <p:cNvSpPr/>
            <p:nvPr/>
          </p:nvSpPr>
          <p:spPr>
            <a:xfrm>
              <a:off x="7823484" y="4296900"/>
              <a:ext cx="700933" cy="681024"/>
            </a:xfrm>
            <a:prstGeom prst="ellipse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600" dirty="0" smtClean="0"/>
                <a:t>A</a:t>
              </a:r>
              <a:endParaRPr lang="cs-CZ" sz="3600" dirty="0"/>
            </a:p>
          </p:txBody>
        </p:sp>
        <p:cxnSp>
          <p:nvCxnSpPr>
            <p:cNvPr id="6" name="Přímá spojnice 5"/>
            <p:cNvCxnSpPr/>
            <p:nvPr/>
          </p:nvCxnSpPr>
          <p:spPr>
            <a:xfrm>
              <a:off x="8179262" y="4958904"/>
              <a:ext cx="0" cy="831851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0" name="Rukopis 29"/>
              <p14:cNvContentPartPr/>
              <p14:nvPr/>
            </p14:nvContentPartPr>
            <p14:xfrm>
              <a:off x="2045160" y="2839680"/>
              <a:ext cx="3813120" cy="1955880"/>
            </p14:xfrm>
          </p:contentPart>
        </mc:Choice>
        <mc:Fallback xmlns="">
          <p:pic>
            <p:nvPicPr>
              <p:cNvPr id="30" name="Rukopis 29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035800" y="2830320"/>
                <a:ext cx="3831840" cy="1974600"/>
              </a:xfrm>
              <a:prstGeom prst="rect">
                <a:avLst/>
              </a:prstGeom>
            </p:spPr>
          </p:pic>
        </mc:Fallback>
      </mc:AlternateContent>
      <p:sp>
        <p:nvSpPr>
          <p:cNvPr id="31" name="TextovéPole 30"/>
          <p:cNvSpPr txBox="1"/>
          <p:nvPr/>
        </p:nvSpPr>
        <p:spPr>
          <a:xfrm>
            <a:off x="468941" y="1403647"/>
            <a:ext cx="8352928" cy="954107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Často se el. proud značí v obvodech těmito dvěma zobrazenými způsoby, kde šipky určují směr proudu.</a:t>
            </a:r>
            <a:endParaRPr lang="cs-CZ" sz="2800" dirty="0"/>
          </a:p>
        </p:txBody>
      </p:sp>
      <p:sp>
        <p:nvSpPr>
          <p:cNvPr id="32" name="Plus 31"/>
          <p:cNvSpPr/>
          <p:nvPr/>
        </p:nvSpPr>
        <p:spPr>
          <a:xfrm>
            <a:off x="2078440" y="3371354"/>
            <a:ext cx="288262" cy="295696"/>
          </a:xfrm>
          <a:prstGeom prst="mathPlus">
            <a:avLst>
              <a:gd name="adj1" fmla="val 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inus 32"/>
          <p:cNvSpPr/>
          <p:nvPr/>
        </p:nvSpPr>
        <p:spPr>
          <a:xfrm>
            <a:off x="2078440" y="3861048"/>
            <a:ext cx="288262" cy="72008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488232" y="5661248"/>
            <a:ext cx="8136904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/>
              <a:t>Ještě jednou pro zopakování:</a:t>
            </a:r>
          </a:p>
          <a:p>
            <a:r>
              <a:rPr lang="cs-CZ" dirty="0" smtClean="0"/>
              <a:t>Dohodnutý </a:t>
            </a:r>
            <a:r>
              <a:rPr lang="cs-CZ" dirty="0"/>
              <a:t>směr toku stejnosměrného proudu je od kladného pólu zdroje přes spotřebič k zápornému pólu </a:t>
            </a:r>
            <a:r>
              <a:rPr lang="cs-CZ" dirty="0" smtClean="0"/>
              <a:t>zdroje</a:t>
            </a:r>
            <a:r>
              <a:rPr lang="cs-CZ" dirty="0"/>
              <a:t> </a:t>
            </a:r>
            <a:r>
              <a:rPr lang="cs-CZ" dirty="0" smtClean="0"/>
              <a:t>(i když ve skutečnosti je to obráceně)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véPole 37"/>
          <p:cNvSpPr txBox="1"/>
          <p:nvPr/>
        </p:nvSpPr>
        <p:spPr>
          <a:xfrm>
            <a:off x="757191" y="1395932"/>
            <a:ext cx="325864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askerville Old Face" pitchFamily="18" charset="0"/>
              </a:rPr>
              <a:t>Vždy bude platit, že:</a:t>
            </a:r>
          </a:p>
          <a:p>
            <a:r>
              <a:rPr lang="cs-CZ" sz="2800" dirty="0" smtClean="0">
                <a:latin typeface="Baskerville Old Face" pitchFamily="18" charset="0"/>
              </a:rPr>
              <a:t>I = I</a:t>
            </a:r>
            <a:r>
              <a:rPr lang="cs-CZ" sz="2800" baseline="-25000" dirty="0" smtClean="0">
                <a:latin typeface="Baskerville Old Face" pitchFamily="18" charset="0"/>
              </a:rPr>
              <a:t>1</a:t>
            </a:r>
            <a:r>
              <a:rPr lang="cs-CZ" sz="2800" dirty="0" smtClean="0">
                <a:latin typeface="Baskerville Old Face" pitchFamily="18" charset="0"/>
              </a:rPr>
              <a:t>+ I</a:t>
            </a:r>
            <a:r>
              <a:rPr lang="cs-CZ" sz="2800" baseline="-25000" dirty="0" smtClean="0">
                <a:latin typeface="Baskerville Old Face" pitchFamily="18" charset="0"/>
              </a:rPr>
              <a:t>2</a:t>
            </a:r>
            <a:endParaRPr lang="cs-CZ" sz="2800" baseline="-25000" dirty="0">
              <a:latin typeface="Baskerville Old Face" pitchFamily="18" charset="0"/>
            </a:endParaRPr>
          </a:p>
        </p:txBody>
      </p:sp>
      <p:grpSp>
        <p:nvGrpSpPr>
          <p:cNvPr id="45" name="Skupina 44"/>
          <p:cNvGrpSpPr/>
          <p:nvPr/>
        </p:nvGrpSpPr>
        <p:grpSpPr>
          <a:xfrm>
            <a:off x="3894011" y="1571487"/>
            <a:ext cx="4697056" cy="3731760"/>
            <a:chOff x="2220027" y="2289528"/>
            <a:chExt cx="4697056" cy="3731760"/>
          </a:xfrm>
        </p:grpSpPr>
        <p:grpSp>
          <p:nvGrpSpPr>
            <p:cNvPr id="2" name="Skupina 1"/>
            <p:cNvGrpSpPr/>
            <p:nvPr/>
          </p:nvGrpSpPr>
          <p:grpSpPr>
            <a:xfrm>
              <a:off x="2558251" y="2289528"/>
              <a:ext cx="3957965" cy="3731760"/>
              <a:chOff x="642606" y="3173301"/>
              <a:chExt cx="2966495" cy="3164143"/>
            </a:xfrm>
          </p:grpSpPr>
          <p:grpSp>
            <p:nvGrpSpPr>
              <p:cNvPr id="3" name="Skupina 2"/>
              <p:cNvGrpSpPr/>
              <p:nvPr/>
            </p:nvGrpSpPr>
            <p:grpSpPr>
              <a:xfrm>
                <a:off x="642606" y="3173301"/>
                <a:ext cx="2966495" cy="3164143"/>
                <a:chOff x="4177505" y="1712829"/>
                <a:chExt cx="4001757" cy="4121898"/>
              </a:xfrm>
            </p:grpSpPr>
            <p:grpSp>
              <p:nvGrpSpPr>
                <p:cNvPr id="9" name="Skupina 8"/>
                <p:cNvGrpSpPr/>
                <p:nvPr/>
              </p:nvGrpSpPr>
              <p:grpSpPr>
                <a:xfrm>
                  <a:off x="4177505" y="2053340"/>
                  <a:ext cx="4001757" cy="3781387"/>
                  <a:chOff x="1467421" y="1813918"/>
                  <a:chExt cx="4001757" cy="3781387"/>
                </a:xfrm>
              </p:grpSpPr>
              <p:grpSp>
                <p:nvGrpSpPr>
                  <p:cNvPr id="12" name="Skupina 11"/>
                  <p:cNvGrpSpPr/>
                  <p:nvPr/>
                </p:nvGrpSpPr>
                <p:grpSpPr>
                  <a:xfrm>
                    <a:off x="1467421" y="1813918"/>
                    <a:ext cx="4001757" cy="3739046"/>
                    <a:chOff x="1115616" y="1089404"/>
                    <a:chExt cx="4001757" cy="3739046"/>
                  </a:xfrm>
                </p:grpSpPr>
                <p:sp>
                  <p:nvSpPr>
                    <p:cNvPr id="19" name="Vývojový diagram: sumační spojení 18"/>
                    <p:cNvSpPr/>
                    <p:nvPr/>
                  </p:nvSpPr>
                  <p:spPr>
                    <a:xfrm>
                      <a:off x="3050914" y="2024843"/>
                      <a:ext cx="648073" cy="648072"/>
                    </a:xfrm>
                    <a:prstGeom prst="flowChartSummingJunction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  <p:cxnSp>
                  <p:nvCxnSpPr>
                    <p:cNvPr id="20" name="Přímá spojnice 19"/>
                    <p:cNvCxnSpPr/>
                    <p:nvPr/>
                  </p:nvCxnSpPr>
                  <p:spPr>
                    <a:xfrm>
                      <a:off x="1115616" y="3332964"/>
                      <a:ext cx="504056" cy="0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  <a:effectLst>
                      <a:outerShdw blurRad="57785" dist="33020" dir="3180000" algn="ctr">
                        <a:srgbClr val="000000">
                          <a:alpha val="30000"/>
                        </a:srgbClr>
                      </a:outerShdw>
                    </a:effectLst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1" name="Přímá spojnice 20"/>
                    <p:cNvCxnSpPr/>
                    <p:nvPr/>
                  </p:nvCxnSpPr>
                  <p:spPr>
                    <a:xfrm>
                      <a:off x="1236893" y="3476980"/>
                      <a:ext cx="252028" cy="0"/>
                    </a:xfrm>
                    <a:prstGeom prst="line">
                      <a:avLst/>
                    </a:prstGeom>
                    <a:ln/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" name="Přímá spojnice 21"/>
                    <p:cNvCxnSpPr/>
                    <p:nvPr/>
                  </p:nvCxnSpPr>
                  <p:spPr>
                    <a:xfrm flipH="1" flipV="1">
                      <a:off x="1362907" y="2348880"/>
                      <a:ext cx="2368" cy="984084"/>
                    </a:xfrm>
                    <a:prstGeom prst="line">
                      <a:avLst/>
                    </a:prstGeom>
                    <a:ln/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3" name="Přímá spojnice 22"/>
                    <p:cNvCxnSpPr>
                      <a:endCxn id="19" idx="2"/>
                    </p:cNvCxnSpPr>
                    <p:nvPr/>
                  </p:nvCxnSpPr>
                  <p:spPr>
                    <a:xfrm flipV="1">
                      <a:off x="1362907" y="2348879"/>
                      <a:ext cx="1688008" cy="1"/>
                    </a:xfrm>
                    <a:prstGeom prst="line">
                      <a:avLst/>
                    </a:prstGeom>
                    <a:ln/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" name="Přímá spojnice 23"/>
                    <p:cNvCxnSpPr/>
                    <p:nvPr/>
                  </p:nvCxnSpPr>
                  <p:spPr>
                    <a:xfrm>
                      <a:off x="3725418" y="2348879"/>
                      <a:ext cx="1386642" cy="6275"/>
                    </a:xfrm>
                    <a:prstGeom prst="line">
                      <a:avLst/>
                    </a:prstGeom>
                    <a:ln/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5" name="Přímá spojnice 24"/>
                    <p:cNvCxnSpPr/>
                    <p:nvPr/>
                  </p:nvCxnSpPr>
                  <p:spPr>
                    <a:xfrm>
                      <a:off x="4405020" y="1089404"/>
                      <a:ext cx="0" cy="1259476"/>
                    </a:xfrm>
                    <a:prstGeom prst="line">
                      <a:avLst/>
                    </a:prstGeom>
                    <a:ln/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6" name="Přímá spojnice 25"/>
                    <p:cNvCxnSpPr/>
                    <p:nvPr/>
                  </p:nvCxnSpPr>
                  <p:spPr>
                    <a:xfrm flipH="1">
                      <a:off x="3686333" y="4826819"/>
                      <a:ext cx="1431040" cy="1631"/>
                    </a:xfrm>
                    <a:prstGeom prst="line">
                      <a:avLst/>
                    </a:prstGeom>
                    <a:ln/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7" name="Přímá spojnice 26"/>
                    <p:cNvCxnSpPr/>
                    <p:nvPr/>
                  </p:nvCxnSpPr>
                  <p:spPr>
                    <a:xfrm flipV="1">
                      <a:off x="1362907" y="3501170"/>
                      <a:ext cx="4737" cy="1325649"/>
                    </a:xfrm>
                    <a:prstGeom prst="line">
                      <a:avLst/>
                    </a:prstGeom>
                    <a:ln/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</p:grpSp>
              <p:grpSp>
                <p:nvGrpSpPr>
                  <p:cNvPr id="13" name="Skupina 12"/>
                  <p:cNvGrpSpPr/>
                  <p:nvPr/>
                </p:nvGrpSpPr>
                <p:grpSpPr>
                  <a:xfrm>
                    <a:off x="1714712" y="5273599"/>
                    <a:ext cx="2323425" cy="321706"/>
                    <a:chOff x="2379019" y="5815562"/>
                    <a:chExt cx="2323425" cy="321706"/>
                  </a:xfrm>
                </p:grpSpPr>
                <p:cxnSp>
                  <p:nvCxnSpPr>
                    <p:cNvPr id="14" name="Přímá spojnice 13"/>
                    <p:cNvCxnSpPr/>
                    <p:nvPr/>
                  </p:nvCxnSpPr>
                  <p:spPr>
                    <a:xfrm flipV="1">
                      <a:off x="2379019" y="6093296"/>
                      <a:ext cx="1430271" cy="1631"/>
                    </a:xfrm>
                    <a:prstGeom prst="line">
                      <a:avLst/>
                    </a:prstGeom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5" name="Přímá spojnice 14"/>
                    <p:cNvCxnSpPr/>
                    <p:nvPr/>
                  </p:nvCxnSpPr>
                  <p:spPr>
                    <a:xfrm>
                      <a:off x="4126380" y="6093296"/>
                      <a:ext cx="576064" cy="0"/>
                    </a:xfrm>
                    <a:prstGeom prst="line">
                      <a:avLst/>
                    </a:prstGeom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6" name="Přímá spojnice 15"/>
                    <p:cNvCxnSpPr/>
                    <p:nvPr/>
                  </p:nvCxnSpPr>
                  <p:spPr>
                    <a:xfrm flipV="1">
                      <a:off x="3809290" y="5815562"/>
                      <a:ext cx="317090" cy="277734"/>
                    </a:xfrm>
                    <a:prstGeom prst="line">
                      <a:avLst/>
                    </a:prstGeom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sp>
                  <p:nvSpPr>
                    <p:cNvPr id="17" name="Vývojový diagram: spojnice 16"/>
                    <p:cNvSpPr/>
                    <p:nvPr/>
                  </p:nvSpPr>
                  <p:spPr>
                    <a:xfrm>
                      <a:off x="3780843" y="6050955"/>
                      <a:ext cx="72008" cy="84682"/>
                    </a:xfrm>
                    <a:prstGeom prst="flowChartConnector">
                      <a:avLst/>
                    </a:prstGeom>
                  </p:spPr>
                  <p:style>
                    <a:lnRef idx="2">
                      <a:schemeClr val="dk1">
                        <a:shade val="50000"/>
                      </a:schemeClr>
                    </a:lnRef>
                    <a:fillRef idx="1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8" name="Vývojový diagram: spojnice 17"/>
                    <p:cNvSpPr/>
                    <p:nvPr/>
                  </p:nvSpPr>
                  <p:spPr>
                    <a:xfrm>
                      <a:off x="4093947" y="6052586"/>
                      <a:ext cx="72008" cy="84682"/>
                    </a:xfrm>
                    <a:prstGeom prst="flowChartConnector">
                      <a:avLst/>
                    </a:prstGeom>
                  </p:spPr>
                  <p:style>
                    <a:lnRef idx="2">
                      <a:schemeClr val="dk1">
                        <a:shade val="50000"/>
                      </a:schemeClr>
                    </a:lnRef>
                    <a:fillRef idx="1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</p:grpSp>
            <p:sp>
              <p:nvSpPr>
                <p:cNvPr id="10" name="Ovál 9"/>
                <p:cNvSpPr/>
                <p:nvPr/>
              </p:nvSpPr>
              <p:spPr>
                <a:xfrm>
                  <a:off x="6086375" y="1712829"/>
                  <a:ext cx="700933" cy="681024"/>
                </a:xfrm>
                <a:prstGeom prst="ellipse">
                  <a:avLst/>
                </a:prstGeom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3600" dirty="0" smtClean="0"/>
                    <a:t>A</a:t>
                  </a:r>
                  <a:endParaRPr lang="cs-CZ" sz="3600" dirty="0"/>
                </a:p>
              </p:txBody>
            </p:sp>
            <p:cxnSp>
              <p:nvCxnSpPr>
                <p:cNvPr id="11" name="Přímá spojnice 10"/>
                <p:cNvCxnSpPr/>
                <p:nvPr/>
              </p:nvCxnSpPr>
              <p:spPr>
                <a:xfrm>
                  <a:off x="8179262" y="3319090"/>
                  <a:ext cx="0" cy="2471664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4" name="Přímá spojnice 3"/>
              <p:cNvCxnSpPr/>
              <p:nvPr/>
            </p:nvCxnSpPr>
            <p:spPr>
              <a:xfrm>
                <a:off x="1547664" y="3434692"/>
                <a:ext cx="0" cy="93931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>
                <a:off x="2563281" y="3434692"/>
                <a:ext cx="517754" cy="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1539893" y="3434692"/>
                <a:ext cx="517754" cy="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" name="Vývojový diagram: spojnice 6"/>
              <p:cNvSpPr/>
              <p:nvPr/>
            </p:nvSpPr>
            <p:spPr>
              <a:xfrm>
                <a:off x="3054345" y="4369016"/>
                <a:ext cx="53379" cy="65005"/>
              </a:xfrm>
              <a:prstGeom prst="flowChartConnector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Vývojový diagram: spojnice 7"/>
              <p:cNvSpPr/>
              <p:nvPr/>
            </p:nvSpPr>
            <p:spPr>
              <a:xfrm>
                <a:off x="1520974" y="4369016"/>
                <a:ext cx="53379" cy="65005"/>
              </a:xfrm>
              <a:prstGeom prst="flowChartConnector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8" name="Vývojový diagram: vyjmutí 27"/>
            <p:cNvSpPr/>
            <p:nvPr/>
          </p:nvSpPr>
          <p:spPr>
            <a:xfrm rot="5400000">
              <a:off x="3116295" y="3541220"/>
              <a:ext cx="396327" cy="405073"/>
            </a:xfrm>
            <a:prstGeom prst="flowChartExtra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vyjmutí 28"/>
            <p:cNvSpPr/>
            <p:nvPr/>
          </p:nvSpPr>
          <p:spPr>
            <a:xfrm rot="5400000">
              <a:off x="3973565" y="3535539"/>
              <a:ext cx="396327" cy="405073"/>
            </a:xfrm>
            <a:prstGeom prst="flowChartExtra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vyjmutí 29"/>
            <p:cNvSpPr/>
            <p:nvPr/>
          </p:nvSpPr>
          <p:spPr>
            <a:xfrm>
              <a:off x="3567635" y="2906092"/>
              <a:ext cx="396327" cy="405073"/>
            </a:xfrm>
            <a:prstGeom prst="flowChartExtra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vyjmutí 30"/>
            <p:cNvSpPr/>
            <p:nvPr/>
          </p:nvSpPr>
          <p:spPr>
            <a:xfrm rot="5400000">
              <a:off x="5268094" y="3538379"/>
              <a:ext cx="396327" cy="405073"/>
            </a:xfrm>
            <a:prstGeom prst="flowChartExtra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ývojový diagram: vyjmutí 31"/>
            <p:cNvSpPr/>
            <p:nvPr/>
          </p:nvSpPr>
          <p:spPr>
            <a:xfrm rot="10800000">
              <a:off x="5613494" y="2965406"/>
              <a:ext cx="396327" cy="405073"/>
            </a:xfrm>
            <a:prstGeom prst="flowChartExtra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ývojový diagram: vyjmutí 32"/>
            <p:cNvSpPr/>
            <p:nvPr/>
          </p:nvSpPr>
          <p:spPr>
            <a:xfrm rot="5400000">
              <a:off x="6096940" y="3542943"/>
              <a:ext cx="396327" cy="405073"/>
            </a:xfrm>
            <a:prstGeom prst="flowChartExtra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ývojový diagram: vyjmutí 33"/>
            <p:cNvSpPr/>
            <p:nvPr/>
          </p:nvSpPr>
          <p:spPr>
            <a:xfrm>
              <a:off x="2607014" y="5178854"/>
              <a:ext cx="396327" cy="405073"/>
            </a:xfrm>
            <a:prstGeom prst="flowChartExtra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220027" y="5119780"/>
              <a:ext cx="38698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Baskerville Old Face" pitchFamily="18" charset="0"/>
                </a:rPr>
                <a:t>I</a:t>
              </a:r>
              <a:endParaRPr lang="cs-CZ" sz="2800" dirty="0">
                <a:latin typeface="Baskerville Old Face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669804" y="3108628"/>
              <a:ext cx="38698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Baskerville Old Face" pitchFamily="18" charset="0"/>
                </a:rPr>
                <a:t>I</a:t>
              </a:r>
              <a:endParaRPr lang="cs-CZ" sz="2800" dirty="0">
                <a:latin typeface="Baskerville Old Face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530096" y="3183100"/>
              <a:ext cx="38698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Baskerville Old Face" pitchFamily="18" charset="0"/>
                </a:rPr>
                <a:t>I</a:t>
              </a:r>
              <a:endParaRPr lang="cs-CZ" sz="2800" dirty="0">
                <a:latin typeface="Baskerville Old Face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081711" y="2565791"/>
              <a:ext cx="49583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Baskerville Old Face" pitchFamily="18" charset="0"/>
                </a:rPr>
                <a:t>I</a:t>
              </a:r>
              <a:r>
                <a:rPr lang="cs-CZ" sz="2800" baseline="-25000" dirty="0" smtClean="0">
                  <a:latin typeface="Baskerville Old Face" pitchFamily="18" charset="0"/>
                </a:rPr>
                <a:t>1</a:t>
              </a:r>
              <a:endParaRPr lang="cs-CZ" sz="2800" baseline="-25000" dirty="0">
                <a:latin typeface="Baskerville Old Face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141773" y="2585408"/>
              <a:ext cx="49583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Baskerville Old Face" pitchFamily="18" charset="0"/>
                </a:rPr>
                <a:t>I</a:t>
              </a:r>
              <a:r>
                <a:rPr lang="cs-CZ" sz="2800" baseline="-25000" dirty="0" smtClean="0">
                  <a:latin typeface="Baskerville Old Face" pitchFamily="18" charset="0"/>
                </a:rPr>
                <a:t>1</a:t>
              </a:r>
              <a:endParaRPr lang="cs-CZ" sz="2800" baseline="-25000" dirty="0">
                <a:latin typeface="Baskerville Old Face" pitchFamily="18" charset="0"/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5172963" y="4020077"/>
              <a:ext cx="49583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Baskerville Old Face" pitchFamily="18" charset="0"/>
                </a:rPr>
                <a:t>I</a:t>
              </a:r>
              <a:r>
                <a:rPr lang="cs-CZ" sz="2800" baseline="-25000" dirty="0" smtClean="0">
                  <a:latin typeface="Baskerville Old Face" pitchFamily="18" charset="0"/>
                </a:rPr>
                <a:t>2</a:t>
              </a:r>
              <a:endParaRPr lang="cs-CZ" sz="2800" baseline="-25000" dirty="0">
                <a:latin typeface="Baskerville Old Face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3844822" y="4020077"/>
              <a:ext cx="49583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Baskerville Old Face" pitchFamily="18" charset="0"/>
                </a:rPr>
                <a:t>I</a:t>
              </a:r>
              <a:r>
                <a:rPr lang="cs-CZ" sz="2800" baseline="-25000" dirty="0" smtClean="0">
                  <a:latin typeface="Baskerville Old Face" pitchFamily="18" charset="0"/>
                </a:rPr>
                <a:t>2</a:t>
              </a:r>
              <a:endParaRPr lang="cs-CZ" sz="2800" baseline="-25000" dirty="0">
                <a:latin typeface="Baskerville Old Face" pitchFamily="18" charset="0"/>
              </a:endParaRPr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403920" y="347912"/>
            <a:ext cx="8136903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Existují pravidla pro dělení proudů, což už je složitější záležitost.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51520" y="3104958"/>
            <a:ext cx="3312368" cy="19389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u="sng" spc="50" dirty="0" smtClean="0">
                <a:ln w="11430"/>
                <a:solidFill>
                  <a:schemeClr val="tx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Pamatuj si!</a:t>
            </a:r>
          </a:p>
          <a:p>
            <a:r>
              <a:rPr lang="cs-CZ" sz="2400" b="1" i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Součet proudů do uzlu vcházejících se rovná součtu proudů z uzlu vycházejících.</a:t>
            </a:r>
            <a:endParaRPr lang="cs-CZ" sz="2400" b="1" i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extovéPole 37"/>
          <p:cNvSpPr txBox="1"/>
          <p:nvPr/>
        </p:nvSpPr>
        <p:spPr>
          <a:xfrm>
            <a:off x="403920" y="958064"/>
            <a:ext cx="325864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askerville Old Face" pitchFamily="18" charset="0"/>
              </a:rPr>
              <a:t>Vždy bude platit, že:</a:t>
            </a:r>
          </a:p>
          <a:p>
            <a:r>
              <a:rPr lang="cs-CZ" sz="2800" dirty="0" smtClean="0">
                <a:latin typeface="Baskerville Old Face" pitchFamily="18" charset="0"/>
              </a:rPr>
              <a:t>I = I</a:t>
            </a:r>
            <a:r>
              <a:rPr lang="cs-CZ" sz="2800" baseline="-25000" dirty="0" smtClean="0">
                <a:latin typeface="Baskerville Old Face" pitchFamily="18" charset="0"/>
              </a:rPr>
              <a:t>1</a:t>
            </a:r>
            <a:r>
              <a:rPr lang="cs-CZ" sz="2800" dirty="0" smtClean="0">
                <a:latin typeface="Baskerville Old Face" pitchFamily="18" charset="0"/>
              </a:rPr>
              <a:t>+ I</a:t>
            </a:r>
            <a:r>
              <a:rPr lang="cs-CZ" sz="2800" baseline="-25000" dirty="0" smtClean="0">
                <a:latin typeface="Baskerville Old Face" pitchFamily="18" charset="0"/>
              </a:rPr>
              <a:t>2</a:t>
            </a:r>
            <a:endParaRPr lang="cs-CZ" sz="2800" baseline="-25000" dirty="0">
              <a:latin typeface="Baskerville Old Face" pitchFamily="18" charset="0"/>
            </a:endParaRPr>
          </a:p>
        </p:txBody>
      </p:sp>
      <p:grpSp>
        <p:nvGrpSpPr>
          <p:cNvPr id="45" name="Skupina 44"/>
          <p:cNvGrpSpPr/>
          <p:nvPr/>
        </p:nvGrpSpPr>
        <p:grpSpPr>
          <a:xfrm>
            <a:off x="4609111" y="1052736"/>
            <a:ext cx="4177178" cy="3283205"/>
            <a:chOff x="2220027" y="2289528"/>
            <a:chExt cx="4697056" cy="3731760"/>
          </a:xfrm>
        </p:grpSpPr>
        <p:grpSp>
          <p:nvGrpSpPr>
            <p:cNvPr id="2" name="Skupina 1"/>
            <p:cNvGrpSpPr/>
            <p:nvPr/>
          </p:nvGrpSpPr>
          <p:grpSpPr>
            <a:xfrm>
              <a:off x="2558251" y="2289528"/>
              <a:ext cx="3957965" cy="3731760"/>
              <a:chOff x="642606" y="3173301"/>
              <a:chExt cx="2966495" cy="3164143"/>
            </a:xfrm>
          </p:grpSpPr>
          <p:grpSp>
            <p:nvGrpSpPr>
              <p:cNvPr id="3" name="Skupina 2"/>
              <p:cNvGrpSpPr/>
              <p:nvPr/>
            </p:nvGrpSpPr>
            <p:grpSpPr>
              <a:xfrm>
                <a:off x="642606" y="3173301"/>
                <a:ext cx="2966495" cy="3164143"/>
                <a:chOff x="4177505" y="1712829"/>
                <a:chExt cx="4001757" cy="4121898"/>
              </a:xfrm>
            </p:grpSpPr>
            <p:grpSp>
              <p:nvGrpSpPr>
                <p:cNvPr id="9" name="Skupina 8"/>
                <p:cNvGrpSpPr/>
                <p:nvPr/>
              </p:nvGrpSpPr>
              <p:grpSpPr>
                <a:xfrm>
                  <a:off x="4177505" y="2053340"/>
                  <a:ext cx="4001757" cy="3781387"/>
                  <a:chOff x="1467421" y="1813918"/>
                  <a:chExt cx="4001757" cy="3781387"/>
                </a:xfrm>
              </p:grpSpPr>
              <p:grpSp>
                <p:nvGrpSpPr>
                  <p:cNvPr id="12" name="Skupina 11"/>
                  <p:cNvGrpSpPr/>
                  <p:nvPr/>
                </p:nvGrpSpPr>
                <p:grpSpPr>
                  <a:xfrm>
                    <a:off x="1467421" y="1813918"/>
                    <a:ext cx="4001757" cy="3739046"/>
                    <a:chOff x="1115616" y="1089404"/>
                    <a:chExt cx="4001757" cy="3739046"/>
                  </a:xfrm>
                </p:grpSpPr>
                <p:sp>
                  <p:nvSpPr>
                    <p:cNvPr id="19" name="Vývojový diagram: sumační spojení 18"/>
                    <p:cNvSpPr/>
                    <p:nvPr/>
                  </p:nvSpPr>
                  <p:spPr>
                    <a:xfrm>
                      <a:off x="3050914" y="2024843"/>
                      <a:ext cx="648073" cy="648072"/>
                    </a:xfrm>
                    <a:prstGeom prst="flowChartSummingJunction">
                      <a:avLst/>
                    </a:prstGeom>
                    <a:noFill/>
                    <a:ln>
                      <a:solidFill>
                        <a:schemeClr val="tx1"/>
                      </a:solidFill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>
                        <a:solidFill>
                          <a:prstClr val="white"/>
                        </a:solidFill>
                      </a:endParaRPr>
                    </a:p>
                  </p:txBody>
                </p:sp>
                <p:cxnSp>
                  <p:nvCxnSpPr>
                    <p:cNvPr id="20" name="Přímá spojnice 19"/>
                    <p:cNvCxnSpPr/>
                    <p:nvPr/>
                  </p:nvCxnSpPr>
                  <p:spPr>
                    <a:xfrm>
                      <a:off x="1115616" y="3332964"/>
                      <a:ext cx="504056" cy="0"/>
                    </a:xfrm>
                    <a:prstGeom prst="line">
                      <a:avLst/>
                    </a:prstGeom>
                    <a:ln>
                      <a:solidFill>
                        <a:schemeClr val="tx1"/>
                      </a:solidFill>
                    </a:ln>
                    <a:effectLst>
                      <a:outerShdw blurRad="57785" dist="33020" dir="3180000" algn="ctr">
                        <a:srgbClr val="000000">
                          <a:alpha val="30000"/>
                        </a:srgbClr>
                      </a:outerShdw>
                    </a:effectLst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1" name="Přímá spojnice 20"/>
                    <p:cNvCxnSpPr/>
                    <p:nvPr/>
                  </p:nvCxnSpPr>
                  <p:spPr>
                    <a:xfrm>
                      <a:off x="1236893" y="3476980"/>
                      <a:ext cx="252028" cy="0"/>
                    </a:xfrm>
                    <a:prstGeom prst="line">
                      <a:avLst/>
                    </a:prstGeom>
                    <a:ln/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2" name="Přímá spojnice 21"/>
                    <p:cNvCxnSpPr/>
                    <p:nvPr/>
                  </p:nvCxnSpPr>
                  <p:spPr>
                    <a:xfrm flipH="1" flipV="1">
                      <a:off x="1362907" y="2348880"/>
                      <a:ext cx="2368" cy="984084"/>
                    </a:xfrm>
                    <a:prstGeom prst="line">
                      <a:avLst/>
                    </a:prstGeom>
                    <a:ln/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3" name="Přímá spojnice 22"/>
                    <p:cNvCxnSpPr>
                      <a:endCxn id="19" idx="2"/>
                    </p:cNvCxnSpPr>
                    <p:nvPr/>
                  </p:nvCxnSpPr>
                  <p:spPr>
                    <a:xfrm flipV="1">
                      <a:off x="1362907" y="2348879"/>
                      <a:ext cx="1688008" cy="1"/>
                    </a:xfrm>
                    <a:prstGeom prst="line">
                      <a:avLst/>
                    </a:prstGeom>
                    <a:ln/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4" name="Přímá spojnice 23"/>
                    <p:cNvCxnSpPr/>
                    <p:nvPr/>
                  </p:nvCxnSpPr>
                  <p:spPr>
                    <a:xfrm>
                      <a:off x="3725418" y="2348879"/>
                      <a:ext cx="1386642" cy="6275"/>
                    </a:xfrm>
                    <a:prstGeom prst="line">
                      <a:avLst/>
                    </a:prstGeom>
                    <a:ln/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5" name="Přímá spojnice 24"/>
                    <p:cNvCxnSpPr/>
                    <p:nvPr/>
                  </p:nvCxnSpPr>
                  <p:spPr>
                    <a:xfrm>
                      <a:off x="4405020" y="1089404"/>
                      <a:ext cx="0" cy="1259476"/>
                    </a:xfrm>
                    <a:prstGeom prst="line">
                      <a:avLst/>
                    </a:prstGeom>
                    <a:ln/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6" name="Přímá spojnice 25"/>
                    <p:cNvCxnSpPr/>
                    <p:nvPr/>
                  </p:nvCxnSpPr>
                  <p:spPr>
                    <a:xfrm flipH="1">
                      <a:off x="3686333" y="4826819"/>
                      <a:ext cx="1431040" cy="1631"/>
                    </a:xfrm>
                    <a:prstGeom prst="line">
                      <a:avLst/>
                    </a:prstGeom>
                    <a:ln/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27" name="Přímá spojnice 26"/>
                    <p:cNvCxnSpPr/>
                    <p:nvPr/>
                  </p:nvCxnSpPr>
                  <p:spPr>
                    <a:xfrm flipV="1">
                      <a:off x="1362907" y="3501170"/>
                      <a:ext cx="4737" cy="1325649"/>
                    </a:xfrm>
                    <a:prstGeom prst="line">
                      <a:avLst/>
                    </a:prstGeom>
                    <a:ln/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</p:grpSp>
              <p:grpSp>
                <p:nvGrpSpPr>
                  <p:cNvPr id="13" name="Skupina 12"/>
                  <p:cNvGrpSpPr/>
                  <p:nvPr/>
                </p:nvGrpSpPr>
                <p:grpSpPr>
                  <a:xfrm>
                    <a:off x="1714712" y="5273599"/>
                    <a:ext cx="2323425" cy="321706"/>
                    <a:chOff x="2379019" y="5815562"/>
                    <a:chExt cx="2323425" cy="321706"/>
                  </a:xfrm>
                </p:grpSpPr>
                <p:cxnSp>
                  <p:nvCxnSpPr>
                    <p:cNvPr id="14" name="Přímá spojnice 13"/>
                    <p:cNvCxnSpPr/>
                    <p:nvPr/>
                  </p:nvCxnSpPr>
                  <p:spPr>
                    <a:xfrm flipV="1">
                      <a:off x="2379019" y="6093296"/>
                      <a:ext cx="1430271" cy="1631"/>
                    </a:xfrm>
                    <a:prstGeom prst="line">
                      <a:avLst/>
                    </a:prstGeom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5" name="Přímá spojnice 14"/>
                    <p:cNvCxnSpPr/>
                    <p:nvPr/>
                  </p:nvCxnSpPr>
                  <p:spPr>
                    <a:xfrm>
                      <a:off x="4126380" y="6093296"/>
                      <a:ext cx="576064" cy="0"/>
                    </a:xfrm>
                    <a:prstGeom prst="line">
                      <a:avLst/>
                    </a:prstGeom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6" name="Přímá spojnice 15"/>
                    <p:cNvCxnSpPr/>
                    <p:nvPr/>
                  </p:nvCxnSpPr>
                  <p:spPr>
                    <a:xfrm flipV="1">
                      <a:off x="3809290" y="5815562"/>
                      <a:ext cx="317090" cy="277734"/>
                    </a:xfrm>
                    <a:prstGeom prst="line">
                      <a:avLst/>
                    </a:prstGeom>
                  </p:spPr>
                  <p:style>
                    <a:lnRef idx="3">
                      <a:schemeClr val="dk1"/>
                    </a:lnRef>
                    <a:fillRef idx="0">
                      <a:schemeClr val="dk1"/>
                    </a:fillRef>
                    <a:effectRef idx="2">
                      <a:schemeClr val="dk1"/>
                    </a:effectRef>
                    <a:fontRef idx="minor">
                      <a:schemeClr val="tx1"/>
                    </a:fontRef>
                  </p:style>
                </p:cxnSp>
                <p:sp>
                  <p:nvSpPr>
                    <p:cNvPr id="17" name="Vývojový diagram: spojnice 16"/>
                    <p:cNvSpPr/>
                    <p:nvPr/>
                  </p:nvSpPr>
                  <p:spPr>
                    <a:xfrm>
                      <a:off x="3780843" y="6050955"/>
                      <a:ext cx="72008" cy="84682"/>
                    </a:xfrm>
                    <a:prstGeom prst="flowChartConnector">
                      <a:avLst/>
                    </a:prstGeom>
                  </p:spPr>
                  <p:style>
                    <a:lnRef idx="2">
                      <a:schemeClr val="dk1">
                        <a:shade val="50000"/>
                      </a:schemeClr>
                    </a:lnRef>
                    <a:fillRef idx="1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8" name="Vývojový diagram: spojnice 17"/>
                    <p:cNvSpPr/>
                    <p:nvPr/>
                  </p:nvSpPr>
                  <p:spPr>
                    <a:xfrm>
                      <a:off x="4093947" y="6052586"/>
                      <a:ext cx="72008" cy="84682"/>
                    </a:xfrm>
                    <a:prstGeom prst="flowChartConnector">
                      <a:avLst/>
                    </a:prstGeom>
                  </p:spPr>
                  <p:style>
                    <a:lnRef idx="2">
                      <a:schemeClr val="dk1">
                        <a:shade val="50000"/>
                      </a:schemeClr>
                    </a:lnRef>
                    <a:fillRef idx="1">
                      <a:schemeClr val="dk1"/>
                    </a:fillRef>
                    <a:effectRef idx="0">
                      <a:schemeClr val="dk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</p:grpSp>
            <p:sp>
              <p:nvSpPr>
                <p:cNvPr id="10" name="Ovál 9"/>
                <p:cNvSpPr/>
                <p:nvPr/>
              </p:nvSpPr>
              <p:spPr>
                <a:xfrm>
                  <a:off x="6086375" y="1712829"/>
                  <a:ext cx="700933" cy="681024"/>
                </a:xfrm>
                <a:prstGeom prst="ellipse">
                  <a:avLst/>
                </a:prstGeom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cs-CZ" sz="3600" dirty="0" smtClean="0"/>
                    <a:t>A</a:t>
                  </a:r>
                  <a:endParaRPr lang="cs-CZ" sz="3600" dirty="0"/>
                </a:p>
              </p:txBody>
            </p:sp>
            <p:cxnSp>
              <p:nvCxnSpPr>
                <p:cNvPr id="11" name="Přímá spojnice 10"/>
                <p:cNvCxnSpPr/>
                <p:nvPr/>
              </p:nvCxnSpPr>
              <p:spPr>
                <a:xfrm>
                  <a:off x="8179262" y="3319090"/>
                  <a:ext cx="0" cy="2471664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4" name="Přímá spojnice 3"/>
              <p:cNvCxnSpPr/>
              <p:nvPr/>
            </p:nvCxnSpPr>
            <p:spPr>
              <a:xfrm>
                <a:off x="1547664" y="3434692"/>
                <a:ext cx="0" cy="93931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>
                <a:off x="2563281" y="3434692"/>
                <a:ext cx="517754" cy="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1539893" y="3434692"/>
                <a:ext cx="517754" cy="0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" name="Vývojový diagram: spojnice 6"/>
              <p:cNvSpPr/>
              <p:nvPr/>
            </p:nvSpPr>
            <p:spPr>
              <a:xfrm>
                <a:off x="3054345" y="4369016"/>
                <a:ext cx="53379" cy="65005"/>
              </a:xfrm>
              <a:prstGeom prst="flowChartConnector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" name="Vývojový diagram: spojnice 7"/>
              <p:cNvSpPr/>
              <p:nvPr/>
            </p:nvSpPr>
            <p:spPr>
              <a:xfrm>
                <a:off x="1520974" y="4369016"/>
                <a:ext cx="53379" cy="65005"/>
              </a:xfrm>
              <a:prstGeom prst="flowChartConnector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8" name="Vývojový diagram: vyjmutí 27"/>
            <p:cNvSpPr/>
            <p:nvPr/>
          </p:nvSpPr>
          <p:spPr>
            <a:xfrm rot="5400000">
              <a:off x="3116295" y="3541220"/>
              <a:ext cx="396327" cy="405073"/>
            </a:xfrm>
            <a:prstGeom prst="flowChartExtra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Vývojový diagram: vyjmutí 28"/>
            <p:cNvSpPr/>
            <p:nvPr/>
          </p:nvSpPr>
          <p:spPr>
            <a:xfrm rot="5400000">
              <a:off x="3973565" y="3535539"/>
              <a:ext cx="396327" cy="405073"/>
            </a:xfrm>
            <a:prstGeom prst="flowChartExtra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vyjmutí 29"/>
            <p:cNvSpPr/>
            <p:nvPr/>
          </p:nvSpPr>
          <p:spPr>
            <a:xfrm>
              <a:off x="3567635" y="2906092"/>
              <a:ext cx="396327" cy="405073"/>
            </a:xfrm>
            <a:prstGeom prst="flowChartExtra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ývojový diagram: vyjmutí 30"/>
            <p:cNvSpPr/>
            <p:nvPr/>
          </p:nvSpPr>
          <p:spPr>
            <a:xfrm rot="5400000">
              <a:off x="5268094" y="3538379"/>
              <a:ext cx="396327" cy="405073"/>
            </a:xfrm>
            <a:prstGeom prst="flowChartExtract">
              <a:avLst/>
            </a:prstGeom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ývojový diagram: vyjmutí 31"/>
            <p:cNvSpPr/>
            <p:nvPr/>
          </p:nvSpPr>
          <p:spPr>
            <a:xfrm rot="10800000">
              <a:off x="5613494" y="2965406"/>
              <a:ext cx="396327" cy="405073"/>
            </a:xfrm>
            <a:prstGeom prst="flowChartExtract">
              <a:avLst/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ývojový diagram: vyjmutí 32"/>
            <p:cNvSpPr/>
            <p:nvPr/>
          </p:nvSpPr>
          <p:spPr>
            <a:xfrm rot="5400000">
              <a:off x="6096940" y="3542943"/>
              <a:ext cx="396327" cy="405073"/>
            </a:xfrm>
            <a:prstGeom prst="flowChartExtra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Vývojový diagram: vyjmutí 33"/>
            <p:cNvSpPr/>
            <p:nvPr/>
          </p:nvSpPr>
          <p:spPr>
            <a:xfrm>
              <a:off x="2607014" y="5178854"/>
              <a:ext cx="396327" cy="405073"/>
            </a:xfrm>
            <a:prstGeom prst="flowChartExtract">
              <a:avLst/>
            </a:prstGeom>
          </p:spPr>
          <p:style>
            <a:lnRef idx="0">
              <a:schemeClr val="accent2"/>
            </a:lnRef>
            <a:fillRef idx="3">
              <a:schemeClr val="accent2"/>
            </a:fillRef>
            <a:effectRef idx="3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2220027" y="5119780"/>
              <a:ext cx="38698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Baskerville Old Face" pitchFamily="18" charset="0"/>
                </a:rPr>
                <a:t>I</a:t>
              </a:r>
              <a:endParaRPr lang="cs-CZ" sz="2800" dirty="0">
                <a:latin typeface="Baskerville Old Face" pitchFamily="18" charset="0"/>
              </a:endParaRPr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2669804" y="3108628"/>
              <a:ext cx="38698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Baskerville Old Face" pitchFamily="18" charset="0"/>
                </a:rPr>
                <a:t>I</a:t>
              </a:r>
              <a:endParaRPr lang="cs-CZ" sz="2800" dirty="0">
                <a:latin typeface="Baskerville Old Face" pitchFamily="18" charset="0"/>
              </a:endParaRPr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530096" y="3183100"/>
              <a:ext cx="38698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Baskerville Old Face" pitchFamily="18" charset="0"/>
                </a:rPr>
                <a:t>I</a:t>
              </a:r>
              <a:endParaRPr lang="cs-CZ" sz="2800" dirty="0">
                <a:latin typeface="Baskerville Old Face" pitchFamily="18" charset="0"/>
              </a:endParaRP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6081711" y="2565791"/>
              <a:ext cx="49583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Baskerville Old Face" pitchFamily="18" charset="0"/>
                </a:rPr>
                <a:t>I</a:t>
              </a:r>
              <a:r>
                <a:rPr lang="cs-CZ" sz="2800" baseline="-25000" dirty="0" smtClean="0">
                  <a:latin typeface="Baskerville Old Face" pitchFamily="18" charset="0"/>
                </a:rPr>
                <a:t>1</a:t>
              </a:r>
              <a:endParaRPr lang="cs-CZ" sz="2800" baseline="-25000" dirty="0">
                <a:latin typeface="Baskerville Old Face" pitchFamily="18" charset="0"/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141773" y="2585408"/>
              <a:ext cx="49583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Baskerville Old Face" pitchFamily="18" charset="0"/>
                </a:rPr>
                <a:t>I</a:t>
              </a:r>
              <a:r>
                <a:rPr lang="cs-CZ" sz="2800" baseline="-25000" dirty="0" smtClean="0">
                  <a:latin typeface="Baskerville Old Face" pitchFamily="18" charset="0"/>
                </a:rPr>
                <a:t>1</a:t>
              </a:r>
              <a:endParaRPr lang="cs-CZ" sz="2800" baseline="-25000" dirty="0">
                <a:latin typeface="Baskerville Old Face" pitchFamily="18" charset="0"/>
              </a:endParaRPr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5172963" y="4020077"/>
              <a:ext cx="49583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Baskerville Old Face" pitchFamily="18" charset="0"/>
                </a:rPr>
                <a:t>I</a:t>
              </a:r>
              <a:r>
                <a:rPr lang="cs-CZ" sz="2800" baseline="-25000" dirty="0" smtClean="0">
                  <a:latin typeface="Baskerville Old Face" pitchFamily="18" charset="0"/>
                </a:rPr>
                <a:t>2</a:t>
              </a:r>
              <a:endParaRPr lang="cs-CZ" sz="2800" baseline="-25000" dirty="0">
                <a:latin typeface="Baskerville Old Face" pitchFamily="18" charset="0"/>
              </a:endParaRPr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3844822" y="4020077"/>
              <a:ext cx="495831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>
                  <a:latin typeface="Baskerville Old Face" pitchFamily="18" charset="0"/>
                </a:rPr>
                <a:t>I</a:t>
              </a:r>
              <a:r>
                <a:rPr lang="cs-CZ" sz="2800" baseline="-25000" dirty="0" smtClean="0">
                  <a:latin typeface="Baskerville Old Face" pitchFamily="18" charset="0"/>
                </a:rPr>
                <a:t>2</a:t>
              </a:r>
              <a:endParaRPr lang="cs-CZ" sz="2800" baseline="-25000" dirty="0">
                <a:latin typeface="Baskerville Old Face" pitchFamily="18" charset="0"/>
              </a:endParaRPr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403920" y="347913"/>
            <a:ext cx="7565167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Vypočítej jednoduché příklady pro náš případ el. obvodu</a:t>
            </a:r>
            <a:endParaRPr lang="cs-CZ" sz="2400" dirty="0"/>
          </a:p>
        </p:txBody>
      </p:sp>
      <p:sp>
        <p:nvSpPr>
          <p:cNvPr id="39" name="TextovéPole 38">
            <a:hlinkClick r:id="rId2" action="ppaction://hlinksldjump"/>
          </p:cNvPr>
          <p:cNvSpPr txBox="1"/>
          <p:nvPr/>
        </p:nvSpPr>
        <p:spPr>
          <a:xfrm>
            <a:off x="377060" y="2333683"/>
            <a:ext cx="3546868" cy="419602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1</a:t>
            </a:r>
            <a:r>
              <a:rPr lang="cs-CZ" sz="2000" dirty="0" smtClean="0">
                <a:latin typeface="Baskerville Old Face" pitchFamily="18" charset="0"/>
              </a:rPr>
              <a:t>) I = 16 A; I</a:t>
            </a:r>
            <a:r>
              <a:rPr lang="cs-CZ" sz="2000" baseline="-25000" dirty="0" smtClean="0">
                <a:latin typeface="Baskerville Old Face" pitchFamily="18" charset="0"/>
              </a:rPr>
              <a:t>1</a:t>
            </a:r>
            <a:r>
              <a:rPr lang="cs-CZ" sz="2000" dirty="0" smtClean="0">
                <a:latin typeface="Baskerville Old Face" pitchFamily="18" charset="0"/>
              </a:rPr>
              <a:t> = 5A</a:t>
            </a:r>
          </a:p>
          <a:p>
            <a:r>
              <a:rPr lang="cs-CZ" sz="2000" dirty="0" smtClean="0">
                <a:latin typeface="Baskerville Old Face" pitchFamily="18" charset="0"/>
              </a:rPr>
              <a:t>Kolik se bude rovnat I</a:t>
            </a:r>
            <a:r>
              <a:rPr lang="cs-CZ" sz="2000" baseline="-25000" dirty="0" smtClean="0">
                <a:latin typeface="Baskerville Old Face" pitchFamily="18" charset="0"/>
              </a:rPr>
              <a:t>2</a:t>
            </a:r>
            <a:r>
              <a:rPr lang="cs-CZ" sz="2000" dirty="0" smtClean="0">
                <a:latin typeface="Baskerville Old Face" pitchFamily="18" charset="0"/>
              </a:rPr>
              <a:t> ?</a:t>
            </a:r>
            <a:endParaRPr lang="cs-CZ" sz="2000" baseline="-25000" dirty="0" smtClean="0">
              <a:latin typeface="Baskerville Old Face" pitchFamily="18" charset="0"/>
            </a:endParaRPr>
          </a:p>
          <a:p>
            <a:endParaRPr lang="cs-CZ" sz="2000" baseline="-25000" dirty="0">
              <a:latin typeface="Baskerville Old Face" pitchFamily="18" charset="0"/>
            </a:endParaRPr>
          </a:p>
          <a:p>
            <a:endParaRPr lang="cs-CZ" sz="2000" baseline="-25000" dirty="0" smtClean="0">
              <a:latin typeface="Baskerville Old Face" pitchFamily="18" charset="0"/>
            </a:endParaRPr>
          </a:p>
          <a:p>
            <a:endParaRPr lang="cs-CZ" sz="2000" baseline="-25000" dirty="0">
              <a:latin typeface="Baskerville Old Face" pitchFamily="18" charset="0"/>
            </a:endParaRPr>
          </a:p>
          <a:p>
            <a:endParaRPr lang="cs-CZ" sz="2000" baseline="-25000" dirty="0" smtClean="0">
              <a:latin typeface="Baskerville Old Face" pitchFamily="18" charset="0"/>
            </a:endParaRPr>
          </a:p>
          <a:p>
            <a:endParaRPr lang="cs-CZ" sz="2000" baseline="-25000" dirty="0">
              <a:latin typeface="Baskerville Old Face" pitchFamily="18" charset="0"/>
            </a:endParaRPr>
          </a:p>
          <a:p>
            <a:endParaRPr lang="cs-CZ" sz="2000" baseline="-25000" dirty="0" smtClean="0">
              <a:latin typeface="Baskerville Old Face" pitchFamily="18" charset="0"/>
            </a:endParaRPr>
          </a:p>
          <a:p>
            <a:endParaRPr lang="cs-CZ" sz="2000" baseline="-25000" dirty="0" smtClean="0">
              <a:latin typeface="Baskerville Old Face" pitchFamily="18" charset="0"/>
            </a:endParaRPr>
          </a:p>
          <a:p>
            <a:endParaRPr lang="cs-CZ" sz="2000" baseline="-25000" dirty="0">
              <a:latin typeface="Baskerville Old Face" pitchFamily="18" charset="0"/>
            </a:endParaRPr>
          </a:p>
          <a:p>
            <a:r>
              <a:rPr lang="cs-CZ" sz="2000" dirty="0" smtClean="0">
                <a:latin typeface="Baskerville Old Face" pitchFamily="18" charset="0"/>
              </a:rPr>
              <a:t>2) I</a:t>
            </a:r>
            <a:r>
              <a:rPr lang="cs-CZ" sz="2000" baseline="-25000" dirty="0" smtClean="0">
                <a:latin typeface="Baskerville Old Face" pitchFamily="18" charset="0"/>
              </a:rPr>
              <a:t>1</a:t>
            </a:r>
            <a:r>
              <a:rPr lang="cs-CZ" sz="2000" dirty="0" smtClean="0">
                <a:latin typeface="Baskerville Old Face" pitchFamily="18" charset="0"/>
              </a:rPr>
              <a:t> = 5A ; I</a:t>
            </a:r>
            <a:r>
              <a:rPr lang="cs-CZ" sz="2000" baseline="-25000" dirty="0" smtClean="0">
                <a:latin typeface="Baskerville Old Face" pitchFamily="18" charset="0"/>
              </a:rPr>
              <a:t>2</a:t>
            </a:r>
            <a:r>
              <a:rPr lang="cs-CZ" sz="2000" dirty="0" smtClean="0">
                <a:latin typeface="Baskerville Old Face" pitchFamily="18" charset="0"/>
              </a:rPr>
              <a:t> = 8A</a:t>
            </a:r>
          </a:p>
          <a:p>
            <a:r>
              <a:rPr lang="cs-CZ" sz="2000" dirty="0" smtClean="0">
                <a:latin typeface="Baskerville Old Face" pitchFamily="18" charset="0"/>
              </a:rPr>
              <a:t>Kolik se bude rovnat I ? </a:t>
            </a:r>
          </a:p>
          <a:p>
            <a:endParaRPr lang="cs-CZ" sz="2000" dirty="0">
              <a:latin typeface="Baskerville Old Face" pitchFamily="18" charset="0"/>
            </a:endParaRPr>
          </a:p>
          <a:p>
            <a:endParaRPr lang="cs-CZ" sz="2000" dirty="0" smtClean="0">
              <a:latin typeface="Baskerville Old Face" pitchFamily="18" charset="0"/>
            </a:endParaRPr>
          </a:p>
          <a:p>
            <a:endParaRPr lang="cs-CZ" sz="2000" dirty="0">
              <a:latin typeface="Baskerville Old Face" pitchFamily="18" charset="0"/>
            </a:endParaRPr>
          </a:p>
          <a:p>
            <a:r>
              <a:rPr lang="cs-CZ" sz="2000" dirty="0" smtClean="0">
                <a:latin typeface="Baskerville Old Face" pitchFamily="18" charset="0"/>
              </a:rPr>
              <a:t> </a:t>
            </a:r>
            <a:endParaRPr lang="cs-CZ" sz="2000" dirty="0">
              <a:latin typeface="Baskerville Old Face" pitchFamily="18" charset="0"/>
            </a:endParaRPr>
          </a:p>
        </p:txBody>
      </p:sp>
      <p:sp>
        <p:nvSpPr>
          <p:cNvPr id="47" name="TextovéPole 46">
            <a:hlinkClick r:id="rId2" action="ppaction://hlinksldjump"/>
          </p:cNvPr>
          <p:cNvSpPr txBox="1"/>
          <p:nvPr/>
        </p:nvSpPr>
        <p:spPr>
          <a:xfrm>
            <a:off x="4409763" y="4795895"/>
            <a:ext cx="4358305" cy="173380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3) </a:t>
            </a:r>
            <a:r>
              <a:rPr lang="cs-CZ" sz="2000" dirty="0" smtClean="0">
                <a:latin typeface="Baskerville Old Face" pitchFamily="18" charset="0"/>
              </a:rPr>
              <a:t>I = 2A ; I</a:t>
            </a:r>
            <a:r>
              <a:rPr lang="cs-CZ" sz="2000" baseline="-25000" dirty="0" smtClean="0">
                <a:latin typeface="Baskerville Old Face" pitchFamily="18" charset="0"/>
              </a:rPr>
              <a:t>1 </a:t>
            </a:r>
            <a:r>
              <a:rPr lang="cs-CZ" sz="2000" dirty="0" smtClean="0">
                <a:latin typeface="Baskerville Old Face" pitchFamily="18" charset="0"/>
              </a:rPr>
              <a:t>= 0,9 A</a:t>
            </a:r>
          </a:p>
          <a:p>
            <a:r>
              <a:rPr lang="cs-CZ" sz="2000" dirty="0">
                <a:latin typeface="Baskerville Old Face" pitchFamily="18" charset="0"/>
              </a:rPr>
              <a:t>Kolik se bude rovnat I</a:t>
            </a:r>
            <a:r>
              <a:rPr lang="cs-CZ" sz="2000" baseline="-25000" dirty="0">
                <a:latin typeface="Baskerville Old Face" pitchFamily="18" charset="0"/>
              </a:rPr>
              <a:t>2</a:t>
            </a:r>
            <a:r>
              <a:rPr lang="cs-CZ" sz="2000" dirty="0">
                <a:latin typeface="Baskerville Old Face" pitchFamily="18" charset="0"/>
              </a:rPr>
              <a:t> </a:t>
            </a:r>
            <a:r>
              <a:rPr lang="cs-CZ" sz="2000" dirty="0" smtClean="0">
                <a:latin typeface="Baskerville Old Face" pitchFamily="18" charset="0"/>
              </a:rPr>
              <a:t>?</a:t>
            </a:r>
          </a:p>
          <a:p>
            <a:endParaRPr lang="cs-CZ" sz="2000" baseline="-25000" dirty="0">
              <a:latin typeface="Baskerville Old Face" pitchFamily="18" charset="0"/>
            </a:endParaRPr>
          </a:p>
          <a:p>
            <a:endParaRPr lang="cs-CZ" sz="2000" baseline="-25000" dirty="0" smtClean="0">
              <a:latin typeface="Baskerville Old Face" pitchFamily="18" charset="0"/>
            </a:endParaRPr>
          </a:p>
          <a:p>
            <a:endParaRPr lang="cs-CZ" sz="2000" baseline="-25000" dirty="0">
              <a:latin typeface="Baskerville Old Face" pitchFamily="18" charset="0"/>
            </a:endParaRPr>
          </a:p>
          <a:p>
            <a:endParaRPr lang="cs-CZ" sz="2000" baseline="-25000" dirty="0" smtClean="0">
              <a:latin typeface="Baskerville Old Face" pitchFamily="18" charset="0"/>
            </a:endParaRPr>
          </a:p>
          <a:p>
            <a:endParaRPr lang="cs-CZ" sz="2000" baseline="-25000" dirty="0">
              <a:latin typeface="Baskerville Old Face" pitchFamily="18" charset="0"/>
            </a:endParaRPr>
          </a:p>
        </p:txBody>
      </p:sp>
      <p:sp>
        <p:nvSpPr>
          <p:cNvPr id="48" name="Šipka doleva 47">
            <a:hlinkClick r:id="rId3" action="ppaction://hlinksldjump"/>
          </p:cNvPr>
          <p:cNvSpPr/>
          <p:nvPr/>
        </p:nvSpPr>
        <p:spPr>
          <a:xfrm>
            <a:off x="1876515" y="6529703"/>
            <a:ext cx="1903398" cy="330260"/>
          </a:xfrm>
          <a:prstGeom prst="leftArrow">
            <a:avLst/>
          </a:prstGeom>
          <a:solidFill>
            <a:srgbClr val="FF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prstClr val="white"/>
                </a:solidFill>
              </a:rPr>
              <a:t>Použij skryté pero!</a:t>
            </a:r>
            <a:endParaRPr lang="cs-CZ" sz="14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9401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92696"/>
            <a:ext cx="8280920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ZDROJE A CITACE</a:t>
            </a:r>
          </a:p>
          <a:p>
            <a:r>
              <a:rPr lang="cs-CZ" dirty="0"/>
              <a:t>O</a:t>
            </a:r>
            <a:r>
              <a:rPr lang="cs-CZ" dirty="0" smtClean="0"/>
              <a:t>brázky </a:t>
            </a:r>
            <a:r>
              <a:rPr lang="cs-CZ" dirty="0"/>
              <a:t>a fotografie, pokud není uvedeno jinak, jsou použity z galerie klipart</a:t>
            </a:r>
          </a:p>
          <a:p>
            <a:r>
              <a:rPr lang="cs-CZ" dirty="0">
                <a:hlinkClick r:id="rId2"/>
              </a:rPr>
              <a:t>http://office.microsoft.com/klipart</a:t>
            </a:r>
            <a:endParaRPr lang="cs-CZ" dirty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675</Words>
  <Application>Microsoft Office PowerPoint</Application>
  <PresentationFormat>Předvádění na obrazovce (4:3)</PresentationFormat>
  <Paragraphs>127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sady Office</vt:lpstr>
      <vt:lpstr>1_Motiv sady Office</vt:lpstr>
      <vt:lpstr>2_Motiv sady Office</vt:lpstr>
      <vt:lpstr>Elektrický proud VY_32_INOVACE_2A_14 Číslo projektu: CZ.1.07/1.4.00/21.1101</vt:lpstr>
      <vt:lpstr>Prezentace aplikace PowerPoint</vt:lpstr>
      <vt:lpstr>Elektrický proud</vt:lpstr>
      <vt:lpstr>Elektrický proud</vt:lpstr>
      <vt:lpstr>Měření el. proudu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2013-01-27T00:40:00Z</dcterms:modified>
</cp:coreProperties>
</file>