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7" r:id="rId4"/>
    <p:sldId id="264" r:id="rId5"/>
    <p:sldId id="260" r:id="rId6"/>
    <p:sldId id="259" r:id="rId7"/>
    <p:sldId id="265" r:id="rId8"/>
    <p:sldId id="266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>
        <p:scale>
          <a:sx n="60" d="100"/>
          <a:sy n="60" d="100"/>
        </p:scale>
        <p:origin x="-16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youtube.com/watch?v=hAPWEach9uM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hyperlink" Target="http://cs.wikipedia.org/wiki/Elektromagne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hyperlink" Target="http://www.youtube.com/watch?v=GV_O4frLLmo&amp;feature=relate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wmf"/><Relationship Id="rId4" Type="http://schemas.openxmlformats.org/officeDocument/2006/relationships/image" Target="../media/image4.jpeg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Elektromagnet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VY_32_INOVACE_2A_15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60296"/>
              </p:ext>
            </p:extLst>
          </p:nvPr>
        </p:nvGraphicFramePr>
        <p:xfrm>
          <a:off x="518161" y="699894"/>
          <a:ext cx="8280920" cy="570082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Materiál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je využitelný pro hodiny fyziky. Součástí výkladu jsou aktivní odkazy na internetovou encyklopedii wikipedia.org. Součástí prezentace jsou i krátká videa odkazující na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funkci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popis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elektromagnetu.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Animace, která zobrazuje jednoduchý elektromagnet sestavený z vodiče, hřebíku a baterie funguje tak, že když klikneme na tlačítko sepne se pomyslný el. obvod a kovové věci se přitáhnou k jádru elektromagnetu. Další animační část, zobrazuje jek reaguje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mag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tvrdá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měkká ocel na zmagnetování.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Červenec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21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Fyzika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by měli získat informace o elektromagnetu a jeho využití. Měli by umět vyjmenovat příklady použití elektromagnetu a měli by vědět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jakými způsoby lze zvětšit sílu elektromagnetu.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76913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Elektromagnet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uzivatel\AppData\Local\Microsoft\Windows\Temporary Internet Files\Content.IE5\PVDUFBUN\MC900434799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133703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rId2"/>
          </p:cNvPr>
          <p:cNvSpPr txBox="1"/>
          <p:nvPr/>
        </p:nvSpPr>
        <p:spPr>
          <a:xfrm>
            <a:off x="488774" y="4504667"/>
            <a:ext cx="4998100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Znázornění funkce elektromagnetu v krátkém videu</a:t>
            </a:r>
          </a:p>
          <a:p>
            <a:r>
              <a:rPr lang="cs-CZ" sz="1400" i="1" dirty="0" smtClean="0"/>
              <a:t> video cca 1,5 min 	Autor: Cyril Havel</a:t>
            </a:r>
            <a:endParaRPr lang="cs-CZ" sz="1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Jedná se o drát – vodič (říká se mu cívka), který je namotán na kovové jádro a vše je přivedeno ke zdroji el. proudu </a:t>
            </a:r>
          </a:p>
          <a:p>
            <a:endParaRPr lang="cs-CZ" sz="1400" dirty="0" smtClean="0"/>
          </a:p>
          <a:p>
            <a:pPr>
              <a:lnSpc>
                <a:spcPct val="150000"/>
              </a:lnSpc>
            </a:pPr>
            <a:r>
              <a:rPr lang="cs-CZ" sz="2000" dirty="0" smtClean="0"/>
              <a:t>Je to jednoduché zařízení, které využívá některých vlastností el. proudu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1) Při průchodu el. proudu vodičem, vzniká kolem tohoto vodiče elektromagnetické pole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2) Čím větší je el. proud, tím větší je i magnetická síla kolem vodiče</a:t>
            </a:r>
            <a:endParaRPr lang="cs-CZ" sz="2000" dirty="0"/>
          </a:p>
        </p:txBody>
      </p:sp>
      <p:pic>
        <p:nvPicPr>
          <p:cNvPr id="6" name="Picture 2" descr="http://owebu.bloger.cz/obrazky/owebu.bloger.cz/logo_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653136"/>
            <a:ext cx="1333932" cy="1604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zivatel\AppData\Local\Microsoft\Windows\Temporary Internet Files\Content.IE5\PVDUFBUN\MC900434799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957" y="4233359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80112" y="4334716"/>
            <a:ext cx="2836912" cy="92333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Magnetické pole a průchod el. proudu vodičem,</a:t>
            </a:r>
          </a:p>
          <a:p>
            <a:pPr algn="ctr"/>
            <a:r>
              <a:rPr lang="cs-CZ" dirty="0" smtClean="0"/>
              <a:t> </a:t>
            </a:r>
            <a:r>
              <a:rPr lang="cs-CZ" sz="1400" dirty="0" smtClean="0"/>
              <a:t>cca 3,5 minutové video</a:t>
            </a:r>
            <a:endParaRPr lang="cs-CZ" sz="1400" dirty="0"/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Elektromagnet a jak si jej vyrobit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uzivatel\AppData\Local\Microsoft\Windows\Temporary Internet Files\Content.IE5\GFHMNZ7G\MP9003866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72935">
            <a:off x="158878" y="2662959"/>
            <a:ext cx="2336421" cy="166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16UXLQ8S\MC9003457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43559" y="3119397"/>
            <a:ext cx="1632548" cy="95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84981" y="1990039"/>
            <a:ext cx="29662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Stačí nám k tomu:</a:t>
            </a:r>
          </a:p>
          <a:p>
            <a:r>
              <a:rPr lang="cs-CZ" sz="2000" dirty="0" smtClean="0"/>
              <a:t>Kovový hřebík</a:t>
            </a:r>
          </a:p>
          <a:p>
            <a:r>
              <a:rPr lang="cs-CZ" sz="2000" dirty="0" smtClean="0"/>
              <a:t>Vodič</a:t>
            </a:r>
          </a:p>
          <a:p>
            <a:r>
              <a:rPr lang="cs-CZ" sz="2000" dirty="0" smtClean="0"/>
              <a:t>Zdroj el. proudu - baterie</a:t>
            </a:r>
            <a:endParaRPr lang="cs-CZ" sz="2000" dirty="0"/>
          </a:p>
        </p:txBody>
      </p:sp>
      <p:sp>
        <p:nvSpPr>
          <p:cNvPr id="6" name="Volný tvar 5"/>
          <p:cNvSpPr/>
          <p:nvPr/>
        </p:nvSpPr>
        <p:spPr>
          <a:xfrm>
            <a:off x="1226614" y="2715459"/>
            <a:ext cx="1841863" cy="1763486"/>
          </a:xfrm>
          <a:custGeom>
            <a:avLst/>
            <a:gdLst>
              <a:gd name="connsiteX0" fmla="*/ 1841863 w 1841863"/>
              <a:gd name="connsiteY0" fmla="*/ 117566 h 1763486"/>
              <a:gd name="connsiteX1" fmla="*/ 1789611 w 1841863"/>
              <a:gd name="connsiteY1" fmla="*/ 26126 h 1763486"/>
              <a:gd name="connsiteX2" fmla="*/ 1711234 w 1841863"/>
              <a:gd name="connsiteY2" fmla="*/ 0 h 1763486"/>
              <a:gd name="connsiteX3" fmla="*/ 91440 w 1841863"/>
              <a:gd name="connsiteY3" fmla="*/ 13063 h 1763486"/>
              <a:gd name="connsiteX4" fmla="*/ 52251 w 1841863"/>
              <a:gd name="connsiteY4" fmla="*/ 26126 h 1763486"/>
              <a:gd name="connsiteX5" fmla="*/ 26126 w 1841863"/>
              <a:gd name="connsiteY5" fmla="*/ 104503 h 1763486"/>
              <a:gd name="connsiteX6" fmla="*/ 52251 w 1841863"/>
              <a:gd name="connsiteY6" fmla="*/ 195943 h 1763486"/>
              <a:gd name="connsiteX7" fmla="*/ 91440 w 1841863"/>
              <a:gd name="connsiteY7" fmla="*/ 222069 h 1763486"/>
              <a:gd name="connsiteX8" fmla="*/ 169817 w 1841863"/>
              <a:gd name="connsiteY8" fmla="*/ 248194 h 1763486"/>
              <a:gd name="connsiteX9" fmla="*/ 39188 w 1841863"/>
              <a:gd name="connsiteY9" fmla="*/ 287383 h 1763486"/>
              <a:gd name="connsiteX10" fmla="*/ 26126 w 1841863"/>
              <a:gd name="connsiteY10" fmla="*/ 339634 h 1763486"/>
              <a:gd name="connsiteX11" fmla="*/ 39188 w 1841863"/>
              <a:gd name="connsiteY11" fmla="*/ 431074 h 1763486"/>
              <a:gd name="connsiteX12" fmla="*/ 91440 w 1841863"/>
              <a:gd name="connsiteY12" fmla="*/ 444137 h 1763486"/>
              <a:gd name="connsiteX13" fmla="*/ 169817 w 1841863"/>
              <a:gd name="connsiteY13" fmla="*/ 470263 h 1763486"/>
              <a:gd name="connsiteX14" fmla="*/ 209006 w 1841863"/>
              <a:gd name="connsiteY14" fmla="*/ 483326 h 1763486"/>
              <a:gd name="connsiteX15" fmla="*/ 169817 w 1841863"/>
              <a:gd name="connsiteY15" fmla="*/ 457200 h 1763486"/>
              <a:gd name="connsiteX16" fmla="*/ 52251 w 1841863"/>
              <a:gd name="connsiteY16" fmla="*/ 496389 h 1763486"/>
              <a:gd name="connsiteX17" fmla="*/ 26126 w 1841863"/>
              <a:gd name="connsiteY17" fmla="*/ 574766 h 1763486"/>
              <a:gd name="connsiteX18" fmla="*/ 39188 w 1841863"/>
              <a:gd name="connsiteY18" fmla="*/ 679269 h 1763486"/>
              <a:gd name="connsiteX19" fmla="*/ 117566 w 1841863"/>
              <a:gd name="connsiteY19" fmla="*/ 705394 h 1763486"/>
              <a:gd name="connsiteX20" fmla="*/ 156754 w 1841863"/>
              <a:gd name="connsiteY20" fmla="*/ 718457 h 1763486"/>
              <a:gd name="connsiteX21" fmla="*/ 195943 w 1841863"/>
              <a:gd name="connsiteY21" fmla="*/ 731520 h 1763486"/>
              <a:gd name="connsiteX22" fmla="*/ 209006 w 1841863"/>
              <a:gd name="connsiteY22" fmla="*/ 692331 h 1763486"/>
              <a:gd name="connsiteX23" fmla="*/ 104503 w 1841863"/>
              <a:gd name="connsiteY23" fmla="*/ 692331 h 1763486"/>
              <a:gd name="connsiteX24" fmla="*/ 39188 w 1841863"/>
              <a:gd name="connsiteY24" fmla="*/ 757646 h 1763486"/>
              <a:gd name="connsiteX25" fmla="*/ 13063 w 1841863"/>
              <a:gd name="connsiteY25" fmla="*/ 836023 h 1763486"/>
              <a:gd name="connsiteX26" fmla="*/ 39188 w 1841863"/>
              <a:gd name="connsiteY26" fmla="*/ 953589 h 1763486"/>
              <a:gd name="connsiteX27" fmla="*/ 91440 w 1841863"/>
              <a:gd name="connsiteY27" fmla="*/ 1031966 h 1763486"/>
              <a:gd name="connsiteX28" fmla="*/ 222068 w 1841863"/>
              <a:gd name="connsiteY28" fmla="*/ 979714 h 1763486"/>
              <a:gd name="connsiteX29" fmla="*/ 209006 w 1841863"/>
              <a:gd name="connsiteY29" fmla="*/ 927463 h 1763486"/>
              <a:gd name="connsiteX30" fmla="*/ 78377 w 1841863"/>
              <a:gd name="connsiteY30" fmla="*/ 940526 h 1763486"/>
              <a:gd name="connsiteX31" fmla="*/ 26126 w 1841863"/>
              <a:gd name="connsiteY31" fmla="*/ 1005840 h 1763486"/>
              <a:gd name="connsiteX32" fmla="*/ 0 w 1841863"/>
              <a:gd name="connsiteY32" fmla="*/ 1045029 h 1763486"/>
              <a:gd name="connsiteX33" fmla="*/ 13063 w 1841863"/>
              <a:gd name="connsiteY33" fmla="*/ 1175657 h 1763486"/>
              <a:gd name="connsiteX34" fmla="*/ 26126 w 1841863"/>
              <a:gd name="connsiteY34" fmla="*/ 1214846 h 1763486"/>
              <a:gd name="connsiteX35" fmla="*/ 65314 w 1841863"/>
              <a:gd name="connsiteY35" fmla="*/ 1227909 h 1763486"/>
              <a:gd name="connsiteX36" fmla="*/ 104503 w 1841863"/>
              <a:gd name="connsiteY36" fmla="*/ 1254034 h 1763486"/>
              <a:gd name="connsiteX37" fmla="*/ 182880 w 1841863"/>
              <a:gd name="connsiteY37" fmla="*/ 1280160 h 1763486"/>
              <a:gd name="connsiteX38" fmla="*/ 209006 w 1841863"/>
              <a:gd name="connsiteY38" fmla="*/ 1240971 h 1763486"/>
              <a:gd name="connsiteX39" fmla="*/ 169817 w 1841863"/>
              <a:gd name="connsiteY39" fmla="*/ 1214846 h 1763486"/>
              <a:gd name="connsiteX40" fmla="*/ 78377 w 1841863"/>
              <a:gd name="connsiteY40" fmla="*/ 1227909 h 1763486"/>
              <a:gd name="connsiteX41" fmla="*/ 39188 w 1841863"/>
              <a:gd name="connsiteY41" fmla="*/ 1254034 h 1763486"/>
              <a:gd name="connsiteX42" fmla="*/ 13063 w 1841863"/>
              <a:gd name="connsiteY42" fmla="*/ 1332411 h 1763486"/>
              <a:gd name="connsiteX43" fmla="*/ 26126 w 1841863"/>
              <a:gd name="connsiteY43" fmla="*/ 1463040 h 1763486"/>
              <a:gd name="connsiteX44" fmla="*/ 313508 w 1841863"/>
              <a:gd name="connsiteY44" fmla="*/ 1528354 h 1763486"/>
              <a:gd name="connsiteX45" fmla="*/ 418011 w 1841863"/>
              <a:gd name="connsiteY45" fmla="*/ 1554480 h 1763486"/>
              <a:gd name="connsiteX46" fmla="*/ 496388 w 1841863"/>
              <a:gd name="connsiteY46" fmla="*/ 1580606 h 1763486"/>
              <a:gd name="connsiteX47" fmla="*/ 613954 w 1841863"/>
              <a:gd name="connsiteY47" fmla="*/ 1606731 h 1763486"/>
              <a:gd name="connsiteX48" fmla="*/ 744583 w 1841863"/>
              <a:gd name="connsiteY48" fmla="*/ 1658983 h 1763486"/>
              <a:gd name="connsiteX49" fmla="*/ 836023 w 1841863"/>
              <a:gd name="connsiteY49" fmla="*/ 1672046 h 1763486"/>
              <a:gd name="connsiteX50" fmla="*/ 927463 w 1841863"/>
              <a:gd name="connsiteY50" fmla="*/ 1698171 h 1763486"/>
              <a:gd name="connsiteX51" fmla="*/ 1097280 w 1841863"/>
              <a:gd name="connsiteY51" fmla="*/ 1711234 h 1763486"/>
              <a:gd name="connsiteX52" fmla="*/ 1201783 w 1841863"/>
              <a:gd name="connsiteY52" fmla="*/ 1724297 h 1763486"/>
              <a:gd name="connsiteX53" fmla="*/ 1293223 w 1841863"/>
              <a:gd name="connsiteY53" fmla="*/ 1750423 h 1763486"/>
              <a:gd name="connsiteX54" fmla="*/ 1397726 w 1841863"/>
              <a:gd name="connsiteY54" fmla="*/ 1763486 h 1763486"/>
              <a:gd name="connsiteX55" fmla="*/ 1593668 w 1841863"/>
              <a:gd name="connsiteY55" fmla="*/ 1750423 h 1763486"/>
              <a:gd name="connsiteX56" fmla="*/ 1645920 w 1841863"/>
              <a:gd name="connsiteY56" fmla="*/ 1737360 h 1763486"/>
              <a:gd name="connsiteX57" fmla="*/ 1737360 w 1841863"/>
              <a:gd name="connsiteY57" fmla="*/ 1711234 h 1763486"/>
              <a:gd name="connsiteX58" fmla="*/ 1828800 w 1841863"/>
              <a:gd name="connsiteY58" fmla="*/ 1698171 h 1763486"/>
              <a:gd name="connsiteX59" fmla="*/ 1789611 w 1841863"/>
              <a:gd name="connsiteY59" fmla="*/ 1698171 h 1763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41863" h="1763486">
                <a:moveTo>
                  <a:pt x="1841863" y="117566"/>
                </a:moveTo>
                <a:cubicBezTo>
                  <a:pt x="1829699" y="56744"/>
                  <a:pt x="1844462" y="50504"/>
                  <a:pt x="1789611" y="26126"/>
                </a:cubicBezTo>
                <a:cubicBezTo>
                  <a:pt x="1764446" y="14941"/>
                  <a:pt x="1711234" y="0"/>
                  <a:pt x="1711234" y="0"/>
                </a:cubicBezTo>
                <a:lnTo>
                  <a:pt x="91440" y="13063"/>
                </a:lnTo>
                <a:cubicBezTo>
                  <a:pt x="77672" y="13280"/>
                  <a:pt x="60254" y="14921"/>
                  <a:pt x="52251" y="26126"/>
                </a:cubicBezTo>
                <a:cubicBezTo>
                  <a:pt x="36244" y="48535"/>
                  <a:pt x="26126" y="104503"/>
                  <a:pt x="26126" y="104503"/>
                </a:cubicBezTo>
                <a:cubicBezTo>
                  <a:pt x="26980" y="107919"/>
                  <a:pt x="45435" y="187423"/>
                  <a:pt x="52251" y="195943"/>
                </a:cubicBezTo>
                <a:cubicBezTo>
                  <a:pt x="62059" y="208202"/>
                  <a:pt x="77093" y="215693"/>
                  <a:pt x="91440" y="222069"/>
                </a:cubicBezTo>
                <a:cubicBezTo>
                  <a:pt x="116605" y="233253"/>
                  <a:pt x="169817" y="248194"/>
                  <a:pt x="169817" y="248194"/>
                </a:cubicBezTo>
                <a:cubicBezTo>
                  <a:pt x="140877" y="252328"/>
                  <a:pt x="64201" y="249863"/>
                  <a:pt x="39188" y="287383"/>
                </a:cubicBezTo>
                <a:cubicBezTo>
                  <a:pt x="29230" y="302321"/>
                  <a:pt x="30480" y="322217"/>
                  <a:pt x="26126" y="339634"/>
                </a:cubicBezTo>
                <a:cubicBezTo>
                  <a:pt x="30480" y="370114"/>
                  <a:pt x="22870" y="404965"/>
                  <a:pt x="39188" y="431074"/>
                </a:cubicBezTo>
                <a:cubicBezTo>
                  <a:pt x="48703" y="446298"/>
                  <a:pt x="74244" y="438978"/>
                  <a:pt x="91440" y="444137"/>
                </a:cubicBezTo>
                <a:cubicBezTo>
                  <a:pt x="117817" y="452050"/>
                  <a:pt x="143691" y="461554"/>
                  <a:pt x="169817" y="470263"/>
                </a:cubicBezTo>
                <a:cubicBezTo>
                  <a:pt x="182880" y="474617"/>
                  <a:pt x="220463" y="490964"/>
                  <a:pt x="209006" y="483326"/>
                </a:cubicBezTo>
                <a:lnTo>
                  <a:pt x="169817" y="457200"/>
                </a:lnTo>
                <a:cubicBezTo>
                  <a:pt x="143214" y="461634"/>
                  <a:pt x="73609" y="462216"/>
                  <a:pt x="52251" y="496389"/>
                </a:cubicBezTo>
                <a:cubicBezTo>
                  <a:pt x="37656" y="519742"/>
                  <a:pt x="26126" y="574766"/>
                  <a:pt x="26126" y="574766"/>
                </a:cubicBezTo>
                <a:cubicBezTo>
                  <a:pt x="30480" y="609600"/>
                  <a:pt x="19056" y="650510"/>
                  <a:pt x="39188" y="679269"/>
                </a:cubicBezTo>
                <a:cubicBezTo>
                  <a:pt x="54981" y="701830"/>
                  <a:pt x="91440" y="696686"/>
                  <a:pt x="117566" y="705394"/>
                </a:cubicBezTo>
                <a:lnTo>
                  <a:pt x="156754" y="718457"/>
                </a:lnTo>
                <a:lnTo>
                  <a:pt x="195943" y="731520"/>
                </a:lnTo>
                <a:cubicBezTo>
                  <a:pt x="200297" y="718457"/>
                  <a:pt x="215164" y="704647"/>
                  <a:pt x="209006" y="692331"/>
                </a:cubicBezTo>
                <a:cubicBezTo>
                  <a:pt x="194400" y="663120"/>
                  <a:pt x="109717" y="691288"/>
                  <a:pt x="104503" y="692331"/>
                </a:cubicBezTo>
                <a:cubicBezTo>
                  <a:pt x="68752" y="716165"/>
                  <a:pt x="57522" y="716395"/>
                  <a:pt x="39188" y="757646"/>
                </a:cubicBezTo>
                <a:cubicBezTo>
                  <a:pt x="28004" y="782811"/>
                  <a:pt x="13063" y="836023"/>
                  <a:pt x="13063" y="836023"/>
                </a:cubicBezTo>
                <a:cubicBezTo>
                  <a:pt x="16606" y="857281"/>
                  <a:pt x="23877" y="926029"/>
                  <a:pt x="39188" y="953589"/>
                </a:cubicBezTo>
                <a:cubicBezTo>
                  <a:pt x="54437" y="981037"/>
                  <a:pt x="91440" y="1031966"/>
                  <a:pt x="91440" y="1031966"/>
                </a:cubicBezTo>
                <a:cubicBezTo>
                  <a:pt x="149585" y="1025505"/>
                  <a:pt x="222068" y="1053473"/>
                  <a:pt x="222068" y="979714"/>
                </a:cubicBezTo>
                <a:cubicBezTo>
                  <a:pt x="222068" y="961761"/>
                  <a:pt x="213360" y="944880"/>
                  <a:pt x="209006" y="927463"/>
                </a:cubicBezTo>
                <a:cubicBezTo>
                  <a:pt x="165463" y="931817"/>
                  <a:pt x="121017" y="930686"/>
                  <a:pt x="78377" y="940526"/>
                </a:cubicBezTo>
                <a:cubicBezTo>
                  <a:pt x="28589" y="952015"/>
                  <a:pt x="43399" y="971292"/>
                  <a:pt x="26126" y="1005840"/>
                </a:cubicBezTo>
                <a:cubicBezTo>
                  <a:pt x="19105" y="1019882"/>
                  <a:pt x="8709" y="1031966"/>
                  <a:pt x="0" y="1045029"/>
                </a:cubicBezTo>
                <a:cubicBezTo>
                  <a:pt x="4354" y="1088572"/>
                  <a:pt x="6409" y="1132406"/>
                  <a:pt x="13063" y="1175657"/>
                </a:cubicBezTo>
                <a:cubicBezTo>
                  <a:pt x="15157" y="1189266"/>
                  <a:pt x="16390" y="1205109"/>
                  <a:pt x="26126" y="1214846"/>
                </a:cubicBezTo>
                <a:cubicBezTo>
                  <a:pt x="35862" y="1224582"/>
                  <a:pt x="52998" y="1221751"/>
                  <a:pt x="65314" y="1227909"/>
                </a:cubicBezTo>
                <a:cubicBezTo>
                  <a:pt x="79356" y="1234930"/>
                  <a:pt x="90157" y="1247658"/>
                  <a:pt x="104503" y="1254034"/>
                </a:cubicBezTo>
                <a:cubicBezTo>
                  <a:pt x="129668" y="1265219"/>
                  <a:pt x="182880" y="1280160"/>
                  <a:pt x="182880" y="1280160"/>
                </a:cubicBezTo>
                <a:cubicBezTo>
                  <a:pt x="191589" y="1267097"/>
                  <a:pt x="212085" y="1256366"/>
                  <a:pt x="209006" y="1240971"/>
                </a:cubicBezTo>
                <a:cubicBezTo>
                  <a:pt x="205927" y="1225576"/>
                  <a:pt x="185439" y="1216408"/>
                  <a:pt x="169817" y="1214846"/>
                </a:cubicBezTo>
                <a:cubicBezTo>
                  <a:pt x="139180" y="1211783"/>
                  <a:pt x="108857" y="1223555"/>
                  <a:pt x="78377" y="1227909"/>
                </a:cubicBezTo>
                <a:cubicBezTo>
                  <a:pt x="65314" y="1236617"/>
                  <a:pt x="47509" y="1240721"/>
                  <a:pt x="39188" y="1254034"/>
                </a:cubicBezTo>
                <a:cubicBezTo>
                  <a:pt x="24592" y="1277387"/>
                  <a:pt x="13063" y="1332411"/>
                  <a:pt x="13063" y="1332411"/>
                </a:cubicBezTo>
                <a:cubicBezTo>
                  <a:pt x="17417" y="1375954"/>
                  <a:pt x="6556" y="1423900"/>
                  <a:pt x="26126" y="1463040"/>
                </a:cubicBezTo>
                <a:cubicBezTo>
                  <a:pt x="68677" y="1548142"/>
                  <a:pt x="281932" y="1526380"/>
                  <a:pt x="313508" y="1528354"/>
                </a:cubicBezTo>
                <a:cubicBezTo>
                  <a:pt x="348342" y="1537063"/>
                  <a:pt x="383947" y="1543125"/>
                  <a:pt x="418011" y="1554480"/>
                </a:cubicBezTo>
                <a:cubicBezTo>
                  <a:pt x="444137" y="1563189"/>
                  <a:pt x="469671" y="1573927"/>
                  <a:pt x="496388" y="1580606"/>
                </a:cubicBezTo>
                <a:cubicBezTo>
                  <a:pt x="570180" y="1599054"/>
                  <a:pt x="531035" y="1590148"/>
                  <a:pt x="613954" y="1606731"/>
                </a:cubicBezTo>
                <a:cubicBezTo>
                  <a:pt x="654312" y="1626910"/>
                  <a:pt x="699387" y="1652526"/>
                  <a:pt x="744583" y="1658983"/>
                </a:cubicBezTo>
                <a:lnTo>
                  <a:pt x="836023" y="1672046"/>
                </a:lnTo>
                <a:cubicBezTo>
                  <a:pt x="861370" y="1680495"/>
                  <a:pt x="902107" y="1695188"/>
                  <a:pt x="927463" y="1698171"/>
                </a:cubicBezTo>
                <a:cubicBezTo>
                  <a:pt x="983847" y="1704804"/>
                  <a:pt x="1040763" y="1705851"/>
                  <a:pt x="1097280" y="1711234"/>
                </a:cubicBezTo>
                <a:cubicBezTo>
                  <a:pt x="1132227" y="1714562"/>
                  <a:pt x="1166949" y="1719943"/>
                  <a:pt x="1201783" y="1724297"/>
                </a:cubicBezTo>
                <a:cubicBezTo>
                  <a:pt x="1232845" y="1734651"/>
                  <a:pt x="1260416" y="1744955"/>
                  <a:pt x="1293223" y="1750423"/>
                </a:cubicBezTo>
                <a:cubicBezTo>
                  <a:pt x="1327851" y="1756194"/>
                  <a:pt x="1362892" y="1759132"/>
                  <a:pt x="1397726" y="1763486"/>
                </a:cubicBezTo>
                <a:cubicBezTo>
                  <a:pt x="1463040" y="1759132"/>
                  <a:pt x="1528569" y="1757276"/>
                  <a:pt x="1593668" y="1750423"/>
                </a:cubicBezTo>
                <a:cubicBezTo>
                  <a:pt x="1611523" y="1748544"/>
                  <a:pt x="1628657" y="1742292"/>
                  <a:pt x="1645920" y="1737360"/>
                </a:cubicBezTo>
                <a:cubicBezTo>
                  <a:pt x="1694889" y="1723369"/>
                  <a:pt x="1681204" y="1721444"/>
                  <a:pt x="1737360" y="1711234"/>
                </a:cubicBezTo>
                <a:cubicBezTo>
                  <a:pt x="1767653" y="1705726"/>
                  <a:pt x="1798930" y="1705639"/>
                  <a:pt x="1828800" y="1698171"/>
                </a:cubicBezTo>
                <a:cubicBezTo>
                  <a:pt x="1841473" y="1695003"/>
                  <a:pt x="1802674" y="1698171"/>
                  <a:pt x="1789611" y="1698171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9036607">
            <a:off x="950622" y="5289915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>
            <a:off x="327262" y="5421962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20963756">
            <a:off x="950620" y="5384658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8463285">
            <a:off x="1777681" y="5503301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stenec 2"/>
          <p:cNvSpPr/>
          <p:nvPr/>
        </p:nvSpPr>
        <p:spPr>
          <a:xfrm>
            <a:off x="1824096" y="2209132"/>
            <a:ext cx="841537" cy="885252"/>
          </a:xfrm>
          <a:prstGeom prst="donut">
            <a:avLst/>
          </a:prstGeom>
          <a:scene3d>
            <a:camera prst="isometricOffAxis2Top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Plechovka 6"/>
          <p:cNvSpPr/>
          <p:nvPr/>
        </p:nvSpPr>
        <p:spPr>
          <a:xfrm>
            <a:off x="2028841" y="2299438"/>
            <a:ext cx="432048" cy="430849"/>
          </a:xfrm>
          <a:prstGeom prst="ca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251520" y="6365900"/>
            <a:ext cx="252028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Popisek se šipkou dolů 14"/>
          <p:cNvSpPr/>
          <p:nvPr/>
        </p:nvSpPr>
        <p:spPr>
          <a:xfrm>
            <a:off x="1231685" y="1572760"/>
            <a:ext cx="2039103" cy="526622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/>
              <a:t>Klikni pro zapnutí</a:t>
            </a:r>
          </a:p>
        </p:txBody>
      </p:sp>
    </p:spTree>
    <p:extLst>
      <p:ext uri="{BB962C8B-B14F-4D97-AF65-F5344CB8AC3E}">
        <p14:creationId xmlns:p14="http://schemas.microsoft.com/office/powerpoint/2010/main" val="131618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C -0.00659 -0.00254 -0.00486 -0.00602 -0.01129 -0.00856 C -0.01511 -0.01551 -0.02014 -0.01898 -0.02674 -0.02199 C -0.03004 -0.02546 -0.03195 -0.02986 -0.03525 -0.03356 C -0.03733 -0.04143 -0.04185 -0.04491 -0.04497 -0.05208 C -0.0474 -0.05764 -0.04688 -0.0625 -0.05053 -0.06713 C -0.05191 -0.07315 -0.05313 -0.0794 -0.05487 -0.08541 C -0.05539 -0.1 -0.05539 -0.11458 -0.05625 -0.12893 C -0.0566 -0.13565 -0.06042 -0.1412 -0.06042 -0.14745 " pathEditMode="relative" rAng="0" ptsTypes="ffffffffA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738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7778E-6 -2.22222E-6 C 0.00053 -0.03935 0.00018 -0.0787 0.00139 -0.11805 C 0.00174 -0.12916 0.00851 -0.13912 0.00851 -0.15046 " pathEditMode="relative" ptsTypes="ffA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59259E-6 C 0.00226 -0.0162 0.00678 -0.03148 0.01008 -0.04745 C 0.01147 -0.05417 0.01581 -0.06574 0.01581 -0.07222 C 0.01581 -0.07801 0.01581 -0.08356 0.01581 -0.08935 " pathEditMode="relative" ptsTypes="fffA">
                                      <p:cBhvr>
                                        <p:cTn id="1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6.2963E-6 C 0.00417 -0.0088 0.00574 -0.01853 0.01008 -0.02686 C 0.01251 -0.03681 0.01615 -0.04422 0.02136 -0.05163 C 0.02258 -0.05603 0.02275 -0.06066 0.02431 -0.06482 C 0.02605 -0.06968 0.03056 -0.07362 0.03282 -0.07825 C 0.03664 -0.08612 0.03942 -0.09422 0.04428 -0.10116 C 0.0448 -0.10302 0.04497 -0.1051 0.04567 -0.10672 C 0.04636 -0.10834 0.04792 -0.10903 0.04862 -0.11066 C 0.05869 -0.13728 0.04584 -0.11112 0.05435 -0.12778 C 0.05903 -0.14723 0.05556 -0.13936 0.05851 -0.13149 C 0.05903 -0.12987 0.06876 -0.11691 0.06997 -0.11621 C 0.07084 -0.11552 0.07188 -0.11621 0.07292 -0.11621 " pathEditMode="relative" ptsTypes="fffffffffffA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Elektromagnet a změna velikosti magnetické síly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uzivatel\AppData\Local\Microsoft\Windows\Temporary Internet Files\Content.IE5\GFHMNZ7G\MP9003866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72935">
            <a:off x="158878" y="2662959"/>
            <a:ext cx="2336421" cy="166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16UXLQ8S\MC9003457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43559" y="3119397"/>
            <a:ext cx="1632548" cy="95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05145" y="2564007"/>
            <a:ext cx="4781655" cy="267765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Pokud máme ten náš hřebík, tak můžeme udělat 2 věci:</a:t>
            </a:r>
          </a:p>
          <a:p>
            <a:r>
              <a:rPr lang="cs-CZ" sz="2400" dirty="0" smtClean="0"/>
              <a:t>1) Při stejném proudu </a:t>
            </a:r>
          </a:p>
          <a:p>
            <a:pPr marL="630238" indent="-342900">
              <a:buFont typeface="Arial" pitchFamily="34" charset="0"/>
              <a:buChar char="•"/>
            </a:pPr>
            <a:r>
              <a:rPr lang="cs-CZ" sz="2400" dirty="0" smtClean="0"/>
              <a:t>Zvětšíme počet závitů</a:t>
            </a:r>
          </a:p>
          <a:p>
            <a:r>
              <a:rPr lang="cs-CZ" sz="2400" dirty="0" smtClean="0"/>
              <a:t>2) Při stejném počtu závitů </a:t>
            </a:r>
          </a:p>
          <a:p>
            <a:pPr marL="630238" indent="-342900">
              <a:buFont typeface="Arial" pitchFamily="34" charset="0"/>
              <a:buChar char="•"/>
            </a:pPr>
            <a:r>
              <a:rPr lang="cs-CZ" sz="2400" dirty="0" smtClean="0"/>
              <a:t>Zvětšíme proud procházející cívkou</a:t>
            </a:r>
            <a:endParaRPr lang="cs-CZ" sz="2400" dirty="0"/>
          </a:p>
        </p:txBody>
      </p:sp>
      <p:sp>
        <p:nvSpPr>
          <p:cNvPr id="6" name="Volný tvar 5"/>
          <p:cNvSpPr/>
          <p:nvPr/>
        </p:nvSpPr>
        <p:spPr>
          <a:xfrm>
            <a:off x="1201783" y="2651760"/>
            <a:ext cx="1841863" cy="1763486"/>
          </a:xfrm>
          <a:custGeom>
            <a:avLst/>
            <a:gdLst>
              <a:gd name="connsiteX0" fmla="*/ 1841863 w 1841863"/>
              <a:gd name="connsiteY0" fmla="*/ 117566 h 1763486"/>
              <a:gd name="connsiteX1" fmla="*/ 1789611 w 1841863"/>
              <a:gd name="connsiteY1" fmla="*/ 26126 h 1763486"/>
              <a:gd name="connsiteX2" fmla="*/ 1711234 w 1841863"/>
              <a:gd name="connsiteY2" fmla="*/ 0 h 1763486"/>
              <a:gd name="connsiteX3" fmla="*/ 91440 w 1841863"/>
              <a:gd name="connsiteY3" fmla="*/ 13063 h 1763486"/>
              <a:gd name="connsiteX4" fmla="*/ 52251 w 1841863"/>
              <a:gd name="connsiteY4" fmla="*/ 26126 h 1763486"/>
              <a:gd name="connsiteX5" fmla="*/ 26126 w 1841863"/>
              <a:gd name="connsiteY5" fmla="*/ 104503 h 1763486"/>
              <a:gd name="connsiteX6" fmla="*/ 52251 w 1841863"/>
              <a:gd name="connsiteY6" fmla="*/ 195943 h 1763486"/>
              <a:gd name="connsiteX7" fmla="*/ 91440 w 1841863"/>
              <a:gd name="connsiteY7" fmla="*/ 222069 h 1763486"/>
              <a:gd name="connsiteX8" fmla="*/ 169817 w 1841863"/>
              <a:gd name="connsiteY8" fmla="*/ 248194 h 1763486"/>
              <a:gd name="connsiteX9" fmla="*/ 39188 w 1841863"/>
              <a:gd name="connsiteY9" fmla="*/ 287383 h 1763486"/>
              <a:gd name="connsiteX10" fmla="*/ 26126 w 1841863"/>
              <a:gd name="connsiteY10" fmla="*/ 339634 h 1763486"/>
              <a:gd name="connsiteX11" fmla="*/ 39188 w 1841863"/>
              <a:gd name="connsiteY11" fmla="*/ 431074 h 1763486"/>
              <a:gd name="connsiteX12" fmla="*/ 91440 w 1841863"/>
              <a:gd name="connsiteY12" fmla="*/ 444137 h 1763486"/>
              <a:gd name="connsiteX13" fmla="*/ 169817 w 1841863"/>
              <a:gd name="connsiteY13" fmla="*/ 470263 h 1763486"/>
              <a:gd name="connsiteX14" fmla="*/ 209006 w 1841863"/>
              <a:gd name="connsiteY14" fmla="*/ 483326 h 1763486"/>
              <a:gd name="connsiteX15" fmla="*/ 169817 w 1841863"/>
              <a:gd name="connsiteY15" fmla="*/ 457200 h 1763486"/>
              <a:gd name="connsiteX16" fmla="*/ 52251 w 1841863"/>
              <a:gd name="connsiteY16" fmla="*/ 496389 h 1763486"/>
              <a:gd name="connsiteX17" fmla="*/ 26126 w 1841863"/>
              <a:gd name="connsiteY17" fmla="*/ 574766 h 1763486"/>
              <a:gd name="connsiteX18" fmla="*/ 39188 w 1841863"/>
              <a:gd name="connsiteY18" fmla="*/ 679269 h 1763486"/>
              <a:gd name="connsiteX19" fmla="*/ 117566 w 1841863"/>
              <a:gd name="connsiteY19" fmla="*/ 705394 h 1763486"/>
              <a:gd name="connsiteX20" fmla="*/ 156754 w 1841863"/>
              <a:gd name="connsiteY20" fmla="*/ 718457 h 1763486"/>
              <a:gd name="connsiteX21" fmla="*/ 195943 w 1841863"/>
              <a:gd name="connsiteY21" fmla="*/ 731520 h 1763486"/>
              <a:gd name="connsiteX22" fmla="*/ 209006 w 1841863"/>
              <a:gd name="connsiteY22" fmla="*/ 692331 h 1763486"/>
              <a:gd name="connsiteX23" fmla="*/ 104503 w 1841863"/>
              <a:gd name="connsiteY23" fmla="*/ 692331 h 1763486"/>
              <a:gd name="connsiteX24" fmla="*/ 39188 w 1841863"/>
              <a:gd name="connsiteY24" fmla="*/ 757646 h 1763486"/>
              <a:gd name="connsiteX25" fmla="*/ 13063 w 1841863"/>
              <a:gd name="connsiteY25" fmla="*/ 836023 h 1763486"/>
              <a:gd name="connsiteX26" fmla="*/ 39188 w 1841863"/>
              <a:gd name="connsiteY26" fmla="*/ 953589 h 1763486"/>
              <a:gd name="connsiteX27" fmla="*/ 91440 w 1841863"/>
              <a:gd name="connsiteY27" fmla="*/ 1031966 h 1763486"/>
              <a:gd name="connsiteX28" fmla="*/ 222068 w 1841863"/>
              <a:gd name="connsiteY28" fmla="*/ 979714 h 1763486"/>
              <a:gd name="connsiteX29" fmla="*/ 209006 w 1841863"/>
              <a:gd name="connsiteY29" fmla="*/ 927463 h 1763486"/>
              <a:gd name="connsiteX30" fmla="*/ 78377 w 1841863"/>
              <a:gd name="connsiteY30" fmla="*/ 940526 h 1763486"/>
              <a:gd name="connsiteX31" fmla="*/ 26126 w 1841863"/>
              <a:gd name="connsiteY31" fmla="*/ 1005840 h 1763486"/>
              <a:gd name="connsiteX32" fmla="*/ 0 w 1841863"/>
              <a:gd name="connsiteY32" fmla="*/ 1045029 h 1763486"/>
              <a:gd name="connsiteX33" fmla="*/ 13063 w 1841863"/>
              <a:gd name="connsiteY33" fmla="*/ 1175657 h 1763486"/>
              <a:gd name="connsiteX34" fmla="*/ 26126 w 1841863"/>
              <a:gd name="connsiteY34" fmla="*/ 1214846 h 1763486"/>
              <a:gd name="connsiteX35" fmla="*/ 65314 w 1841863"/>
              <a:gd name="connsiteY35" fmla="*/ 1227909 h 1763486"/>
              <a:gd name="connsiteX36" fmla="*/ 104503 w 1841863"/>
              <a:gd name="connsiteY36" fmla="*/ 1254034 h 1763486"/>
              <a:gd name="connsiteX37" fmla="*/ 182880 w 1841863"/>
              <a:gd name="connsiteY37" fmla="*/ 1280160 h 1763486"/>
              <a:gd name="connsiteX38" fmla="*/ 209006 w 1841863"/>
              <a:gd name="connsiteY38" fmla="*/ 1240971 h 1763486"/>
              <a:gd name="connsiteX39" fmla="*/ 169817 w 1841863"/>
              <a:gd name="connsiteY39" fmla="*/ 1214846 h 1763486"/>
              <a:gd name="connsiteX40" fmla="*/ 78377 w 1841863"/>
              <a:gd name="connsiteY40" fmla="*/ 1227909 h 1763486"/>
              <a:gd name="connsiteX41" fmla="*/ 39188 w 1841863"/>
              <a:gd name="connsiteY41" fmla="*/ 1254034 h 1763486"/>
              <a:gd name="connsiteX42" fmla="*/ 13063 w 1841863"/>
              <a:gd name="connsiteY42" fmla="*/ 1332411 h 1763486"/>
              <a:gd name="connsiteX43" fmla="*/ 26126 w 1841863"/>
              <a:gd name="connsiteY43" fmla="*/ 1463040 h 1763486"/>
              <a:gd name="connsiteX44" fmla="*/ 313508 w 1841863"/>
              <a:gd name="connsiteY44" fmla="*/ 1528354 h 1763486"/>
              <a:gd name="connsiteX45" fmla="*/ 418011 w 1841863"/>
              <a:gd name="connsiteY45" fmla="*/ 1554480 h 1763486"/>
              <a:gd name="connsiteX46" fmla="*/ 496388 w 1841863"/>
              <a:gd name="connsiteY46" fmla="*/ 1580606 h 1763486"/>
              <a:gd name="connsiteX47" fmla="*/ 613954 w 1841863"/>
              <a:gd name="connsiteY47" fmla="*/ 1606731 h 1763486"/>
              <a:gd name="connsiteX48" fmla="*/ 744583 w 1841863"/>
              <a:gd name="connsiteY48" fmla="*/ 1658983 h 1763486"/>
              <a:gd name="connsiteX49" fmla="*/ 836023 w 1841863"/>
              <a:gd name="connsiteY49" fmla="*/ 1672046 h 1763486"/>
              <a:gd name="connsiteX50" fmla="*/ 927463 w 1841863"/>
              <a:gd name="connsiteY50" fmla="*/ 1698171 h 1763486"/>
              <a:gd name="connsiteX51" fmla="*/ 1097280 w 1841863"/>
              <a:gd name="connsiteY51" fmla="*/ 1711234 h 1763486"/>
              <a:gd name="connsiteX52" fmla="*/ 1201783 w 1841863"/>
              <a:gd name="connsiteY52" fmla="*/ 1724297 h 1763486"/>
              <a:gd name="connsiteX53" fmla="*/ 1293223 w 1841863"/>
              <a:gd name="connsiteY53" fmla="*/ 1750423 h 1763486"/>
              <a:gd name="connsiteX54" fmla="*/ 1397726 w 1841863"/>
              <a:gd name="connsiteY54" fmla="*/ 1763486 h 1763486"/>
              <a:gd name="connsiteX55" fmla="*/ 1593668 w 1841863"/>
              <a:gd name="connsiteY55" fmla="*/ 1750423 h 1763486"/>
              <a:gd name="connsiteX56" fmla="*/ 1645920 w 1841863"/>
              <a:gd name="connsiteY56" fmla="*/ 1737360 h 1763486"/>
              <a:gd name="connsiteX57" fmla="*/ 1737360 w 1841863"/>
              <a:gd name="connsiteY57" fmla="*/ 1711234 h 1763486"/>
              <a:gd name="connsiteX58" fmla="*/ 1828800 w 1841863"/>
              <a:gd name="connsiteY58" fmla="*/ 1698171 h 1763486"/>
              <a:gd name="connsiteX59" fmla="*/ 1789611 w 1841863"/>
              <a:gd name="connsiteY59" fmla="*/ 1698171 h 1763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41863" h="1763486">
                <a:moveTo>
                  <a:pt x="1841863" y="117566"/>
                </a:moveTo>
                <a:cubicBezTo>
                  <a:pt x="1829699" y="56744"/>
                  <a:pt x="1844462" y="50504"/>
                  <a:pt x="1789611" y="26126"/>
                </a:cubicBezTo>
                <a:cubicBezTo>
                  <a:pt x="1764446" y="14941"/>
                  <a:pt x="1711234" y="0"/>
                  <a:pt x="1711234" y="0"/>
                </a:cubicBezTo>
                <a:lnTo>
                  <a:pt x="91440" y="13063"/>
                </a:lnTo>
                <a:cubicBezTo>
                  <a:pt x="77672" y="13280"/>
                  <a:pt x="60254" y="14921"/>
                  <a:pt x="52251" y="26126"/>
                </a:cubicBezTo>
                <a:cubicBezTo>
                  <a:pt x="36244" y="48535"/>
                  <a:pt x="26126" y="104503"/>
                  <a:pt x="26126" y="104503"/>
                </a:cubicBezTo>
                <a:cubicBezTo>
                  <a:pt x="26980" y="107919"/>
                  <a:pt x="45435" y="187423"/>
                  <a:pt x="52251" y="195943"/>
                </a:cubicBezTo>
                <a:cubicBezTo>
                  <a:pt x="62059" y="208202"/>
                  <a:pt x="77093" y="215693"/>
                  <a:pt x="91440" y="222069"/>
                </a:cubicBezTo>
                <a:cubicBezTo>
                  <a:pt x="116605" y="233253"/>
                  <a:pt x="169817" y="248194"/>
                  <a:pt x="169817" y="248194"/>
                </a:cubicBezTo>
                <a:cubicBezTo>
                  <a:pt x="140877" y="252328"/>
                  <a:pt x="64201" y="249863"/>
                  <a:pt x="39188" y="287383"/>
                </a:cubicBezTo>
                <a:cubicBezTo>
                  <a:pt x="29230" y="302321"/>
                  <a:pt x="30480" y="322217"/>
                  <a:pt x="26126" y="339634"/>
                </a:cubicBezTo>
                <a:cubicBezTo>
                  <a:pt x="30480" y="370114"/>
                  <a:pt x="22870" y="404965"/>
                  <a:pt x="39188" y="431074"/>
                </a:cubicBezTo>
                <a:cubicBezTo>
                  <a:pt x="48703" y="446298"/>
                  <a:pt x="74244" y="438978"/>
                  <a:pt x="91440" y="444137"/>
                </a:cubicBezTo>
                <a:cubicBezTo>
                  <a:pt x="117817" y="452050"/>
                  <a:pt x="143691" y="461554"/>
                  <a:pt x="169817" y="470263"/>
                </a:cubicBezTo>
                <a:cubicBezTo>
                  <a:pt x="182880" y="474617"/>
                  <a:pt x="220463" y="490964"/>
                  <a:pt x="209006" y="483326"/>
                </a:cubicBezTo>
                <a:lnTo>
                  <a:pt x="169817" y="457200"/>
                </a:lnTo>
                <a:cubicBezTo>
                  <a:pt x="143214" y="461634"/>
                  <a:pt x="73609" y="462216"/>
                  <a:pt x="52251" y="496389"/>
                </a:cubicBezTo>
                <a:cubicBezTo>
                  <a:pt x="37656" y="519742"/>
                  <a:pt x="26126" y="574766"/>
                  <a:pt x="26126" y="574766"/>
                </a:cubicBezTo>
                <a:cubicBezTo>
                  <a:pt x="30480" y="609600"/>
                  <a:pt x="19056" y="650510"/>
                  <a:pt x="39188" y="679269"/>
                </a:cubicBezTo>
                <a:cubicBezTo>
                  <a:pt x="54981" y="701830"/>
                  <a:pt x="91440" y="696686"/>
                  <a:pt x="117566" y="705394"/>
                </a:cubicBezTo>
                <a:lnTo>
                  <a:pt x="156754" y="718457"/>
                </a:lnTo>
                <a:lnTo>
                  <a:pt x="195943" y="731520"/>
                </a:lnTo>
                <a:cubicBezTo>
                  <a:pt x="200297" y="718457"/>
                  <a:pt x="215164" y="704647"/>
                  <a:pt x="209006" y="692331"/>
                </a:cubicBezTo>
                <a:cubicBezTo>
                  <a:pt x="194400" y="663120"/>
                  <a:pt x="109717" y="691288"/>
                  <a:pt x="104503" y="692331"/>
                </a:cubicBezTo>
                <a:cubicBezTo>
                  <a:pt x="68752" y="716165"/>
                  <a:pt x="57522" y="716395"/>
                  <a:pt x="39188" y="757646"/>
                </a:cubicBezTo>
                <a:cubicBezTo>
                  <a:pt x="28004" y="782811"/>
                  <a:pt x="13063" y="836023"/>
                  <a:pt x="13063" y="836023"/>
                </a:cubicBezTo>
                <a:cubicBezTo>
                  <a:pt x="16606" y="857281"/>
                  <a:pt x="23877" y="926029"/>
                  <a:pt x="39188" y="953589"/>
                </a:cubicBezTo>
                <a:cubicBezTo>
                  <a:pt x="54437" y="981037"/>
                  <a:pt x="91440" y="1031966"/>
                  <a:pt x="91440" y="1031966"/>
                </a:cubicBezTo>
                <a:cubicBezTo>
                  <a:pt x="149585" y="1025505"/>
                  <a:pt x="222068" y="1053473"/>
                  <a:pt x="222068" y="979714"/>
                </a:cubicBezTo>
                <a:cubicBezTo>
                  <a:pt x="222068" y="961761"/>
                  <a:pt x="213360" y="944880"/>
                  <a:pt x="209006" y="927463"/>
                </a:cubicBezTo>
                <a:cubicBezTo>
                  <a:pt x="165463" y="931817"/>
                  <a:pt x="121017" y="930686"/>
                  <a:pt x="78377" y="940526"/>
                </a:cubicBezTo>
                <a:cubicBezTo>
                  <a:pt x="28589" y="952015"/>
                  <a:pt x="43399" y="971292"/>
                  <a:pt x="26126" y="1005840"/>
                </a:cubicBezTo>
                <a:cubicBezTo>
                  <a:pt x="19105" y="1019882"/>
                  <a:pt x="8709" y="1031966"/>
                  <a:pt x="0" y="1045029"/>
                </a:cubicBezTo>
                <a:cubicBezTo>
                  <a:pt x="4354" y="1088572"/>
                  <a:pt x="6409" y="1132406"/>
                  <a:pt x="13063" y="1175657"/>
                </a:cubicBezTo>
                <a:cubicBezTo>
                  <a:pt x="15157" y="1189266"/>
                  <a:pt x="16390" y="1205109"/>
                  <a:pt x="26126" y="1214846"/>
                </a:cubicBezTo>
                <a:cubicBezTo>
                  <a:pt x="35862" y="1224582"/>
                  <a:pt x="52998" y="1221751"/>
                  <a:pt x="65314" y="1227909"/>
                </a:cubicBezTo>
                <a:cubicBezTo>
                  <a:pt x="79356" y="1234930"/>
                  <a:pt x="90157" y="1247658"/>
                  <a:pt x="104503" y="1254034"/>
                </a:cubicBezTo>
                <a:cubicBezTo>
                  <a:pt x="129668" y="1265219"/>
                  <a:pt x="182880" y="1280160"/>
                  <a:pt x="182880" y="1280160"/>
                </a:cubicBezTo>
                <a:cubicBezTo>
                  <a:pt x="191589" y="1267097"/>
                  <a:pt x="212085" y="1256366"/>
                  <a:pt x="209006" y="1240971"/>
                </a:cubicBezTo>
                <a:cubicBezTo>
                  <a:pt x="205927" y="1225576"/>
                  <a:pt x="185439" y="1216408"/>
                  <a:pt x="169817" y="1214846"/>
                </a:cubicBezTo>
                <a:cubicBezTo>
                  <a:pt x="139180" y="1211783"/>
                  <a:pt x="108857" y="1223555"/>
                  <a:pt x="78377" y="1227909"/>
                </a:cubicBezTo>
                <a:cubicBezTo>
                  <a:pt x="65314" y="1236617"/>
                  <a:pt x="47509" y="1240721"/>
                  <a:pt x="39188" y="1254034"/>
                </a:cubicBezTo>
                <a:cubicBezTo>
                  <a:pt x="24592" y="1277387"/>
                  <a:pt x="13063" y="1332411"/>
                  <a:pt x="13063" y="1332411"/>
                </a:cubicBezTo>
                <a:cubicBezTo>
                  <a:pt x="17417" y="1375954"/>
                  <a:pt x="6556" y="1423900"/>
                  <a:pt x="26126" y="1463040"/>
                </a:cubicBezTo>
                <a:cubicBezTo>
                  <a:pt x="68677" y="1548142"/>
                  <a:pt x="281932" y="1526380"/>
                  <a:pt x="313508" y="1528354"/>
                </a:cubicBezTo>
                <a:cubicBezTo>
                  <a:pt x="348342" y="1537063"/>
                  <a:pt x="383947" y="1543125"/>
                  <a:pt x="418011" y="1554480"/>
                </a:cubicBezTo>
                <a:cubicBezTo>
                  <a:pt x="444137" y="1563189"/>
                  <a:pt x="469671" y="1573927"/>
                  <a:pt x="496388" y="1580606"/>
                </a:cubicBezTo>
                <a:cubicBezTo>
                  <a:pt x="570180" y="1599054"/>
                  <a:pt x="531035" y="1590148"/>
                  <a:pt x="613954" y="1606731"/>
                </a:cubicBezTo>
                <a:cubicBezTo>
                  <a:pt x="654312" y="1626910"/>
                  <a:pt x="699387" y="1652526"/>
                  <a:pt x="744583" y="1658983"/>
                </a:cubicBezTo>
                <a:lnTo>
                  <a:pt x="836023" y="1672046"/>
                </a:lnTo>
                <a:cubicBezTo>
                  <a:pt x="861370" y="1680495"/>
                  <a:pt x="902107" y="1695188"/>
                  <a:pt x="927463" y="1698171"/>
                </a:cubicBezTo>
                <a:cubicBezTo>
                  <a:pt x="983847" y="1704804"/>
                  <a:pt x="1040763" y="1705851"/>
                  <a:pt x="1097280" y="1711234"/>
                </a:cubicBezTo>
                <a:cubicBezTo>
                  <a:pt x="1132227" y="1714562"/>
                  <a:pt x="1166949" y="1719943"/>
                  <a:pt x="1201783" y="1724297"/>
                </a:cubicBezTo>
                <a:cubicBezTo>
                  <a:pt x="1232845" y="1734651"/>
                  <a:pt x="1260416" y="1744955"/>
                  <a:pt x="1293223" y="1750423"/>
                </a:cubicBezTo>
                <a:cubicBezTo>
                  <a:pt x="1327851" y="1756194"/>
                  <a:pt x="1362892" y="1759132"/>
                  <a:pt x="1397726" y="1763486"/>
                </a:cubicBezTo>
                <a:cubicBezTo>
                  <a:pt x="1463040" y="1759132"/>
                  <a:pt x="1528569" y="1757276"/>
                  <a:pt x="1593668" y="1750423"/>
                </a:cubicBezTo>
                <a:cubicBezTo>
                  <a:pt x="1611523" y="1748544"/>
                  <a:pt x="1628657" y="1742292"/>
                  <a:pt x="1645920" y="1737360"/>
                </a:cubicBezTo>
                <a:cubicBezTo>
                  <a:pt x="1694889" y="1723369"/>
                  <a:pt x="1681204" y="1721444"/>
                  <a:pt x="1737360" y="1711234"/>
                </a:cubicBezTo>
                <a:cubicBezTo>
                  <a:pt x="1767653" y="1705726"/>
                  <a:pt x="1798930" y="1705639"/>
                  <a:pt x="1828800" y="1698171"/>
                </a:cubicBezTo>
                <a:cubicBezTo>
                  <a:pt x="1841473" y="1695003"/>
                  <a:pt x="1802674" y="1698171"/>
                  <a:pt x="1789611" y="1698171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9036607">
            <a:off x="950622" y="5289915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>
            <a:off x="806560" y="4755919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20963756">
            <a:off x="1046206" y="4963550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8780351">
            <a:off x="1326986" y="4750164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944229">
            <a:off x="3962235" y="5566116"/>
            <a:ext cx="418828" cy="83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Skupina 47"/>
          <p:cNvGrpSpPr/>
          <p:nvPr/>
        </p:nvGrpSpPr>
        <p:grpSpPr>
          <a:xfrm>
            <a:off x="488993" y="2059451"/>
            <a:ext cx="2509889" cy="4002595"/>
            <a:chOff x="497243" y="2061042"/>
            <a:chExt cx="2509889" cy="4002595"/>
          </a:xfrm>
        </p:grpSpPr>
        <p:grpSp>
          <p:nvGrpSpPr>
            <p:cNvPr id="15" name="Skupina 14"/>
            <p:cNvGrpSpPr/>
            <p:nvPr/>
          </p:nvGrpSpPr>
          <p:grpSpPr>
            <a:xfrm>
              <a:off x="497243" y="2723730"/>
              <a:ext cx="2448272" cy="3339907"/>
              <a:chOff x="493522" y="2328315"/>
              <a:chExt cx="3044116" cy="4005716"/>
            </a:xfrm>
          </p:grpSpPr>
          <p:pic>
            <p:nvPicPr>
              <p:cNvPr id="8" name="Picture 2" descr="C:\Users\uzivatel\AppData\Local\Microsoft\Windows\Temporary Internet Files\Content.IE5\GFHMNZ7G\MP900386649[1]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4272935">
                <a:off x="158878" y="2662959"/>
                <a:ext cx="2336421" cy="16671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3" descr="C:\Users\uzivatel\AppData\Local\Microsoft\Windows\Temporary Internet Files\Content.IE5\16UXLQ8S\MC900345758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2243559" y="3119397"/>
                <a:ext cx="1632548" cy="9556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Volný tvar 9"/>
              <p:cNvSpPr/>
              <p:nvPr/>
            </p:nvSpPr>
            <p:spPr>
              <a:xfrm>
                <a:off x="1201783" y="2651760"/>
                <a:ext cx="1841863" cy="1763486"/>
              </a:xfrm>
              <a:custGeom>
                <a:avLst/>
                <a:gdLst>
                  <a:gd name="connsiteX0" fmla="*/ 1841863 w 1841863"/>
                  <a:gd name="connsiteY0" fmla="*/ 117566 h 1763486"/>
                  <a:gd name="connsiteX1" fmla="*/ 1789611 w 1841863"/>
                  <a:gd name="connsiteY1" fmla="*/ 26126 h 1763486"/>
                  <a:gd name="connsiteX2" fmla="*/ 1711234 w 1841863"/>
                  <a:gd name="connsiteY2" fmla="*/ 0 h 1763486"/>
                  <a:gd name="connsiteX3" fmla="*/ 91440 w 1841863"/>
                  <a:gd name="connsiteY3" fmla="*/ 13063 h 1763486"/>
                  <a:gd name="connsiteX4" fmla="*/ 52251 w 1841863"/>
                  <a:gd name="connsiteY4" fmla="*/ 26126 h 1763486"/>
                  <a:gd name="connsiteX5" fmla="*/ 26126 w 1841863"/>
                  <a:gd name="connsiteY5" fmla="*/ 104503 h 1763486"/>
                  <a:gd name="connsiteX6" fmla="*/ 52251 w 1841863"/>
                  <a:gd name="connsiteY6" fmla="*/ 195943 h 1763486"/>
                  <a:gd name="connsiteX7" fmla="*/ 91440 w 1841863"/>
                  <a:gd name="connsiteY7" fmla="*/ 222069 h 1763486"/>
                  <a:gd name="connsiteX8" fmla="*/ 169817 w 1841863"/>
                  <a:gd name="connsiteY8" fmla="*/ 248194 h 1763486"/>
                  <a:gd name="connsiteX9" fmla="*/ 39188 w 1841863"/>
                  <a:gd name="connsiteY9" fmla="*/ 287383 h 1763486"/>
                  <a:gd name="connsiteX10" fmla="*/ 26126 w 1841863"/>
                  <a:gd name="connsiteY10" fmla="*/ 339634 h 1763486"/>
                  <a:gd name="connsiteX11" fmla="*/ 39188 w 1841863"/>
                  <a:gd name="connsiteY11" fmla="*/ 431074 h 1763486"/>
                  <a:gd name="connsiteX12" fmla="*/ 91440 w 1841863"/>
                  <a:gd name="connsiteY12" fmla="*/ 444137 h 1763486"/>
                  <a:gd name="connsiteX13" fmla="*/ 169817 w 1841863"/>
                  <a:gd name="connsiteY13" fmla="*/ 470263 h 1763486"/>
                  <a:gd name="connsiteX14" fmla="*/ 209006 w 1841863"/>
                  <a:gd name="connsiteY14" fmla="*/ 483326 h 1763486"/>
                  <a:gd name="connsiteX15" fmla="*/ 169817 w 1841863"/>
                  <a:gd name="connsiteY15" fmla="*/ 457200 h 1763486"/>
                  <a:gd name="connsiteX16" fmla="*/ 52251 w 1841863"/>
                  <a:gd name="connsiteY16" fmla="*/ 496389 h 1763486"/>
                  <a:gd name="connsiteX17" fmla="*/ 26126 w 1841863"/>
                  <a:gd name="connsiteY17" fmla="*/ 574766 h 1763486"/>
                  <a:gd name="connsiteX18" fmla="*/ 39188 w 1841863"/>
                  <a:gd name="connsiteY18" fmla="*/ 679269 h 1763486"/>
                  <a:gd name="connsiteX19" fmla="*/ 117566 w 1841863"/>
                  <a:gd name="connsiteY19" fmla="*/ 705394 h 1763486"/>
                  <a:gd name="connsiteX20" fmla="*/ 156754 w 1841863"/>
                  <a:gd name="connsiteY20" fmla="*/ 718457 h 1763486"/>
                  <a:gd name="connsiteX21" fmla="*/ 195943 w 1841863"/>
                  <a:gd name="connsiteY21" fmla="*/ 731520 h 1763486"/>
                  <a:gd name="connsiteX22" fmla="*/ 209006 w 1841863"/>
                  <a:gd name="connsiteY22" fmla="*/ 692331 h 1763486"/>
                  <a:gd name="connsiteX23" fmla="*/ 104503 w 1841863"/>
                  <a:gd name="connsiteY23" fmla="*/ 692331 h 1763486"/>
                  <a:gd name="connsiteX24" fmla="*/ 39188 w 1841863"/>
                  <a:gd name="connsiteY24" fmla="*/ 757646 h 1763486"/>
                  <a:gd name="connsiteX25" fmla="*/ 13063 w 1841863"/>
                  <a:gd name="connsiteY25" fmla="*/ 836023 h 1763486"/>
                  <a:gd name="connsiteX26" fmla="*/ 39188 w 1841863"/>
                  <a:gd name="connsiteY26" fmla="*/ 953589 h 1763486"/>
                  <a:gd name="connsiteX27" fmla="*/ 91440 w 1841863"/>
                  <a:gd name="connsiteY27" fmla="*/ 1031966 h 1763486"/>
                  <a:gd name="connsiteX28" fmla="*/ 222068 w 1841863"/>
                  <a:gd name="connsiteY28" fmla="*/ 979714 h 1763486"/>
                  <a:gd name="connsiteX29" fmla="*/ 209006 w 1841863"/>
                  <a:gd name="connsiteY29" fmla="*/ 927463 h 1763486"/>
                  <a:gd name="connsiteX30" fmla="*/ 78377 w 1841863"/>
                  <a:gd name="connsiteY30" fmla="*/ 940526 h 1763486"/>
                  <a:gd name="connsiteX31" fmla="*/ 26126 w 1841863"/>
                  <a:gd name="connsiteY31" fmla="*/ 1005840 h 1763486"/>
                  <a:gd name="connsiteX32" fmla="*/ 0 w 1841863"/>
                  <a:gd name="connsiteY32" fmla="*/ 1045029 h 1763486"/>
                  <a:gd name="connsiteX33" fmla="*/ 13063 w 1841863"/>
                  <a:gd name="connsiteY33" fmla="*/ 1175657 h 1763486"/>
                  <a:gd name="connsiteX34" fmla="*/ 26126 w 1841863"/>
                  <a:gd name="connsiteY34" fmla="*/ 1214846 h 1763486"/>
                  <a:gd name="connsiteX35" fmla="*/ 65314 w 1841863"/>
                  <a:gd name="connsiteY35" fmla="*/ 1227909 h 1763486"/>
                  <a:gd name="connsiteX36" fmla="*/ 104503 w 1841863"/>
                  <a:gd name="connsiteY36" fmla="*/ 1254034 h 1763486"/>
                  <a:gd name="connsiteX37" fmla="*/ 182880 w 1841863"/>
                  <a:gd name="connsiteY37" fmla="*/ 1280160 h 1763486"/>
                  <a:gd name="connsiteX38" fmla="*/ 209006 w 1841863"/>
                  <a:gd name="connsiteY38" fmla="*/ 1240971 h 1763486"/>
                  <a:gd name="connsiteX39" fmla="*/ 169817 w 1841863"/>
                  <a:gd name="connsiteY39" fmla="*/ 1214846 h 1763486"/>
                  <a:gd name="connsiteX40" fmla="*/ 78377 w 1841863"/>
                  <a:gd name="connsiteY40" fmla="*/ 1227909 h 1763486"/>
                  <a:gd name="connsiteX41" fmla="*/ 39188 w 1841863"/>
                  <a:gd name="connsiteY41" fmla="*/ 1254034 h 1763486"/>
                  <a:gd name="connsiteX42" fmla="*/ 13063 w 1841863"/>
                  <a:gd name="connsiteY42" fmla="*/ 1332411 h 1763486"/>
                  <a:gd name="connsiteX43" fmla="*/ 26126 w 1841863"/>
                  <a:gd name="connsiteY43" fmla="*/ 1463040 h 1763486"/>
                  <a:gd name="connsiteX44" fmla="*/ 313508 w 1841863"/>
                  <a:gd name="connsiteY44" fmla="*/ 1528354 h 1763486"/>
                  <a:gd name="connsiteX45" fmla="*/ 418011 w 1841863"/>
                  <a:gd name="connsiteY45" fmla="*/ 1554480 h 1763486"/>
                  <a:gd name="connsiteX46" fmla="*/ 496388 w 1841863"/>
                  <a:gd name="connsiteY46" fmla="*/ 1580606 h 1763486"/>
                  <a:gd name="connsiteX47" fmla="*/ 613954 w 1841863"/>
                  <a:gd name="connsiteY47" fmla="*/ 1606731 h 1763486"/>
                  <a:gd name="connsiteX48" fmla="*/ 744583 w 1841863"/>
                  <a:gd name="connsiteY48" fmla="*/ 1658983 h 1763486"/>
                  <a:gd name="connsiteX49" fmla="*/ 836023 w 1841863"/>
                  <a:gd name="connsiteY49" fmla="*/ 1672046 h 1763486"/>
                  <a:gd name="connsiteX50" fmla="*/ 927463 w 1841863"/>
                  <a:gd name="connsiteY50" fmla="*/ 1698171 h 1763486"/>
                  <a:gd name="connsiteX51" fmla="*/ 1097280 w 1841863"/>
                  <a:gd name="connsiteY51" fmla="*/ 1711234 h 1763486"/>
                  <a:gd name="connsiteX52" fmla="*/ 1201783 w 1841863"/>
                  <a:gd name="connsiteY52" fmla="*/ 1724297 h 1763486"/>
                  <a:gd name="connsiteX53" fmla="*/ 1293223 w 1841863"/>
                  <a:gd name="connsiteY53" fmla="*/ 1750423 h 1763486"/>
                  <a:gd name="connsiteX54" fmla="*/ 1397726 w 1841863"/>
                  <a:gd name="connsiteY54" fmla="*/ 1763486 h 1763486"/>
                  <a:gd name="connsiteX55" fmla="*/ 1593668 w 1841863"/>
                  <a:gd name="connsiteY55" fmla="*/ 1750423 h 1763486"/>
                  <a:gd name="connsiteX56" fmla="*/ 1645920 w 1841863"/>
                  <a:gd name="connsiteY56" fmla="*/ 1737360 h 1763486"/>
                  <a:gd name="connsiteX57" fmla="*/ 1737360 w 1841863"/>
                  <a:gd name="connsiteY57" fmla="*/ 1711234 h 1763486"/>
                  <a:gd name="connsiteX58" fmla="*/ 1828800 w 1841863"/>
                  <a:gd name="connsiteY58" fmla="*/ 1698171 h 1763486"/>
                  <a:gd name="connsiteX59" fmla="*/ 1789611 w 1841863"/>
                  <a:gd name="connsiteY59" fmla="*/ 1698171 h 1763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1841863" h="1763486">
                    <a:moveTo>
                      <a:pt x="1841863" y="117566"/>
                    </a:moveTo>
                    <a:cubicBezTo>
                      <a:pt x="1829699" y="56744"/>
                      <a:pt x="1844462" y="50504"/>
                      <a:pt x="1789611" y="26126"/>
                    </a:cubicBezTo>
                    <a:cubicBezTo>
                      <a:pt x="1764446" y="14941"/>
                      <a:pt x="1711234" y="0"/>
                      <a:pt x="1711234" y="0"/>
                    </a:cubicBezTo>
                    <a:lnTo>
                      <a:pt x="91440" y="13063"/>
                    </a:lnTo>
                    <a:cubicBezTo>
                      <a:pt x="77672" y="13280"/>
                      <a:pt x="60254" y="14921"/>
                      <a:pt x="52251" y="26126"/>
                    </a:cubicBezTo>
                    <a:cubicBezTo>
                      <a:pt x="36244" y="48535"/>
                      <a:pt x="26126" y="104503"/>
                      <a:pt x="26126" y="104503"/>
                    </a:cubicBezTo>
                    <a:cubicBezTo>
                      <a:pt x="26980" y="107919"/>
                      <a:pt x="45435" y="187423"/>
                      <a:pt x="52251" y="195943"/>
                    </a:cubicBezTo>
                    <a:cubicBezTo>
                      <a:pt x="62059" y="208202"/>
                      <a:pt x="77093" y="215693"/>
                      <a:pt x="91440" y="222069"/>
                    </a:cubicBezTo>
                    <a:cubicBezTo>
                      <a:pt x="116605" y="233253"/>
                      <a:pt x="169817" y="248194"/>
                      <a:pt x="169817" y="248194"/>
                    </a:cubicBezTo>
                    <a:cubicBezTo>
                      <a:pt x="140877" y="252328"/>
                      <a:pt x="64201" y="249863"/>
                      <a:pt x="39188" y="287383"/>
                    </a:cubicBezTo>
                    <a:cubicBezTo>
                      <a:pt x="29230" y="302321"/>
                      <a:pt x="30480" y="322217"/>
                      <a:pt x="26126" y="339634"/>
                    </a:cubicBezTo>
                    <a:cubicBezTo>
                      <a:pt x="30480" y="370114"/>
                      <a:pt x="22870" y="404965"/>
                      <a:pt x="39188" y="431074"/>
                    </a:cubicBezTo>
                    <a:cubicBezTo>
                      <a:pt x="48703" y="446298"/>
                      <a:pt x="74244" y="438978"/>
                      <a:pt x="91440" y="444137"/>
                    </a:cubicBezTo>
                    <a:cubicBezTo>
                      <a:pt x="117817" y="452050"/>
                      <a:pt x="143691" y="461554"/>
                      <a:pt x="169817" y="470263"/>
                    </a:cubicBezTo>
                    <a:cubicBezTo>
                      <a:pt x="182880" y="474617"/>
                      <a:pt x="220463" y="490964"/>
                      <a:pt x="209006" y="483326"/>
                    </a:cubicBezTo>
                    <a:lnTo>
                      <a:pt x="169817" y="457200"/>
                    </a:lnTo>
                    <a:cubicBezTo>
                      <a:pt x="143214" y="461634"/>
                      <a:pt x="73609" y="462216"/>
                      <a:pt x="52251" y="496389"/>
                    </a:cubicBezTo>
                    <a:cubicBezTo>
                      <a:pt x="37656" y="519742"/>
                      <a:pt x="26126" y="574766"/>
                      <a:pt x="26126" y="574766"/>
                    </a:cubicBezTo>
                    <a:cubicBezTo>
                      <a:pt x="30480" y="609600"/>
                      <a:pt x="19056" y="650510"/>
                      <a:pt x="39188" y="679269"/>
                    </a:cubicBezTo>
                    <a:cubicBezTo>
                      <a:pt x="54981" y="701830"/>
                      <a:pt x="91440" y="696686"/>
                      <a:pt x="117566" y="705394"/>
                    </a:cubicBezTo>
                    <a:lnTo>
                      <a:pt x="156754" y="718457"/>
                    </a:lnTo>
                    <a:lnTo>
                      <a:pt x="195943" y="731520"/>
                    </a:lnTo>
                    <a:cubicBezTo>
                      <a:pt x="200297" y="718457"/>
                      <a:pt x="215164" y="704647"/>
                      <a:pt x="209006" y="692331"/>
                    </a:cubicBezTo>
                    <a:cubicBezTo>
                      <a:pt x="194400" y="663120"/>
                      <a:pt x="109717" y="691288"/>
                      <a:pt x="104503" y="692331"/>
                    </a:cubicBezTo>
                    <a:cubicBezTo>
                      <a:pt x="68752" y="716165"/>
                      <a:pt x="57522" y="716395"/>
                      <a:pt x="39188" y="757646"/>
                    </a:cubicBezTo>
                    <a:cubicBezTo>
                      <a:pt x="28004" y="782811"/>
                      <a:pt x="13063" y="836023"/>
                      <a:pt x="13063" y="836023"/>
                    </a:cubicBezTo>
                    <a:cubicBezTo>
                      <a:pt x="16606" y="857281"/>
                      <a:pt x="23877" y="926029"/>
                      <a:pt x="39188" y="953589"/>
                    </a:cubicBezTo>
                    <a:cubicBezTo>
                      <a:pt x="54437" y="981037"/>
                      <a:pt x="91440" y="1031966"/>
                      <a:pt x="91440" y="1031966"/>
                    </a:cubicBezTo>
                    <a:cubicBezTo>
                      <a:pt x="149585" y="1025505"/>
                      <a:pt x="222068" y="1053473"/>
                      <a:pt x="222068" y="979714"/>
                    </a:cubicBezTo>
                    <a:cubicBezTo>
                      <a:pt x="222068" y="961761"/>
                      <a:pt x="213360" y="944880"/>
                      <a:pt x="209006" y="927463"/>
                    </a:cubicBezTo>
                    <a:cubicBezTo>
                      <a:pt x="165463" y="931817"/>
                      <a:pt x="121017" y="930686"/>
                      <a:pt x="78377" y="940526"/>
                    </a:cubicBezTo>
                    <a:cubicBezTo>
                      <a:pt x="28589" y="952015"/>
                      <a:pt x="43399" y="971292"/>
                      <a:pt x="26126" y="1005840"/>
                    </a:cubicBezTo>
                    <a:cubicBezTo>
                      <a:pt x="19105" y="1019882"/>
                      <a:pt x="8709" y="1031966"/>
                      <a:pt x="0" y="1045029"/>
                    </a:cubicBezTo>
                    <a:cubicBezTo>
                      <a:pt x="4354" y="1088572"/>
                      <a:pt x="6409" y="1132406"/>
                      <a:pt x="13063" y="1175657"/>
                    </a:cubicBezTo>
                    <a:cubicBezTo>
                      <a:pt x="15157" y="1189266"/>
                      <a:pt x="16390" y="1205109"/>
                      <a:pt x="26126" y="1214846"/>
                    </a:cubicBezTo>
                    <a:cubicBezTo>
                      <a:pt x="35862" y="1224582"/>
                      <a:pt x="52998" y="1221751"/>
                      <a:pt x="65314" y="1227909"/>
                    </a:cubicBezTo>
                    <a:cubicBezTo>
                      <a:pt x="79356" y="1234930"/>
                      <a:pt x="90157" y="1247658"/>
                      <a:pt x="104503" y="1254034"/>
                    </a:cubicBezTo>
                    <a:cubicBezTo>
                      <a:pt x="129668" y="1265219"/>
                      <a:pt x="182880" y="1280160"/>
                      <a:pt x="182880" y="1280160"/>
                    </a:cubicBezTo>
                    <a:cubicBezTo>
                      <a:pt x="191589" y="1267097"/>
                      <a:pt x="212085" y="1256366"/>
                      <a:pt x="209006" y="1240971"/>
                    </a:cubicBezTo>
                    <a:cubicBezTo>
                      <a:pt x="205927" y="1225576"/>
                      <a:pt x="185439" y="1216408"/>
                      <a:pt x="169817" y="1214846"/>
                    </a:cubicBezTo>
                    <a:cubicBezTo>
                      <a:pt x="139180" y="1211783"/>
                      <a:pt x="108857" y="1223555"/>
                      <a:pt x="78377" y="1227909"/>
                    </a:cubicBezTo>
                    <a:cubicBezTo>
                      <a:pt x="65314" y="1236617"/>
                      <a:pt x="47509" y="1240721"/>
                      <a:pt x="39188" y="1254034"/>
                    </a:cubicBezTo>
                    <a:cubicBezTo>
                      <a:pt x="24592" y="1277387"/>
                      <a:pt x="13063" y="1332411"/>
                      <a:pt x="13063" y="1332411"/>
                    </a:cubicBezTo>
                    <a:cubicBezTo>
                      <a:pt x="17417" y="1375954"/>
                      <a:pt x="6556" y="1423900"/>
                      <a:pt x="26126" y="1463040"/>
                    </a:cubicBezTo>
                    <a:cubicBezTo>
                      <a:pt x="68677" y="1548142"/>
                      <a:pt x="281932" y="1526380"/>
                      <a:pt x="313508" y="1528354"/>
                    </a:cubicBezTo>
                    <a:cubicBezTo>
                      <a:pt x="348342" y="1537063"/>
                      <a:pt x="383947" y="1543125"/>
                      <a:pt x="418011" y="1554480"/>
                    </a:cubicBezTo>
                    <a:cubicBezTo>
                      <a:pt x="444137" y="1563189"/>
                      <a:pt x="469671" y="1573927"/>
                      <a:pt x="496388" y="1580606"/>
                    </a:cubicBezTo>
                    <a:cubicBezTo>
                      <a:pt x="570180" y="1599054"/>
                      <a:pt x="531035" y="1590148"/>
                      <a:pt x="613954" y="1606731"/>
                    </a:cubicBezTo>
                    <a:cubicBezTo>
                      <a:pt x="654312" y="1626910"/>
                      <a:pt x="699387" y="1652526"/>
                      <a:pt x="744583" y="1658983"/>
                    </a:cubicBezTo>
                    <a:lnTo>
                      <a:pt x="836023" y="1672046"/>
                    </a:lnTo>
                    <a:cubicBezTo>
                      <a:pt x="861370" y="1680495"/>
                      <a:pt x="902107" y="1695188"/>
                      <a:pt x="927463" y="1698171"/>
                    </a:cubicBezTo>
                    <a:cubicBezTo>
                      <a:pt x="983847" y="1704804"/>
                      <a:pt x="1040763" y="1705851"/>
                      <a:pt x="1097280" y="1711234"/>
                    </a:cubicBezTo>
                    <a:cubicBezTo>
                      <a:pt x="1132227" y="1714562"/>
                      <a:pt x="1166949" y="1719943"/>
                      <a:pt x="1201783" y="1724297"/>
                    </a:cubicBezTo>
                    <a:cubicBezTo>
                      <a:pt x="1232845" y="1734651"/>
                      <a:pt x="1260416" y="1744955"/>
                      <a:pt x="1293223" y="1750423"/>
                    </a:cubicBezTo>
                    <a:cubicBezTo>
                      <a:pt x="1327851" y="1756194"/>
                      <a:pt x="1362892" y="1759132"/>
                      <a:pt x="1397726" y="1763486"/>
                    </a:cubicBezTo>
                    <a:cubicBezTo>
                      <a:pt x="1463040" y="1759132"/>
                      <a:pt x="1528569" y="1757276"/>
                      <a:pt x="1593668" y="1750423"/>
                    </a:cubicBezTo>
                    <a:cubicBezTo>
                      <a:pt x="1611523" y="1748544"/>
                      <a:pt x="1628657" y="1742292"/>
                      <a:pt x="1645920" y="1737360"/>
                    </a:cubicBezTo>
                    <a:cubicBezTo>
                      <a:pt x="1694889" y="1723369"/>
                      <a:pt x="1681204" y="1721444"/>
                      <a:pt x="1737360" y="1711234"/>
                    </a:cubicBezTo>
                    <a:cubicBezTo>
                      <a:pt x="1767653" y="1705726"/>
                      <a:pt x="1798930" y="1705639"/>
                      <a:pt x="1828800" y="1698171"/>
                    </a:cubicBezTo>
                    <a:cubicBezTo>
                      <a:pt x="1841473" y="1695003"/>
                      <a:pt x="1802674" y="1698171"/>
                      <a:pt x="1789611" y="1698171"/>
                    </a:cubicBezTo>
                  </a:path>
                </a:pathLst>
              </a:cu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1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19036607">
                <a:off x="950622" y="5289915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>
                <a:off x="806559" y="4755250"/>
                <a:ext cx="502322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20963756">
                <a:off x="1046206" y="4963550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18780351">
                <a:off x="1326986" y="4750164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0" name="TextovéPole 39"/>
            <p:cNvSpPr txBox="1"/>
            <p:nvPr/>
          </p:nvSpPr>
          <p:spPr>
            <a:xfrm>
              <a:off x="583560" y="2061042"/>
              <a:ext cx="1138893" cy="3693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10 závitů</a:t>
              </a:r>
              <a:endParaRPr lang="cs-CZ" dirty="0"/>
            </a:p>
          </p:txBody>
        </p:sp>
        <p:sp>
          <p:nvSpPr>
            <p:cNvPr id="44" name="Čárový popisek 1 43"/>
            <p:cNvSpPr/>
            <p:nvPr/>
          </p:nvSpPr>
          <p:spPr>
            <a:xfrm>
              <a:off x="2176952" y="4736611"/>
              <a:ext cx="830180" cy="433301"/>
            </a:xfrm>
            <a:prstGeom prst="borderCallout1">
              <a:avLst>
                <a:gd name="adj1" fmla="val -27437"/>
                <a:gd name="adj2" fmla="val 91914"/>
                <a:gd name="adj3" fmla="val -210438"/>
                <a:gd name="adj4" fmla="val 71649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I = 1A</a:t>
              </a:r>
              <a:endParaRPr lang="cs-CZ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3408442" y="2125195"/>
            <a:ext cx="2586252" cy="4239606"/>
            <a:chOff x="3433762" y="2001523"/>
            <a:chExt cx="2586252" cy="4239606"/>
          </a:xfrm>
        </p:grpSpPr>
        <p:pic>
          <p:nvPicPr>
            <p:cNvPr id="17" name="Picture 2" descr="C:\Users\uzivatel\AppData\Local\Microsoft\Windows\Temporary Internet Files\Content.IE5\GFHMNZ7G\MP900386649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272935">
              <a:off x="3130133" y="2962905"/>
              <a:ext cx="1948073" cy="1340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3" descr="C:\Users\uzivatel\AppData\Local\Microsoft\Windows\Temporary Internet Files\Content.IE5\16UXLQ8S\MC900345758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4817156" y="3332974"/>
              <a:ext cx="1361194" cy="7685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9036607">
              <a:off x="3801391" y="5128614"/>
              <a:ext cx="403999" cy="8705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>
              <a:off x="3685527" y="4683376"/>
              <a:ext cx="403999" cy="8705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20963756">
              <a:off x="3878266" y="4856496"/>
              <a:ext cx="403999" cy="8705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8780351">
              <a:off x="4096672" y="4693990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>
              <a:off x="3793976" y="4698787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8780351">
              <a:off x="4127994" y="5105184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9506586">
              <a:off x="3630141" y="5401384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TextovéPole 40"/>
            <p:cNvSpPr txBox="1"/>
            <p:nvPr/>
          </p:nvSpPr>
          <p:spPr>
            <a:xfrm>
              <a:off x="3637256" y="2001523"/>
              <a:ext cx="1138893" cy="3693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rgbClr val="FF0000"/>
                  </a:solidFill>
                </a:rPr>
                <a:t>20 závitů</a:t>
              </a:r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3" name="Volný tvar 42"/>
            <p:cNvSpPr/>
            <p:nvPr/>
          </p:nvSpPr>
          <p:spPr>
            <a:xfrm>
              <a:off x="3865139" y="2906973"/>
              <a:ext cx="1623432" cy="1665027"/>
            </a:xfrm>
            <a:custGeom>
              <a:avLst/>
              <a:gdLst>
                <a:gd name="connsiteX0" fmla="*/ 1607613 w 1623432"/>
                <a:gd name="connsiteY0" fmla="*/ 150126 h 1665027"/>
                <a:gd name="connsiteX1" fmla="*/ 1539374 w 1623432"/>
                <a:gd name="connsiteY1" fmla="*/ 136478 h 1665027"/>
                <a:gd name="connsiteX2" fmla="*/ 1498431 w 1623432"/>
                <a:gd name="connsiteY2" fmla="*/ 122830 h 1665027"/>
                <a:gd name="connsiteX3" fmla="*/ 1211828 w 1623432"/>
                <a:gd name="connsiteY3" fmla="*/ 109182 h 1665027"/>
                <a:gd name="connsiteX4" fmla="*/ 1048055 w 1623432"/>
                <a:gd name="connsiteY4" fmla="*/ 54591 h 1665027"/>
                <a:gd name="connsiteX5" fmla="*/ 966168 w 1623432"/>
                <a:gd name="connsiteY5" fmla="*/ 27296 h 1665027"/>
                <a:gd name="connsiteX6" fmla="*/ 870634 w 1623432"/>
                <a:gd name="connsiteY6" fmla="*/ 0 h 1665027"/>
                <a:gd name="connsiteX7" fmla="*/ 147303 w 1623432"/>
                <a:gd name="connsiteY7" fmla="*/ 13648 h 1665027"/>
                <a:gd name="connsiteX8" fmla="*/ 133655 w 1623432"/>
                <a:gd name="connsiteY8" fmla="*/ 81887 h 1665027"/>
                <a:gd name="connsiteX9" fmla="*/ 188246 w 1623432"/>
                <a:gd name="connsiteY9" fmla="*/ 95534 h 1665027"/>
                <a:gd name="connsiteX10" fmla="*/ 352019 w 1623432"/>
                <a:gd name="connsiteY10" fmla="*/ 81887 h 1665027"/>
                <a:gd name="connsiteX11" fmla="*/ 324724 w 1623432"/>
                <a:gd name="connsiteY11" fmla="*/ 40943 h 1665027"/>
                <a:gd name="connsiteX12" fmla="*/ 160951 w 1623432"/>
                <a:gd name="connsiteY12" fmla="*/ 54591 h 1665027"/>
                <a:gd name="connsiteX13" fmla="*/ 160951 w 1623432"/>
                <a:gd name="connsiteY13" fmla="*/ 300251 h 1665027"/>
                <a:gd name="connsiteX14" fmla="*/ 201894 w 1623432"/>
                <a:gd name="connsiteY14" fmla="*/ 313899 h 1665027"/>
                <a:gd name="connsiteX15" fmla="*/ 338371 w 1623432"/>
                <a:gd name="connsiteY15" fmla="*/ 259308 h 1665027"/>
                <a:gd name="connsiteX16" fmla="*/ 352019 w 1623432"/>
                <a:gd name="connsiteY16" fmla="*/ 218364 h 1665027"/>
                <a:gd name="connsiteX17" fmla="*/ 120007 w 1623432"/>
                <a:gd name="connsiteY17" fmla="*/ 204717 h 1665027"/>
                <a:gd name="connsiteX18" fmla="*/ 106360 w 1623432"/>
                <a:gd name="connsiteY18" fmla="*/ 245660 h 1665027"/>
                <a:gd name="connsiteX19" fmla="*/ 120007 w 1623432"/>
                <a:gd name="connsiteY19" fmla="*/ 341194 h 1665027"/>
                <a:gd name="connsiteX20" fmla="*/ 160951 w 1623432"/>
                <a:gd name="connsiteY20" fmla="*/ 368490 h 1665027"/>
                <a:gd name="connsiteX21" fmla="*/ 256485 w 1623432"/>
                <a:gd name="connsiteY21" fmla="*/ 395785 h 1665027"/>
                <a:gd name="connsiteX22" fmla="*/ 352019 w 1623432"/>
                <a:gd name="connsiteY22" fmla="*/ 382137 h 1665027"/>
                <a:gd name="connsiteX23" fmla="*/ 365667 w 1623432"/>
                <a:gd name="connsiteY23" fmla="*/ 341194 h 1665027"/>
                <a:gd name="connsiteX24" fmla="*/ 229189 w 1623432"/>
                <a:gd name="connsiteY24" fmla="*/ 354842 h 1665027"/>
                <a:gd name="connsiteX25" fmla="*/ 188246 w 1623432"/>
                <a:gd name="connsiteY25" fmla="*/ 382137 h 1665027"/>
                <a:gd name="connsiteX26" fmla="*/ 147303 w 1623432"/>
                <a:gd name="connsiteY26" fmla="*/ 464024 h 1665027"/>
                <a:gd name="connsiteX27" fmla="*/ 160951 w 1623432"/>
                <a:gd name="connsiteY27" fmla="*/ 545911 h 1665027"/>
                <a:gd name="connsiteX28" fmla="*/ 311076 w 1623432"/>
                <a:gd name="connsiteY28" fmla="*/ 491320 h 1665027"/>
                <a:gd name="connsiteX29" fmla="*/ 270133 w 1623432"/>
                <a:gd name="connsiteY29" fmla="*/ 477672 h 1665027"/>
                <a:gd name="connsiteX30" fmla="*/ 51768 w 1623432"/>
                <a:gd name="connsiteY30" fmla="*/ 504967 h 1665027"/>
                <a:gd name="connsiteX31" fmla="*/ 10825 w 1623432"/>
                <a:gd name="connsiteY31" fmla="*/ 532263 h 1665027"/>
                <a:gd name="connsiteX32" fmla="*/ 65416 w 1623432"/>
                <a:gd name="connsiteY32" fmla="*/ 668740 h 1665027"/>
                <a:gd name="connsiteX33" fmla="*/ 433906 w 1623432"/>
                <a:gd name="connsiteY33" fmla="*/ 655093 h 1665027"/>
                <a:gd name="connsiteX34" fmla="*/ 420258 w 1623432"/>
                <a:gd name="connsiteY34" fmla="*/ 614149 h 1665027"/>
                <a:gd name="connsiteX35" fmla="*/ 379315 w 1623432"/>
                <a:gd name="connsiteY35" fmla="*/ 600502 h 1665027"/>
                <a:gd name="connsiteX36" fmla="*/ 242837 w 1623432"/>
                <a:gd name="connsiteY36" fmla="*/ 614149 h 1665027"/>
                <a:gd name="connsiteX37" fmla="*/ 201894 w 1623432"/>
                <a:gd name="connsiteY37" fmla="*/ 627797 h 1665027"/>
                <a:gd name="connsiteX38" fmla="*/ 160951 w 1623432"/>
                <a:gd name="connsiteY38" fmla="*/ 668740 h 1665027"/>
                <a:gd name="connsiteX39" fmla="*/ 174598 w 1623432"/>
                <a:gd name="connsiteY39" fmla="*/ 777923 h 1665027"/>
                <a:gd name="connsiteX40" fmla="*/ 256485 w 1623432"/>
                <a:gd name="connsiteY40" fmla="*/ 805218 h 1665027"/>
                <a:gd name="connsiteX41" fmla="*/ 311076 w 1623432"/>
                <a:gd name="connsiteY41" fmla="*/ 791570 h 1665027"/>
                <a:gd name="connsiteX42" fmla="*/ 270133 w 1623432"/>
                <a:gd name="connsiteY42" fmla="*/ 764275 h 1665027"/>
                <a:gd name="connsiteX43" fmla="*/ 215542 w 1623432"/>
                <a:gd name="connsiteY43" fmla="*/ 777923 h 1665027"/>
                <a:gd name="connsiteX44" fmla="*/ 160951 w 1623432"/>
                <a:gd name="connsiteY44" fmla="*/ 832514 h 1665027"/>
                <a:gd name="connsiteX45" fmla="*/ 147303 w 1623432"/>
                <a:gd name="connsiteY45" fmla="*/ 873457 h 1665027"/>
                <a:gd name="connsiteX46" fmla="*/ 120007 w 1623432"/>
                <a:gd name="connsiteY46" fmla="*/ 914400 h 1665027"/>
                <a:gd name="connsiteX47" fmla="*/ 188246 w 1623432"/>
                <a:gd name="connsiteY47" fmla="*/ 1037230 h 1665027"/>
                <a:gd name="connsiteX48" fmla="*/ 242837 w 1623432"/>
                <a:gd name="connsiteY48" fmla="*/ 1023582 h 1665027"/>
                <a:gd name="connsiteX49" fmla="*/ 283780 w 1623432"/>
                <a:gd name="connsiteY49" fmla="*/ 928048 h 1665027"/>
                <a:gd name="connsiteX50" fmla="*/ 270133 w 1623432"/>
                <a:gd name="connsiteY50" fmla="*/ 873457 h 1665027"/>
                <a:gd name="connsiteX51" fmla="*/ 229189 w 1623432"/>
                <a:gd name="connsiteY51" fmla="*/ 887105 h 1665027"/>
                <a:gd name="connsiteX52" fmla="*/ 147303 w 1623432"/>
                <a:gd name="connsiteY52" fmla="*/ 928048 h 1665027"/>
                <a:gd name="connsiteX53" fmla="*/ 106360 w 1623432"/>
                <a:gd name="connsiteY53" fmla="*/ 1009934 h 1665027"/>
                <a:gd name="connsiteX54" fmla="*/ 133655 w 1623432"/>
                <a:gd name="connsiteY54" fmla="*/ 1091821 h 1665027"/>
                <a:gd name="connsiteX55" fmla="*/ 174598 w 1623432"/>
                <a:gd name="connsiteY55" fmla="*/ 1132764 h 1665027"/>
                <a:gd name="connsiteX56" fmla="*/ 242837 w 1623432"/>
                <a:gd name="connsiteY56" fmla="*/ 1173708 h 1665027"/>
                <a:gd name="connsiteX57" fmla="*/ 283780 w 1623432"/>
                <a:gd name="connsiteY57" fmla="*/ 1201003 h 1665027"/>
                <a:gd name="connsiteX58" fmla="*/ 338371 w 1623432"/>
                <a:gd name="connsiteY58" fmla="*/ 1187355 h 1665027"/>
                <a:gd name="connsiteX59" fmla="*/ 283780 w 1623432"/>
                <a:gd name="connsiteY59" fmla="*/ 1132764 h 1665027"/>
                <a:gd name="connsiteX60" fmla="*/ 215542 w 1623432"/>
                <a:gd name="connsiteY60" fmla="*/ 1146412 h 1665027"/>
                <a:gd name="connsiteX61" fmla="*/ 174598 w 1623432"/>
                <a:gd name="connsiteY61" fmla="*/ 1160060 h 1665027"/>
                <a:gd name="connsiteX62" fmla="*/ 147303 w 1623432"/>
                <a:gd name="connsiteY62" fmla="*/ 1241946 h 1665027"/>
                <a:gd name="connsiteX63" fmla="*/ 188246 w 1623432"/>
                <a:gd name="connsiteY63" fmla="*/ 1392072 h 1665027"/>
                <a:gd name="connsiteX64" fmla="*/ 229189 w 1623432"/>
                <a:gd name="connsiteY64" fmla="*/ 1419367 h 1665027"/>
                <a:gd name="connsiteX65" fmla="*/ 283780 w 1623432"/>
                <a:gd name="connsiteY65" fmla="*/ 1392072 h 1665027"/>
                <a:gd name="connsiteX66" fmla="*/ 311076 w 1623432"/>
                <a:gd name="connsiteY66" fmla="*/ 1310185 h 1665027"/>
                <a:gd name="connsiteX67" fmla="*/ 270133 w 1623432"/>
                <a:gd name="connsiteY67" fmla="*/ 1296537 h 1665027"/>
                <a:gd name="connsiteX68" fmla="*/ 133655 w 1623432"/>
                <a:gd name="connsiteY68" fmla="*/ 1337481 h 1665027"/>
                <a:gd name="connsiteX69" fmla="*/ 120007 w 1623432"/>
                <a:gd name="connsiteY69" fmla="*/ 1378424 h 1665027"/>
                <a:gd name="connsiteX70" fmla="*/ 92712 w 1623432"/>
                <a:gd name="connsiteY70" fmla="*/ 1433015 h 1665027"/>
                <a:gd name="connsiteX71" fmla="*/ 106360 w 1623432"/>
                <a:gd name="connsiteY71" fmla="*/ 1501254 h 1665027"/>
                <a:gd name="connsiteX72" fmla="*/ 188246 w 1623432"/>
                <a:gd name="connsiteY72" fmla="*/ 1542197 h 1665027"/>
                <a:gd name="connsiteX73" fmla="*/ 297428 w 1623432"/>
                <a:gd name="connsiteY73" fmla="*/ 1528549 h 1665027"/>
                <a:gd name="connsiteX74" fmla="*/ 311076 w 1623432"/>
                <a:gd name="connsiteY74" fmla="*/ 1487606 h 1665027"/>
                <a:gd name="connsiteX75" fmla="*/ 270133 w 1623432"/>
                <a:gd name="connsiteY75" fmla="*/ 1473958 h 1665027"/>
                <a:gd name="connsiteX76" fmla="*/ 106360 w 1623432"/>
                <a:gd name="connsiteY76" fmla="*/ 1487606 h 1665027"/>
                <a:gd name="connsiteX77" fmla="*/ 106360 w 1623432"/>
                <a:gd name="connsiteY77" fmla="*/ 1583140 h 1665027"/>
                <a:gd name="connsiteX78" fmla="*/ 147303 w 1623432"/>
                <a:gd name="connsiteY78" fmla="*/ 1624084 h 1665027"/>
                <a:gd name="connsiteX79" fmla="*/ 229189 w 1623432"/>
                <a:gd name="connsiteY79" fmla="*/ 1665027 h 1665027"/>
                <a:gd name="connsiteX80" fmla="*/ 884282 w 1623432"/>
                <a:gd name="connsiteY80" fmla="*/ 1651379 h 1665027"/>
                <a:gd name="connsiteX81" fmla="*/ 925225 w 1623432"/>
                <a:gd name="connsiteY81" fmla="*/ 1637731 h 1665027"/>
                <a:gd name="connsiteX82" fmla="*/ 1334658 w 1623432"/>
                <a:gd name="connsiteY82" fmla="*/ 1624084 h 1665027"/>
                <a:gd name="connsiteX83" fmla="*/ 1443840 w 1623432"/>
                <a:gd name="connsiteY83" fmla="*/ 1596788 h 1665027"/>
                <a:gd name="connsiteX84" fmla="*/ 1471136 w 1623432"/>
                <a:gd name="connsiteY84" fmla="*/ 1555845 h 1665027"/>
                <a:gd name="connsiteX85" fmla="*/ 1553022 w 1623432"/>
                <a:gd name="connsiteY85" fmla="*/ 1514902 h 1665027"/>
                <a:gd name="connsiteX86" fmla="*/ 1580318 w 1623432"/>
                <a:gd name="connsiteY86" fmla="*/ 1473958 h 1665027"/>
                <a:gd name="connsiteX87" fmla="*/ 1621261 w 1623432"/>
                <a:gd name="connsiteY87" fmla="*/ 1460311 h 1665027"/>
                <a:gd name="connsiteX88" fmla="*/ 1593965 w 1623432"/>
                <a:gd name="connsiteY88" fmla="*/ 1473958 h 1665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623432" h="1665027">
                  <a:moveTo>
                    <a:pt x="1607613" y="150126"/>
                  </a:moveTo>
                  <a:cubicBezTo>
                    <a:pt x="1584867" y="145577"/>
                    <a:pt x="1561878" y="142104"/>
                    <a:pt x="1539374" y="136478"/>
                  </a:cubicBezTo>
                  <a:cubicBezTo>
                    <a:pt x="1525418" y="132989"/>
                    <a:pt x="1512767" y="124025"/>
                    <a:pt x="1498431" y="122830"/>
                  </a:cubicBezTo>
                  <a:cubicBezTo>
                    <a:pt x="1403119" y="114887"/>
                    <a:pt x="1307362" y="113731"/>
                    <a:pt x="1211828" y="109182"/>
                  </a:cubicBezTo>
                  <a:lnTo>
                    <a:pt x="1048055" y="54591"/>
                  </a:lnTo>
                  <a:lnTo>
                    <a:pt x="966168" y="27296"/>
                  </a:lnTo>
                  <a:cubicBezTo>
                    <a:pt x="897621" y="10159"/>
                    <a:pt x="929371" y="19580"/>
                    <a:pt x="870634" y="0"/>
                  </a:cubicBezTo>
                  <a:cubicBezTo>
                    <a:pt x="629524" y="4549"/>
                    <a:pt x="388111" y="748"/>
                    <a:pt x="147303" y="13648"/>
                  </a:cubicBezTo>
                  <a:cubicBezTo>
                    <a:pt x="88352" y="16806"/>
                    <a:pt x="101622" y="60531"/>
                    <a:pt x="133655" y="81887"/>
                  </a:cubicBezTo>
                  <a:cubicBezTo>
                    <a:pt x="149262" y="92292"/>
                    <a:pt x="170049" y="90985"/>
                    <a:pt x="188246" y="95534"/>
                  </a:cubicBezTo>
                  <a:cubicBezTo>
                    <a:pt x="242837" y="90985"/>
                    <a:pt x="301157" y="102232"/>
                    <a:pt x="352019" y="81887"/>
                  </a:cubicBezTo>
                  <a:cubicBezTo>
                    <a:pt x="367249" y="75795"/>
                    <a:pt x="340962" y="43263"/>
                    <a:pt x="324724" y="40943"/>
                  </a:cubicBezTo>
                  <a:cubicBezTo>
                    <a:pt x="270494" y="33196"/>
                    <a:pt x="215542" y="50042"/>
                    <a:pt x="160951" y="54591"/>
                  </a:cubicBezTo>
                  <a:cubicBezTo>
                    <a:pt x="130503" y="145932"/>
                    <a:pt x="123396" y="150029"/>
                    <a:pt x="160951" y="300251"/>
                  </a:cubicBezTo>
                  <a:cubicBezTo>
                    <a:pt x="164440" y="314207"/>
                    <a:pt x="188246" y="309350"/>
                    <a:pt x="201894" y="313899"/>
                  </a:cubicBezTo>
                  <a:cubicBezTo>
                    <a:pt x="298945" y="301767"/>
                    <a:pt x="303435" y="329180"/>
                    <a:pt x="338371" y="259308"/>
                  </a:cubicBezTo>
                  <a:cubicBezTo>
                    <a:pt x="344805" y="246441"/>
                    <a:pt x="347470" y="232012"/>
                    <a:pt x="352019" y="218364"/>
                  </a:cubicBezTo>
                  <a:cubicBezTo>
                    <a:pt x="269094" y="163081"/>
                    <a:pt x="284046" y="160973"/>
                    <a:pt x="120007" y="204717"/>
                  </a:cubicBezTo>
                  <a:cubicBezTo>
                    <a:pt x="106107" y="208424"/>
                    <a:pt x="110909" y="232012"/>
                    <a:pt x="106360" y="245660"/>
                  </a:cubicBezTo>
                  <a:cubicBezTo>
                    <a:pt x="110909" y="277505"/>
                    <a:pt x="106942" y="311799"/>
                    <a:pt x="120007" y="341194"/>
                  </a:cubicBezTo>
                  <a:cubicBezTo>
                    <a:pt x="126669" y="356183"/>
                    <a:pt x="146280" y="361154"/>
                    <a:pt x="160951" y="368490"/>
                  </a:cubicBezTo>
                  <a:cubicBezTo>
                    <a:pt x="180526" y="378277"/>
                    <a:pt x="239000" y="391414"/>
                    <a:pt x="256485" y="395785"/>
                  </a:cubicBezTo>
                  <a:cubicBezTo>
                    <a:pt x="288330" y="391236"/>
                    <a:pt x="323247" y="396523"/>
                    <a:pt x="352019" y="382137"/>
                  </a:cubicBezTo>
                  <a:cubicBezTo>
                    <a:pt x="364886" y="375703"/>
                    <a:pt x="379710" y="344315"/>
                    <a:pt x="365667" y="341194"/>
                  </a:cubicBezTo>
                  <a:cubicBezTo>
                    <a:pt x="321036" y="331276"/>
                    <a:pt x="274682" y="350293"/>
                    <a:pt x="229189" y="354842"/>
                  </a:cubicBezTo>
                  <a:cubicBezTo>
                    <a:pt x="215541" y="363940"/>
                    <a:pt x="199844" y="370539"/>
                    <a:pt x="188246" y="382137"/>
                  </a:cubicBezTo>
                  <a:cubicBezTo>
                    <a:pt x="161791" y="408592"/>
                    <a:pt x="158403" y="430726"/>
                    <a:pt x="147303" y="464024"/>
                  </a:cubicBezTo>
                  <a:cubicBezTo>
                    <a:pt x="151852" y="491320"/>
                    <a:pt x="136200" y="533536"/>
                    <a:pt x="160951" y="545911"/>
                  </a:cubicBezTo>
                  <a:cubicBezTo>
                    <a:pt x="257569" y="594220"/>
                    <a:pt x="277856" y="541148"/>
                    <a:pt x="311076" y="491320"/>
                  </a:cubicBezTo>
                  <a:cubicBezTo>
                    <a:pt x="297428" y="486771"/>
                    <a:pt x="284519" y="477672"/>
                    <a:pt x="270133" y="477672"/>
                  </a:cubicBezTo>
                  <a:cubicBezTo>
                    <a:pt x="122626" y="477672"/>
                    <a:pt x="138250" y="476142"/>
                    <a:pt x="51768" y="504967"/>
                  </a:cubicBezTo>
                  <a:cubicBezTo>
                    <a:pt x="38120" y="514066"/>
                    <a:pt x="13759" y="516125"/>
                    <a:pt x="10825" y="532263"/>
                  </a:cubicBezTo>
                  <a:cubicBezTo>
                    <a:pt x="-11812" y="656767"/>
                    <a:pt x="-1383" y="646475"/>
                    <a:pt x="65416" y="668740"/>
                  </a:cubicBezTo>
                  <a:cubicBezTo>
                    <a:pt x="188246" y="664191"/>
                    <a:pt x="312421" y="673783"/>
                    <a:pt x="433906" y="655093"/>
                  </a:cubicBezTo>
                  <a:cubicBezTo>
                    <a:pt x="448125" y="652905"/>
                    <a:pt x="430431" y="624322"/>
                    <a:pt x="420258" y="614149"/>
                  </a:cubicBezTo>
                  <a:cubicBezTo>
                    <a:pt x="410086" y="603977"/>
                    <a:pt x="392963" y="605051"/>
                    <a:pt x="379315" y="600502"/>
                  </a:cubicBezTo>
                  <a:cubicBezTo>
                    <a:pt x="333822" y="605051"/>
                    <a:pt x="288025" y="607197"/>
                    <a:pt x="242837" y="614149"/>
                  </a:cubicBezTo>
                  <a:cubicBezTo>
                    <a:pt x="228618" y="616336"/>
                    <a:pt x="213864" y="619817"/>
                    <a:pt x="201894" y="627797"/>
                  </a:cubicBezTo>
                  <a:cubicBezTo>
                    <a:pt x="185835" y="638503"/>
                    <a:pt x="174599" y="655092"/>
                    <a:pt x="160951" y="668740"/>
                  </a:cubicBezTo>
                  <a:cubicBezTo>
                    <a:pt x="165500" y="705134"/>
                    <a:pt x="153565" y="747876"/>
                    <a:pt x="174598" y="777923"/>
                  </a:cubicBezTo>
                  <a:cubicBezTo>
                    <a:pt x="191098" y="801494"/>
                    <a:pt x="256485" y="805218"/>
                    <a:pt x="256485" y="805218"/>
                  </a:cubicBezTo>
                  <a:cubicBezTo>
                    <a:pt x="274682" y="800669"/>
                    <a:pt x="305144" y="809364"/>
                    <a:pt x="311076" y="791570"/>
                  </a:cubicBezTo>
                  <a:cubicBezTo>
                    <a:pt x="316263" y="776009"/>
                    <a:pt x="286371" y="766595"/>
                    <a:pt x="270133" y="764275"/>
                  </a:cubicBezTo>
                  <a:cubicBezTo>
                    <a:pt x="251564" y="761622"/>
                    <a:pt x="233739" y="773374"/>
                    <a:pt x="215542" y="777923"/>
                  </a:cubicBezTo>
                  <a:cubicBezTo>
                    <a:pt x="197345" y="796120"/>
                    <a:pt x="175909" y="811573"/>
                    <a:pt x="160951" y="832514"/>
                  </a:cubicBezTo>
                  <a:cubicBezTo>
                    <a:pt x="152589" y="844220"/>
                    <a:pt x="153737" y="860590"/>
                    <a:pt x="147303" y="873457"/>
                  </a:cubicBezTo>
                  <a:cubicBezTo>
                    <a:pt x="139967" y="888128"/>
                    <a:pt x="129106" y="900752"/>
                    <a:pt x="120007" y="914400"/>
                  </a:cubicBezTo>
                  <a:cubicBezTo>
                    <a:pt x="130228" y="950173"/>
                    <a:pt x="130435" y="1028971"/>
                    <a:pt x="188246" y="1037230"/>
                  </a:cubicBezTo>
                  <a:cubicBezTo>
                    <a:pt x="206815" y="1039883"/>
                    <a:pt x="224640" y="1028131"/>
                    <a:pt x="242837" y="1023582"/>
                  </a:cubicBezTo>
                  <a:cubicBezTo>
                    <a:pt x="265125" y="990151"/>
                    <a:pt x="283780" y="972115"/>
                    <a:pt x="283780" y="928048"/>
                  </a:cubicBezTo>
                  <a:cubicBezTo>
                    <a:pt x="283780" y="909291"/>
                    <a:pt x="274682" y="891654"/>
                    <a:pt x="270133" y="873457"/>
                  </a:cubicBezTo>
                  <a:cubicBezTo>
                    <a:pt x="256485" y="878006"/>
                    <a:pt x="242056" y="880671"/>
                    <a:pt x="229189" y="887105"/>
                  </a:cubicBezTo>
                  <a:cubicBezTo>
                    <a:pt x="123359" y="940019"/>
                    <a:pt x="250218" y="893742"/>
                    <a:pt x="147303" y="928048"/>
                  </a:cubicBezTo>
                  <a:cubicBezTo>
                    <a:pt x="136569" y="944148"/>
                    <a:pt x="103669" y="985716"/>
                    <a:pt x="106360" y="1009934"/>
                  </a:cubicBezTo>
                  <a:cubicBezTo>
                    <a:pt x="109537" y="1038530"/>
                    <a:pt x="119682" y="1066670"/>
                    <a:pt x="133655" y="1091821"/>
                  </a:cubicBezTo>
                  <a:cubicBezTo>
                    <a:pt x="143028" y="1108693"/>
                    <a:pt x="159157" y="1121184"/>
                    <a:pt x="174598" y="1132764"/>
                  </a:cubicBezTo>
                  <a:cubicBezTo>
                    <a:pt x="195819" y="1148680"/>
                    <a:pt x="220342" y="1159649"/>
                    <a:pt x="242837" y="1173708"/>
                  </a:cubicBezTo>
                  <a:cubicBezTo>
                    <a:pt x="256746" y="1182401"/>
                    <a:pt x="270132" y="1191905"/>
                    <a:pt x="283780" y="1201003"/>
                  </a:cubicBezTo>
                  <a:cubicBezTo>
                    <a:pt x="301977" y="1196454"/>
                    <a:pt x="327117" y="1202361"/>
                    <a:pt x="338371" y="1187355"/>
                  </a:cubicBezTo>
                  <a:cubicBezTo>
                    <a:pt x="367487" y="1148535"/>
                    <a:pt x="291058" y="1135190"/>
                    <a:pt x="283780" y="1132764"/>
                  </a:cubicBezTo>
                  <a:cubicBezTo>
                    <a:pt x="261034" y="1137313"/>
                    <a:pt x="238046" y="1140786"/>
                    <a:pt x="215542" y="1146412"/>
                  </a:cubicBezTo>
                  <a:cubicBezTo>
                    <a:pt x="201585" y="1149901"/>
                    <a:pt x="182960" y="1148353"/>
                    <a:pt x="174598" y="1160060"/>
                  </a:cubicBezTo>
                  <a:cubicBezTo>
                    <a:pt x="157875" y="1183473"/>
                    <a:pt x="147303" y="1241946"/>
                    <a:pt x="147303" y="1241946"/>
                  </a:cubicBezTo>
                  <a:cubicBezTo>
                    <a:pt x="155376" y="1306528"/>
                    <a:pt x="144010" y="1347835"/>
                    <a:pt x="188246" y="1392072"/>
                  </a:cubicBezTo>
                  <a:cubicBezTo>
                    <a:pt x="199844" y="1403670"/>
                    <a:pt x="215541" y="1410269"/>
                    <a:pt x="229189" y="1419367"/>
                  </a:cubicBezTo>
                  <a:cubicBezTo>
                    <a:pt x="247386" y="1410269"/>
                    <a:pt x="271573" y="1408348"/>
                    <a:pt x="283780" y="1392072"/>
                  </a:cubicBezTo>
                  <a:cubicBezTo>
                    <a:pt x="301043" y="1369054"/>
                    <a:pt x="311076" y="1310185"/>
                    <a:pt x="311076" y="1310185"/>
                  </a:cubicBezTo>
                  <a:cubicBezTo>
                    <a:pt x="297428" y="1305636"/>
                    <a:pt x="284519" y="1296537"/>
                    <a:pt x="270133" y="1296537"/>
                  </a:cubicBezTo>
                  <a:cubicBezTo>
                    <a:pt x="182311" y="1296537"/>
                    <a:pt x="189151" y="1300483"/>
                    <a:pt x="133655" y="1337481"/>
                  </a:cubicBezTo>
                  <a:cubicBezTo>
                    <a:pt x="129106" y="1351129"/>
                    <a:pt x="125674" y="1365201"/>
                    <a:pt x="120007" y="1378424"/>
                  </a:cubicBezTo>
                  <a:cubicBezTo>
                    <a:pt x="111993" y="1397124"/>
                    <a:pt x="94959" y="1412795"/>
                    <a:pt x="92712" y="1433015"/>
                  </a:cubicBezTo>
                  <a:cubicBezTo>
                    <a:pt x="90150" y="1456070"/>
                    <a:pt x="94851" y="1481114"/>
                    <a:pt x="106360" y="1501254"/>
                  </a:cubicBezTo>
                  <a:cubicBezTo>
                    <a:pt x="118810" y="1523041"/>
                    <a:pt x="167231" y="1535192"/>
                    <a:pt x="188246" y="1542197"/>
                  </a:cubicBezTo>
                  <a:cubicBezTo>
                    <a:pt x="224640" y="1537648"/>
                    <a:pt x="263912" y="1543445"/>
                    <a:pt x="297428" y="1528549"/>
                  </a:cubicBezTo>
                  <a:cubicBezTo>
                    <a:pt x="310574" y="1522706"/>
                    <a:pt x="317509" y="1500473"/>
                    <a:pt x="311076" y="1487606"/>
                  </a:cubicBezTo>
                  <a:cubicBezTo>
                    <a:pt x="304643" y="1474739"/>
                    <a:pt x="283781" y="1478507"/>
                    <a:pt x="270133" y="1473958"/>
                  </a:cubicBezTo>
                  <a:cubicBezTo>
                    <a:pt x="215542" y="1478507"/>
                    <a:pt x="158718" y="1471496"/>
                    <a:pt x="106360" y="1487606"/>
                  </a:cubicBezTo>
                  <a:cubicBezTo>
                    <a:pt x="75534" y="1497091"/>
                    <a:pt x="103886" y="1578810"/>
                    <a:pt x="106360" y="1583140"/>
                  </a:cubicBezTo>
                  <a:cubicBezTo>
                    <a:pt x="115936" y="1599898"/>
                    <a:pt x="132476" y="1611728"/>
                    <a:pt x="147303" y="1624084"/>
                  </a:cubicBezTo>
                  <a:cubicBezTo>
                    <a:pt x="182577" y="1653479"/>
                    <a:pt x="188156" y="1651349"/>
                    <a:pt x="229189" y="1665027"/>
                  </a:cubicBezTo>
                  <a:lnTo>
                    <a:pt x="884282" y="1651379"/>
                  </a:lnTo>
                  <a:cubicBezTo>
                    <a:pt x="898657" y="1650815"/>
                    <a:pt x="910865" y="1638601"/>
                    <a:pt x="925225" y="1637731"/>
                  </a:cubicBezTo>
                  <a:cubicBezTo>
                    <a:pt x="1061528" y="1629470"/>
                    <a:pt x="1198180" y="1628633"/>
                    <a:pt x="1334658" y="1624084"/>
                  </a:cubicBezTo>
                  <a:cubicBezTo>
                    <a:pt x="1338057" y="1623404"/>
                    <a:pt x="1429851" y="1607980"/>
                    <a:pt x="1443840" y="1596788"/>
                  </a:cubicBezTo>
                  <a:cubicBezTo>
                    <a:pt x="1456648" y="1586541"/>
                    <a:pt x="1459538" y="1567443"/>
                    <a:pt x="1471136" y="1555845"/>
                  </a:cubicBezTo>
                  <a:cubicBezTo>
                    <a:pt x="1497594" y="1529387"/>
                    <a:pt x="1519720" y="1526002"/>
                    <a:pt x="1553022" y="1514902"/>
                  </a:cubicBezTo>
                  <a:cubicBezTo>
                    <a:pt x="1562121" y="1501254"/>
                    <a:pt x="1567510" y="1484205"/>
                    <a:pt x="1580318" y="1473958"/>
                  </a:cubicBezTo>
                  <a:cubicBezTo>
                    <a:pt x="1591551" y="1464971"/>
                    <a:pt x="1606875" y="1460311"/>
                    <a:pt x="1621261" y="1460311"/>
                  </a:cubicBezTo>
                  <a:cubicBezTo>
                    <a:pt x="1631433" y="1460311"/>
                    <a:pt x="1603064" y="1469409"/>
                    <a:pt x="1593965" y="1473958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Čárový popisek 1 44"/>
            <p:cNvSpPr/>
            <p:nvPr/>
          </p:nvSpPr>
          <p:spPr>
            <a:xfrm>
              <a:off x="5189834" y="4673772"/>
              <a:ext cx="830180" cy="433301"/>
            </a:xfrm>
            <a:prstGeom prst="borderCallout1">
              <a:avLst>
                <a:gd name="adj1" fmla="val -24287"/>
                <a:gd name="adj2" fmla="val 88626"/>
                <a:gd name="adj3" fmla="val -185240"/>
                <a:gd name="adj4" fmla="val 61785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I = 1A</a:t>
              </a:r>
              <a:endParaRPr lang="cs-CZ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6242341" y="1994508"/>
            <a:ext cx="2607687" cy="4370293"/>
            <a:chOff x="6242341" y="1994508"/>
            <a:chExt cx="2607687" cy="4370293"/>
          </a:xfrm>
        </p:grpSpPr>
        <p:grpSp>
          <p:nvGrpSpPr>
            <p:cNvPr id="24" name="Skupina 23"/>
            <p:cNvGrpSpPr/>
            <p:nvPr/>
          </p:nvGrpSpPr>
          <p:grpSpPr>
            <a:xfrm>
              <a:off x="6242341" y="2637735"/>
              <a:ext cx="2448272" cy="3339907"/>
              <a:chOff x="493522" y="2328315"/>
              <a:chExt cx="3044116" cy="4005716"/>
            </a:xfrm>
          </p:grpSpPr>
          <p:pic>
            <p:nvPicPr>
              <p:cNvPr id="25" name="Picture 2" descr="C:\Users\uzivatel\AppData\Local\Microsoft\Windows\Temporary Internet Files\Content.IE5\GFHMNZ7G\MP900386649[1]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4272935">
                <a:off x="158878" y="2662959"/>
                <a:ext cx="2336421" cy="16671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3" descr="C:\Users\uzivatel\AppData\Local\Microsoft\Windows\Temporary Internet Files\Content.IE5\16UXLQ8S\MC900345758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2243559" y="3119397"/>
                <a:ext cx="1632548" cy="9556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Volný tvar 26"/>
              <p:cNvSpPr/>
              <p:nvPr/>
            </p:nvSpPr>
            <p:spPr>
              <a:xfrm>
                <a:off x="1201783" y="2651760"/>
                <a:ext cx="1841863" cy="1763486"/>
              </a:xfrm>
              <a:custGeom>
                <a:avLst/>
                <a:gdLst>
                  <a:gd name="connsiteX0" fmla="*/ 1841863 w 1841863"/>
                  <a:gd name="connsiteY0" fmla="*/ 117566 h 1763486"/>
                  <a:gd name="connsiteX1" fmla="*/ 1789611 w 1841863"/>
                  <a:gd name="connsiteY1" fmla="*/ 26126 h 1763486"/>
                  <a:gd name="connsiteX2" fmla="*/ 1711234 w 1841863"/>
                  <a:gd name="connsiteY2" fmla="*/ 0 h 1763486"/>
                  <a:gd name="connsiteX3" fmla="*/ 91440 w 1841863"/>
                  <a:gd name="connsiteY3" fmla="*/ 13063 h 1763486"/>
                  <a:gd name="connsiteX4" fmla="*/ 52251 w 1841863"/>
                  <a:gd name="connsiteY4" fmla="*/ 26126 h 1763486"/>
                  <a:gd name="connsiteX5" fmla="*/ 26126 w 1841863"/>
                  <a:gd name="connsiteY5" fmla="*/ 104503 h 1763486"/>
                  <a:gd name="connsiteX6" fmla="*/ 52251 w 1841863"/>
                  <a:gd name="connsiteY6" fmla="*/ 195943 h 1763486"/>
                  <a:gd name="connsiteX7" fmla="*/ 91440 w 1841863"/>
                  <a:gd name="connsiteY7" fmla="*/ 222069 h 1763486"/>
                  <a:gd name="connsiteX8" fmla="*/ 169817 w 1841863"/>
                  <a:gd name="connsiteY8" fmla="*/ 248194 h 1763486"/>
                  <a:gd name="connsiteX9" fmla="*/ 39188 w 1841863"/>
                  <a:gd name="connsiteY9" fmla="*/ 287383 h 1763486"/>
                  <a:gd name="connsiteX10" fmla="*/ 26126 w 1841863"/>
                  <a:gd name="connsiteY10" fmla="*/ 339634 h 1763486"/>
                  <a:gd name="connsiteX11" fmla="*/ 39188 w 1841863"/>
                  <a:gd name="connsiteY11" fmla="*/ 431074 h 1763486"/>
                  <a:gd name="connsiteX12" fmla="*/ 91440 w 1841863"/>
                  <a:gd name="connsiteY12" fmla="*/ 444137 h 1763486"/>
                  <a:gd name="connsiteX13" fmla="*/ 169817 w 1841863"/>
                  <a:gd name="connsiteY13" fmla="*/ 470263 h 1763486"/>
                  <a:gd name="connsiteX14" fmla="*/ 209006 w 1841863"/>
                  <a:gd name="connsiteY14" fmla="*/ 483326 h 1763486"/>
                  <a:gd name="connsiteX15" fmla="*/ 169817 w 1841863"/>
                  <a:gd name="connsiteY15" fmla="*/ 457200 h 1763486"/>
                  <a:gd name="connsiteX16" fmla="*/ 52251 w 1841863"/>
                  <a:gd name="connsiteY16" fmla="*/ 496389 h 1763486"/>
                  <a:gd name="connsiteX17" fmla="*/ 26126 w 1841863"/>
                  <a:gd name="connsiteY17" fmla="*/ 574766 h 1763486"/>
                  <a:gd name="connsiteX18" fmla="*/ 39188 w 1841863"/>
                  <a:gd name="connsiteY18" fmla="*/ 679269 h 1763486"/>
                  <a:gd name="connsiteX19" fmla="*/ 117566 w 1841863"/>
                  <a:gd name="connsiteY19" fmla="*/ 705394 h 1763486"/>
                  <a:gd name="connsiteX20" fmla="*/ 156754 w 1841863"/>
                  <a:gd name="connsiteY20" fmla="*/ 718457 h 1763486"/>
                  <a:gd name="connsiteX21" fmla="*/ 195943 w 1841863"/>
                  <a:gd name="connsiteY21" fmla="*/ 731520 h 1763486"/>
                  <a:gd name="connsiteX22" fmla="*/ 209006 w 1841863"/>
                  <a:gd name="connsiteY22" fmla="*/ 692331 h 1763486"/>
                  <a:gd name="connsiteX23" fmla="*/ 104503 w 1841863"/>
                  <a:gd name="connsiteY23" fmla="*/ 692331 h 1763486"/>
                  <a:gd name="connsiteX24" fmla="*/ 39188 w 1841863"/>
                  <a:gd name="connsiteY24" fmla="*/ 757646 h 1763486"/>
                  <a:gd name="connsiteX25" fmla="*/ 13063 w 1841863"/>
                  <a:gd name="connsiteY25" fmla="*/ 836023 h 1763486"/>
                  <a:gd name="connsiteX26" fmla="*/ 39188 w 1841863"/>
                  <a:gd name="connsiteY26" fmla="*/ 953589 h 1763486"/>
                  <a:gd name="connsiteX27" fmla="*/ 91440 w 1841863"/>
                  <a:gd name="connsiteY27" fmla="*/ 1031966 h 1763486"/>
                  <a:gd name="connsiteX28" fmla="*/ 222068 w 1841863"/>
                  <a:gd name="connsiteY28" fmla="*/ 979714 h 1763486"/>
                  <a:gd name="connsiteX29" fmla="*/ 209006 w 1841863"/>
                  <a:gd name="connsiteY29" fmla="*/ 927463 h 1763486"/>
                  <a:gd name="connsiteX30" fmla="*/ 78377 w 1841863"/>
                  <a:gd name="connsiteY30" fmla="*/ 940526 h 1763486"/>
                  <a:gd name="connsiteX31" fmla="*/ 26126 w 1841863"/>
                  <a:gd name="connsiteY31" fmla="*/ 1005840 h 1763486"/>
                  <a:gd name="connsiteX32" fmla="*/ 0 w 1841863"/>
                  <a:gd name="connsiteY32" fmla="*/ 1045029 h 1763486"/>
                  <a:gd name="connsiteX33" fmla="*/ 13063 w 1841863"/>
                  <a:gd name="connsiteY33" fmla="*/ 1175657 h 1763486"/>
                  <a:gd name="connsiteX34" fmla="*/ 26126 w 1841863"/>
                  <a:gd name="connsiteY34" fmla="*/ 1214846 h 1763486"/>
                  <a:gd name="connsiteX35" fmla="*/ 65314 w 1841863"/>
                  <a:gd name="connsiteY35" fmla="*/ 1227909 h 1763486"/>
                  <a:gd name="connsiteX36" fmla="*/ 104503 w 1841863"/>
                  <a:gd name="connsiteY36" fmla="*/ 1254034 h 1763486"/>
                  <a:gd name="connsiteX37" fmla="*/ 182880 w 1841863"/>
                  <a:gd name="connsiteY37" fmla="*/ 1280160 h 1763486"/>
                  <a:gd name="connsiteX38" fmla="*/ 209006 w 1841863"/>
                  <a:gd name="connsiteY38" fmla="*/ 1240971 h 1763486"/>
                  <a:gd name="connsiteX39" fmla="*/ 169817 w 1841863"/>
                  <a:gd name="connsiteY39" fmla="*/ 1214846 h 1763486"/>
                  <a:gd name="connsiteX40" fmla="*/ 78377 w 1841863"/>
                  <a:gd name="connsiteY40" fmla="*/ 1227909 h 1763486"/>
                  <a:gd name="connsiteX41" fmla="*/ 39188 w 1841863"/>
                  <a:gd name="connsiteY41" fmla="*/ 1254034 h 1763486"/>
                  <a:gd name="connsiteX42" fmla="*/ 13063 w 1841863"/>
                  <a:gd name="connsiteY42" fmla="*/ 1332411 h 1763486"/>
                  <a:gd name="connsiteX43" fmla="*/ 26126 w 1841863"/>
                  <a:gd name="connsiteY43" fmla="*/ 1463040 h 1763486"/>
                  <a:gd name="connsiteX44" fmla="*/ 313508 w 1841863"/>
                  <a:gd name="connsiteY44" fmla="*/ 1528354 h 1763486"/>
                  <a:gd name="connsiteX45" fmla="*/ 418011 w 1841863"/>
                  <a:gd name="connsiteY45" fmla="*/ 1554480 h 1763486"/>
                  <a:gd name="connsiteX46" fmla="*/ 496388 w 1841863"/>
                  <a:gd name="connsiteY46" fmla="*/ 1580606 h 1763486"/>
                  <a:gd name="connsiteX47" fmla="*/ 613954 w 1841863"/>
                  <a:gd name="connsiteY47" fmla="*/ 1606731 h 1763486"/>
                  <a:gd name="connsiteX48" fmla="*/ 744583 w 1841863"/>
                  <a:gd name="connsiteY48" fmla="*/ 1658983 h 1763486"/>
                  <a:gd name="connsiteX49" fmla="*/ 836023 w 1841863"/>
                  <a:gd name="connsiteY49" fmla="*/ 1672046 h 1763486"/>
                  <a:gd name="connsiteX50" fmla="*/ 927463 w 1841863"/>
                  <a:gd name="connsiteY50" fmla="*/ 1698171 h 1763486"/>
                  <a:gd name="connsiteX51" fmla="*/ 1097280 w 1841863"/>
                  <a:gd name="connsiteY51" fmla="*/ 1711234 h 1763486"/>
                  <a:gd name="connsiteX52" fmla="*/ 1201783 w 1841863"/>
                  <a:gd name="connsiteY52" fmla="*/ 1724297 h 1763486"/>
                  <a:gd name="connsiteX53" fmla="*/ 1293223 w 1841863"/>
                  <a:gd name="connsiteY53" fmla="*/ 1750423 h 1763486"/>
                  <a:gd name="connsiteX54" fmla="*/ 1397726 w 1841863"/>
                  <a:gd name="connsiteY54" fmla="*/ 1763486 h 1763486"/>
                  <a:gd name="connsiteX55" fmla="*/ 1593668 w 1841863"/>
                  <a:gd name="connsiteY55" fmla="*/ 1750423 h 1763486"/>
                  <a:gd name="connsiteX56" fmla="*/ 1645920 w 1841863"/>
                  <a:gd name="connsiteY56" fmla="*/ 1737360 h 1763486"/>
                  <a:gd name="connsiteX57" fmla="*/ 1737360 w 1841863"/>
                  <a:gd name="connsiteY57" fmla="*/ 1711234 h 1763486"/>
                  <a:gd name="connsiteX58" fmla="*/ 1828800 w 1841863"/>
                  <a:gd name="connsiteY58" fmla="*/ 1698171 h 1763486"/>
                  <a:gd name="connsiteX59" fmla="*/ 1789611 w 1841863"/>
                  <a:gd name="connsiteY59" fmla="*/ 1698171 h 1763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1841863" h="1763486">
                    <a:moveTo>
                      <a:pt x="1841863" y="117566"/>
                    </a:moveTo>
                    <a:cubicBezTo>
                      <a:pt x="1829699" y="56744"/>
                      <a:pt x="1844462" y="50504"/>
                      <a:pt x="1789611" y="26126"/>
                    </a:cubicBezTo>
                    <a:cubicBezTo>
                      <a:pt x="1764446" y="14941"/>
                      <a:pt x="1711234" y="0"/>
                      <a:pt x="1711234" y="0"/>
                    </a:cubicBezTo>
                    <a:lnTo>
                      <a:pt x="91440" y="13063"/>
                    </a:lnTo>
                    <a:cubicBezTo>
                      <a:pt x="77672" y="13280"/>
                      <a:pt x="60254" y="14921"/>
                      <a:pt x="52251" y="26126"/>
                    </a:cubicBezTo>
                    <a:cubicBezTo>
                      <a:pt x="36244" y="48535"/>
                      <a:pt x="26126" y="104503"/>
                      <a:pt x="26126" y="104503"/>
                    </a:cubicBezTo>
                    <a:cubicBezTo>
                      <a:pt x="26980" y="107919"/>
                      <a:pt x="45435" y="187423"/>
                      <a:pt x="52251" y="195943"/>
                    </a:cubicBezTo>
                    <a:cubicBezTo>
                      <a:pt x="62059" y="208202"/>
                      <a:pt x="77093" y="215693"/>
                      <a:pt x="91440" y="222069"/>
                    </a:cubicBezTo>
                    <a:cubicBezTo>
                      <a:pt x="116605" y="233253"/>
                      <a:pt x="169817" y="248194"/>
                      <a:pt x="169817" y="248194"/>
                    </a:cubicBezTo>
                    <a:cubicBezTo>
                      <a:pt x="140877" y="252328"/>
                      <a:pt x="64201" y="249863"/>
                      <a:pt x="39188" y="287383"/>
                    </a:cubicBezTo>
                    <a:cubicBezTo>
                      <a:pt x="29230" y="302321"/>
                      <a:pt x="30480" y="322217"/>
                      <a:pt x="26126" y="339634"/>
                    </a:cubicBezTo>
                    <a:cubicBezTo>
                      <a:pt x="30480" y="370114"/>
                      <a:pt x="22870" y="404965"/>
                      <a:pt x="39188" y="431074"/>
                    </a:cubicBezTo>
                    <a:cubicBezTo>
                      <a:pt x="48703" y="446298"/>
                      <a:pt x="74244" y="438978"/>
                      <a:pt x="91440" y="444137"/>
                    </a:cubicBezTo>
                    <a:cubicBezTo>
                      <a:pt x="117817" y="452050"/>
                      <a:pt x="143691" y="461554"/>
                      <a:pt x="169817" y="470263"/>
                    </a:cubicBezTo>
                    <a:cubicBezTo>
                      <a:pt x="182880" y="474617"/>
                      <a:pt x="220463" y="490964"/>
                      <a:pt x="209006" y="483326"/>
                    </a:cubicBezTo>
                    <a:lnTo>
                      <a:pt x="169817" y="457200"/>
                    </a:lnTo>
                    <a:cubicBezTo>
                      <a:pt x="143214" y="461634"/>
                      <a:pt x="73609" y="462216"/>
                      <a:pt x="52251" y="496389"/>
                    </a:cubicBezTo>
                    <a:cubicBezTo>
                      <a:pt x="37656" y="519742"/>
                      <a:pt x="26126" y="574766"/>
                      <a:pt x="26126" y="574766"/>
                    </a:cubicBezTo>
                    <a:cubicBezTo>
                      <a:pt x="30480" y="609600"/>
                      <a:pt x="19056" y="650510"/>
                      <a:pt x="39188" y="679269"/>
                    </a:cubicBezTo>
                    <a:cubicBezTo>
                      <a:pt x="54981" y="701830"/>
                      <a:pt x="91440" y="696686"/>
                      <a:pt x="117566" y="705394"/>
                    </a:cubicBezTo>
                    <a:lnTo>
                      <a:pt x="156754" y="718457"/>
                    </a:lnTo>
                    <a:lnTo>
                      <a:pt x="195943" y="731520"/>
                    </a:lnTo>
                    <a:cubicBezTo>
                      <a:pt x="200297" y="718457"/>
                      <a:pt x="215164" y="704647"/>
                      <a:pt x="209006" y="692331"/>
                    </a:cubicBezTo>
                    <a:cubicBezTo>
                      <a:pt x="194400" y="663120"/>
                      <a:pt x="109717" y="691288"/>
                      <a:pt x="104503" y="692331"/>
                    </a:cubicBezTo>
                    <a:cubicBezTo>
                      <a:pt x="68752" y="716165"/>
                      <a:pt x="57522" y="716395"/>
                      <a:pt x="39188" y="757646"/>
                    </a:cubicBezTo>
                    <a:cubicBezTo>
                      <a:pt x="28004" y="782811"/>
                      <a:pt x="13063" y="836023"/>
                      <a:pt x="13063" y="836023"/>
                    </a:cubicBezTo>
                    <a:cubicBezTo>
                      <a:pt x="16606" y="857281"/>
                      <a:pt x="23877" y="926029"/>
                      <a:pt x="39188" y="953589"/>
                    </a:cubicBezTo>
                    <a:cubicBezTo>
                      <a:pt x="54437" y="981037"/>
                      <a:pt x="91440" y="1031966"/>
                      <a:pt x="91440" y="1031966"/>
                    </a:cubicBezTo>
                    <a:cubicBezTo>
                      <a:pt x="149585" y="1025505"/>
                      <a:pt x="222068" y="1053473"/>
                      <a:pt x="222068" y="979714"/>
                    </a:cubicBezTo>
                    <a:cubicBezTo>
                      <a:pt x="222068" y="961761"/>
                      <a:pt x="213360" y="944880"/>
                      <a:pt x="209006" y="927463"/>
                    </a:cubicBezTo>
                    <a:cubicBezTo>
                      <a:pt x="165463" y="931817"/>
                      <a:pt x="121017" y="930686"/>
                      <a:pt x="78377" y="940526"/>
                    </a:cubicBezTo>
                    <a:cubicBezTo>
                      <a:pt x="28589" y="952015"/>
                      <a:pt x="43399" y="971292"/>
                      <a:pt x="26126" y="1005840"/>
                    </a:cubicBezTo>
                    <a:cubicBezTo>
                      <a:pt x="19105" y="1019882"/>
                      <a:pt x="8709" y="1031966"/>
                      <a:pt x="0" y="1045029"/>
                    </a:cubicBezTo>
                    <a:cubicBezTo>
                      <a:pt x="4354" y="1088572"/>
                      <a:pt x="6409" y="1132406"/>
                      <a:pt x="13063" y="1175657"/>
                    </a:cubicBezTo>
                    <a:cubicBezTo>
                      <a:pt x="15157" y="1189266"/>
                      <a:pt x="16390" y="1205109"/>
                      <a:pt x="26126" y="1214846"/>
                    </a:cubicBezTo>
                    <a:cubicBezTo>
                      <a:pt x="35862" y="1224582"/>
                      <a:pt x="52998" y="1221751"/>
                      <a:pt x="65314" y="1227909"/>
                    </a:cubicBezTo>
                    <a:cubicBezTo>
                      <a:pt x="79356" y="1234930"/>
                      <a:pt x="90157" y="1247658"/>
                      <a:pt x="104503" y="1254034"/>
                    </a:cubicBezTo>
                    <a:cubicBezTo>
                      <a:pt x="129668" y="1265219"/>
                      <a:pt x="182880" y="1280160"/>
                      <a:pt x="182880" y="1280160"/>
                    </a:cubicBezTo>
                    <a:cubicBezTo>
                      <a:pt x="191589" y="1267097"/>
                      <a:pt x="212085" y="1256366"/>
                      <a:pt x="209006" y="1240971"/>
                    </a:cubicBezTo>
                    <a:cubicBezTo>
                      <a:pt x="205927" y="1225576"/>
                      <a:pt x="185439" y="1216408"/>
                      <a:pt x="169817" y="1214846"/>
                    </a:cubicBezTo>
                    <a:cubicBezTo>
                      <a:pt x="139180" y="1211783"/>
                      <a:pt x="108857" y="1223555"/>
                      <a:pt x="78377" y="1227909"/>
                    </a:cubicBezTo>
                    <a:cubicBezTo>
                      <a:pt x="65314" y="1236617"/>
                      <a:pt x="47509" y="1240721"/>
                      <a:pt x="39188" y="1254034"/>
                    </a:cubicBezTo>
                    <a:cubicBezTo>
                      <a:pt x="24592" y="1277387"/>
                      <a:pt x="13063" y="1332411"/>
                      <a:pt x="13063" y="1332411"/>
                    </a:cubicBezTo>
                    <a:cubicBezTo>
                      <a:pt x="17417" y="1375954"/>
                      <a:pt x="6556" y="1423900"/>
                      <a:pt x="26126" y="1463040"/>
                    </a:cubicBezTo>
                    <a:cubicBezTo>
                      <a:pt x="68677" y="1548142"/>
                      <a:pt x="281932" y="1526380"/>
                      <a:pt x="313508" y="1528354"/>
                    </a:cubicBezTo>
                    <a:cubicBezTo>
                      <a:pt x="348342" y="1537063"/>
                      <a:pt x="383947" y="1543125"/>
                      <a:pt x="418011" y="1554480"/>
                    </a:cubicBezTo>
                    <a:cubicBezTo>
                      <a:pt x="444137" y="1563189"/>
                      <a:pt x="469671" y="1573927"/>
                      <a:pt x="496388" y="1580606"/>
                    </a:cubicBezTo>
                    <a:cubicBezTo>
                      <a:pt x="570180" y="1599054"/>
                      <a:pt x="531035" y="1590148"/>
                      <a:pt x="613954" y="1606731"/>
                    </a:cubicBezTo>
                    <a:cubicBezTo>
                      <a:pt x="654312" y="1626910"/>
                      <a:pt x="699387" y="1652526"/>
                      <a:pt x="744583" y="1658983"/>
                    </a:cubicBezTo>
                    <a:lnTo>
                      <a:pt x="836023" y="1672046"/>
                    </a:lnTo>
                    <a:cubicBezTo>
                      <a:pt x="861370" y="1680495"/>
                      <a:pt x="902107" y="1695188"/>
                      <a:pt x="927463" y="1698171"/>
                    </a:cubicBezTo>
                    <a:cubicBezTo>
                      <a:pt x="983847" y="1704804"/>
                      <a:pt x="1040763" y="1705851"/>
                      <a:pt x="1097280" y="1711234"/>
                    </a:cubicBezTo>
                    <a:cubicBezTo>
                      <a:pt x="1132227" y="1714562"/>
                      <a:pt x="1166949" y="1719943"/>
                      <a:pt x="1201783" y="1724297"/>
                    </a:cubicBezTo>
                    <a:cubicBezTo>
                      <a:pt x="1232845" y="1734651"/>
                      <a:pt x="1260416" y="1744955"/>
                      <a:pt x="1293223" y="1750423"/>
                    </a:cubicBezTo>
                    <a:cubicBezTo>
                      <a:pt x="1327851" y="1756194"/>
                      <a:pt x="1362892" y="1759132"/>
                      <a:pt x="1397726" y="1763486"/>
                    </a:cubicBezTo>
                    <a:cubicBezTo>
                      <a:pt x="1463040" y="1759132"/>
                      <a:pt x="1528569" y="1757276"/>
                      <a:pt x="1593668" y="1750423"/>
                    </a:cubicBezTo>
                    <a:cubicBezTo>
                      <a:pt x="1611523" y="1748544"/>
                      <a:pt x="1628657" y="1742292"/>
                      <a:pt x="1645920" y="1737360"/>
                    </a:cubicBezTo>
                    <a:cubicBezTo>
                      <a:pt x="1694889" y="1723369"/>
                      <a:pt x="1681204" y="1721444"/>
                      <a:pt x="1737360" y="1711234"/>
                    </a:cubicBezTo>
                    <a:cubicBezTo>
                      <a:pt x="1767653" y="1705726"/>
                      <a:pt x="1798930" y="1705639"/>
                      <a:pt x="1828800" y="1698171"/>
                    </a:cubicBezTo>
                    <a:cubicBezTo>
                      <a:pt x="1841473" y="1695003"/>
                      <a:pt x="1802674" y="1698171"/>
                      <a:pt x="1789611" y="1698171"/>
                    </a:cubicBezTo>
                  </a:path>
                </a:pathLst>
              </a:cu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28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19036607">
                <a:off x="950622" y="5289915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>
                <a:off x="806560" y="4755919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20963756">
                <a:off x="975667" y="4755917"/>
                <a:ext cx="502322" cy="10441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4" descr="C:\Users\uzivatel\AppData\Local\Microsoft\Windows\Temporary Internet Files\Content.IE5\16UXLQ8S\MP900309618[1].jp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6667" b="91167" l="25234" r="7663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76" t="13887" r="22064"/>
              <a:stretch/>
            </p:blipFill>
            <p:spPr bwMode="auto">
              <a:xfrm rot="18780351">
                <a:off x="1326986" y="4750164"/>
                <a:ext cx="502321" cy="1044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6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>
              <a:off x="6400555" y="5291468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8780351">
              <a:off x="6911988" y="4884899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 rot="19506586">
              <a:off x="6755988" y="4864270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4" descr="C:\Users\uzivatel\AppData\Local\Microsoft\Windows\Temporary Internet Files\Content.IE5\16UXLQ8S\MP900309618[1]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667" b="91167" l="25234" r="7663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76" t="13887" r="22064"/>
            <a:stretch/>
          </p:blipFill>
          <p:spPr bwMode="auto">
            <a:xfrm>
              <a:off x="6846997" y="5525056"/>
              <a:ext cx="418828" cy="839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ovéPole 41"/>
            <p:cNvSpPr txBox="1"/>
            <p:nvPr/>
          </p:nvSpPr>
          <p:spPr>
            <a:xfrm>
              <a:off x="6422477" y="1994508"/>
              <a:ext cx="1138893" cy="3693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10 závitů</a:t>
              </a:r>
              <a:endParaRPr lang="cs-CZ" dirty="0"/>
            </a:p>
          </p:txBody>
        </p:sp>
        <p:sp>
          <p:nvSpPr>
            <p:cNvPr id="46" name="Čárový popisek 1 45"/>
            <p:cNvSpPr/>
            <p:nvPr/>
          </p:nvSpPr>
          <p:spPr>
            <a:xfrm>
              <a:off x="8019848" y="4584488"/>
              <a:ext cx="830180" cy="433301"/>
            </a:xfrm>
            <a:prstGeom prst="borderCallout1">
              <a:avLst>
                <a:gd name="adj1" fmla="val -14838"/>
                <a:gd name="adj2" fmla="val 90270"/>
                <a:gd name="adj3" fmla="val -207288"/>
                <a:gd name="adj4" fmla="val 51922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>
                  <a:solidFill>
                    <a:srgbClr val="FF0000"/>
                  </a:solidFill>
                </a:rPr>
                <a:t>I = 5A</a:t>
              </a:r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47" name="Nadpis 2"/>
          <p:cNvSpPr txBox="1">
            <a:spLocks/>
          </p:cNvSpPr>
          <p:nvPr/>
        </p:nvSpPr>
        <p:spPr>
          <a:xfrm>
            <a:off x="500338" y="27463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Názorná ukázka zvyšování síly elektromagnetu</a:t>
            </a:r>
            <a:endParaRPr lang="cs-CZ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721721" y="1625176"/>
            <a:ext cx="7859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ZÁKLAD			VÍCE ZÁVITŮ		VĚTŠÍ EL. PROUD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500338" y="274638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Použití elektromagnetu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 descr="C:\Users\uzivatel\AppData\Local\Microsoft\Windows\Temporary Internet Files\Content.IE5\ZOW1DX4L\MC9002509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481" y="3789040"/>
            <a:ext cx="3147313" cy="26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4698" y="1695646"/>
            <a:ext cx="7920879" cy="1938992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Elektromagnet se používá: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 domovních zvoncích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 ampérmetrech a elektroměrech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Jako silný magnet k přenášení kovových věcí v kovošrotu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Ve sluchátkách (především u starších domovních telefonů)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6935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0252" y="548680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u="sng" dirty="0" smtClean="0"/>
              <a:t>Využití elektromagnetu při práci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Jádro elektromagnetu se musí vyrábět z </a:t>
            </a:r>
            <a:r>
              <a:rPr lang="cs-CZ" sz="2000" b="1" u="sng" dirty="0" smtClean="0"/>
              <a:t>magneticky měkké oceli</a:t>
            </a:r>
            <a:r>
              <a:rPr lang="cs-CZ" sz="2000" dirty="0" smtClean="0"/>
              <a:t>, protože tato ocel </a:t>
            </a:r>
            <a:r>
              <a:rPr lang="cs-CZ" sz="2000" u="sng" dirty="0" smtClean="0"/>
              <a:t>nezůstává dlouho zmagnetovaná</a:t>
            </a:r>
            <a:r>
              <a:rPr lang="cs-CZ" sz="2000" dirty="0" smtClean="0"/>
              <a:t> a po odpojení zdroje el. proudu rychle ztrácí své magnetické vlastnosti.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Naproti tomu – </a:t>
            </a:r>
            <a:r>
              <a:rPr lang="cs-CZ" sz="2000" b="1" u="sng" dirty="0" smtClean="0"/>
              <a:t>magneticky tvrdá ocel</a:t>
            </a:r>
            <a:r>
              <a:rPr lang="cs-CZ" sz="2000" dirty="0" smtClean="0"/>
              <a:t>, </a:t>
            </a:r>
            <a:r>
              <a:rPr lang="cs-CZ" sz="2000" u="sng" dirty="0" smtClean="0"/>
              <a:t>zůstává dlouho zmagnetovaná</a:t>
            </a:r>
            <a:r>
              <a:rPr lang="cs-CZ" sz="2000" dirty="0" smtClean="0"/>
              <a:t> a tudíž se nehodí  na výrobu jádra elektromagnetu.</a:t>
            </a:r>
            <a:endParaRPr lang="cs-CZ" sz="2000" dirty="0"/>
          </a:p>
        </p:txBody>
      </p:sp>
      <p:pic>
        <p:nvPicPr>
          <p:cNvPr id="3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>
            <a:off x="6164478" y="4609488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20963756">
            <a:off x="6404124" y="4817119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8780351">
            <a:off x="6684904" y="4603733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20963756">
            <a:off x="5890541" y="4603732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5798761" y="3733889"/>
            <a:ext cx="1656184" cy="921182"/>
            <a:chOff x="611560" y="4005064"/>
            <a:chExt cx="1656184" cy="921182"/>
          </a:xfrm>
        </p:grpSpPr>
        <p:sp>
          <p:nvSpPr>
            <p:cNvPr id="11" name="Plechovka 10"/>
            <p:cNvSpPr/>
            <p:nvPr/>
          </p:nvSpPr>
          <p:spPr>
            <a:xfrm>
              <a:off x="611560" y="4077072"/>
              <a:ext cx="1656184" cy="849174"/>
            </a:xfrm>
            <a:prstGeom prst="ca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1600" dirty="0" smtClean="0"/>
                <a:t>Mag. tvrdá ocel</a:t>
              </a:r>
              <a:endParaRPr lang="cs-CZ" sz="1600" dirty="0"/>
            </a:p>
          </p:txBody>
        </p:sp>
        <p:sp>
          <p:nvSpPr>
            <p:cNvPr id="12" name="Plechovka 11"/>
            <p:cNvSpPr/>
            <p:nvPr/>
          </p:nvSpPr>
          <p:spPr>
            <a:xfrm>
              <a:off x="1235205" y="4005064"/>
              <a:ext cx="342941" cy="216024"/>
            </a:xfrm>
            <a:prstGeom prst="ca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160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966296" y="3733889"/>
            <a:ext cx="1656184" cy="921182"/>
            <a:chOff x="611560" y="4005064"/>
            <a:chExt cx="1656184" cy="921182"/>
          </a:xfrm>
        </p:grpSpPr>
        <p:sp>
          <p:nvSpPr>
            <p:cNvPr id="7" name="Plechovka 6"/>
            <p:cNvSpPr/>
            <p:nvPr/>
          </p:nvSpPr>
          <p:spPr>
            <a:xfrm>
              <a:off x="611560" y="4077072"/>
              <a:ext cx="1656184" cy="849174"/>
            </a:xfrm>
            <a:prstGeom prst="ca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1600" dirty="0" smtClean="0"/>
                <a:t>Mag. </a:t>
              </a:r>
              <a:r>
                <a:rPr lang="cs-CZ" sz="1600" dirty="0"/>
                <a:t>m</a:t>
              </a:r>
              <a:r>
                <a:rPr lang="cs-CZ" sz="1600" dirty="0" smtClean="0"/>
                <a:t>ěkká ocel</a:t>
              </a:r>
              <a:endParaRPr lang="cs-CZ" sz="1600" dirty="0"/>
            </a:p>
          </p:txBody>
        </p:sp>
        <p:sp>
          <p:nvSpPr>
            <p:cNvPr id="8" name="Plechovka 7"/>
            <p:cNvSpPr/>
            <p:nvPr/>
          </p:nvSpPr>
          <p:spPr>
            <a:xfrm>
              <a:off x="1235205" y="4005064"/>
              <a:ext cx="342941" cy="216024"/>
            </a:xfrm>
            <a:prstGeom prst="can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3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>
            <a:off x="1066636" y="4603733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20963756">
            <a:off x="1558752" y="4613023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8780351">
            <a:off x="1348610" y="4958862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uzivatel\AppData\Local\Microsoft\Windows\Temporary Internet Files\Content.IE5\16UXLQ8S\MP900309618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67" b="91167" l="25234" r="766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76" t="13887" r="22064"/>
          <a:stretch/>
        </p:blipFill>
        <p:spPr bwMode="auto">
          <a:xfrm rot="18727688">
            <a:off x="1622294" y="4634719"/>
            <a:ext cx="502321" cy="1044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Přímá spojnice 18"/>
          <p:cNvCxnSpPr/>
          <p:nvPr/>
        </p:nvCxnSpPr>
        <p:spPr>
          <a:xfrm>
            <a:off x="395536" y="6381328"/>
            <a:ext cx="82089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Plaketa 19"/>
          <p:cNvSpPr/>
          <p:nvPr/>
        </p:nvSpPr>
        <p:spPr>
          <a:xfrm>
            <a:off x="3275856" y="3733889"/>
            <a:ext cx="1944216" cy="1045926"/>
          </a:xfrm>
          <a:prstGeom prst="plaqu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Kliknutím na toto tlačítko se odpojí el. proud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3527884" y="4911090"/>
            <a:ext cx="1440160" cy="7740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Sleduj, co se stane!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36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63706E-6 C -3.05556E-6 0.0576 -3.05556E-6 0.11497 -3.05556E-6 0.17257 " pathEditMode="relative" ptsTypes="fA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7516E-6 C 0.00035 0.04904 0.00035 0.09808 0.00087 0.14712 C 0.00087 0.15337 0.00173 0.16563 0.00173 0.16563 " pathEditMode="relative" ptsTypes="ffA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96623E-7 C -3.88889E-6 0.04973 -3.88889E-6 0.0997 -3.88889E-6 0.14943 L 0.00087 0.14134 " pathEditMode="relative" ptsTypes="fAA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7.54569E-6 C 0.00034 0.03771 0.00034 0.07565 0.00086 0.11335 C 0.00086 0.11891 0.00312 0.12585 0.00433 0.13094 C 0.00468 0.13209 0.0052 0.1344 0.0052 0.1344 C 0.00486 0.14828 0.00433 0.17604 0.00433 0.17604 " pathEditMode="relative" ptsTypes="ffffA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16667E-6 2.64168E-6 C -0.0118 0.04696 -0.00087 0.00231 -0.00087 0.14134 " pathEditMode="relative" ptsTypes="fA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1.11111E-6 4.1499E-6 C -0.00278 0.01087 -0.00018 -0.00092 1.11111E-6 0.02545 C 0.00017 0.08027 1.11111E-6 0.13509 1.11111E-6 0.18992 L 1.11111E-6 0.17951 " pathEditMode="relative" ptsTypes="ff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4.72222E-6 -6.56951E-7 C -0.00782 0.05968 -0.00053 0.12584 -0.00053 0.18876 " pathEditMode="relative" rAng="0" ptsTypes="fA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94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836712"/>
            <a:ext cx="82809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ZDROJE A CITACE</a:t>
            </a:r>
          </a:p>
          <a:p>
            <a:r>
              <a:rPr lang="cs-CZ" dirty="0"/>
              <a:t>O</a:t>
            </a:r>
            <a:r>
              <a:rPr lang="cs-CZ" dirty="0" smtClean="0"/>
              <a:t>brázky </a:t>
            </a:r>
            <a:r>
              <a:rPr lang="cs-CZ" dirty="0"/>
              <a:t>a fotografie, pokud není uvedeno jinak, jsou použity z galerie klipart</a:t>
            </a:r>
          </a:p>
          <a:p>
            <a:r>
              <a:rPr lang="cs-CZ" dirty="0">
                <a:hlinkClick r:id="rId2"/>
              </a:rPr>
              <a:t>http://office.microsoft.com/klipart</a:t>
            </a:r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Elektromagnet VY_32_INOVACE_2A_15 Číslo projektu: CZ.1.07/1.4.00/21.1101</vt:lpstr>
      <vt:lpstr>Prezentace aplikace PowerPoint</vt:lpstr>
      <vt:lpstr>Elektromagnet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2013-02-01T17:58:08Z</dcterms:modified>
</cp:coreProperties>
</file>