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59" r:id="rId5"/>
    <p:sldId id="260" r:id="rId6"/>
    <p:sldId id="264" r:id="rId7"/>
    <p:sldId id="265" r:id="rId8"/>
    <p:sldId id="266" r:id="rId9"/>
    <p:sldId id="267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1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hyperlink" Target="http://cs.wikipedia.org/wiki/Transform%C3%A1tor" TargetMode="Externa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youtube.com/watch?v=kiLTKYYeVfg&amp;NR=1&amp;feature=endscreen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annotation_id=channel:790a00d8-117b-28cd-91c6-e0cd59aee&amp;feature=iv&amp;src_vid=8VMKCqwX01k&amp;v=dqQZJcekbD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Transformátor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7073097"/>
              </p:ext>
            </p:extLst>
          </p:nvPr>
        </p:nvGraphicFramePr>
        <p:xfrm>
          <a:off x="300514" y="850376"/>
          <a:ext cx="8712968" cy="546126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424478"/>
                <a:gridCol w="6288490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Materiál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je využitelný pro hodiny fyziky. Součástí výkladu jsou aktivní odkazy na internetovou encyklopedii wikipedia.org. Listy s jednoduchými úkoly jsou popsány na daných stránkách a k jejich splnění je třeba využít možnosti nového softwaru – skrytého pera. Součástí prezentace jsou i krátká videa odkazující na funkci  a popis transformátoru.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236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získají informace o transformátoru, měli by být schopni zodpovědět, kde se tohoto zařízení využívá a k čemu a měli umět vypočítat velikost napětí a proudu na sekundární cívce.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15.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6538" y="44721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Transformátor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uzivatel\AppData\Local\Microsoft\Windows\Temporary Internet Files\Content.IE5\PVDUFBUN\MP9003901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0" y="2742305"/>
            <a:ext cx="2112311" cy="29603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16UXLQ8S\MP9002022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42306"/>
            <a:ext cx="2016224" cy="3048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9BRHG7ZI\MM90039569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6241143"/>
            <a:ext cx="5715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772816"/>
            <a:ext cx="7920880" cy="707886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je zařízení, které  dokáže zvětšovat nebo zmenšovat el. napětí i proud</a:t>
            </a:r>
          </a:p>
          <a:p>
            <a:r>
              <a:rPr lang="cs-CZ" sz="2000" dirty="0" smtClean="0"/>
              <a:t>- využívá se k přenosu el. energie na velké vzdálenosti (el. vedení)</a:t>
            </a:r>
            <a:endParaRPr lang="cs-CZ" sz="2000" dirty="0"/>
          </a:p>
        </p:txBody>
      </p:sp>
      <p:pic>
        <p:nvPicPr>
          <p:cNvPr id="7" name="Picture 2" descr="http://owebu.bloger.cz/obrazky/owebu.bloger.cz/logo_3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873" y="2996952"/>
            <a:ext cx="882791" cy="1061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437119" y="243157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Transformátor a jeho součásti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7119" y="1556792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Transformátor se skládá ze dvou cívek, které mají společné jádro, což je sada plechů navzájem od sebe izolovaných a vytvářejících společné magnetické jádro pro obě cívky.</a:t>
            </a:r>
          </a:p>
          <a:p>
            <a:endParaRPr lang="cs-CZ" dirty="0"/>
          </a:p>
          <a:p>
            <a:r>
              <a:rPr lang="cs-CZ" sz="2400" dirty="0" smtClean="0"/>
              <a:t>Cívky tvoří kostra, na kterém je navinut měděný drát a rozlišují se na: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PRIMÁRNÍ</a:t>
            </a:r>
            <a:r>
              <a:rPr lang="cs-CZ" sz="2400" dirty="0" smtClean="0"/>
              <a:t> – první – vstupní napětí (to, které chceme měnit)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SEKUNDÁRNÍ</a:t>
            </a:r>
            <a:r>
              <a:rPr lang="cs-CZ" sz="2400" dirty="0" smtClean="0"/>
              <a:t> – druhá – výstupní napětí (již změněné)</a:t>
            </a:r>
            <a:endParaRPr lang="cs-CZ" sz="24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675576" y="4633638"/>
            <a:ext cx="7752686" cy="1885783"/>
            <a:chOff x="251521" y="4633638"/>
            <a:chExt cx="7752686" cy="1885783"/>
          </a:xfrm>
        </p:grpSpPr>
        <p:grpSp>
          <p:nvGrpSpPr>
            <p:cNvPr id="8" name="Skupina 7"/>
            <p:cNvGrpSpPr/>
            <p:nvPr/>
          </p:nvGrpSpPr>
          <p:grpSpPr>
            <a:xfrm>
              <a:off x="2693818" y="4633638"/>
              <a:ext cx="2988332" cy="1885783"/>
              <a:chOff x="1547664" y="4790364"/>
              <a:chExt cx="2988332" cy="1885783"/>
            </a:xfrm>
          </p:grpSpPr>
          <p:sp>
            <p:nvSpPr>
              <p:cNvPr id="7" name="Rámeček 6"/>
              <p:cNvSpPr/>
              <p:nvPr/>
            </p:nvSpPr>
            <p:spPr>
              <a:xfrm>
                <a:off x="1835696" y="4790364"/>
                <a:ext cx="2352288" cy="1885783"/>
              </a:xfrm>
              <a:prstGeom prst="frame">
                <a:avLst>
                  <a:gd name="adj1" fmla="val 16853"/>
                </a:avLst>
              </a:prstGeom>
            </p:spPr>
            <p:style>
              <a:lnRef idx="1">
                <a:schemeClr val="accent3"/>
              </a:lnRef>
              <a:fillRef idx="3">
                <a:schemeClr val="accent3"/>
              </a:fillRef>
              <a:effectRef idx="2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1547664" y="5229200"/>
                <a:ext cx="936104" cy="100811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3">
                <a:schemeClr val="accent6"/>
              </a:fillRef>
              <a:effectRef idx="2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600" dirty="0" smtClean="0">
                    <a:solidFill>
                      <a:schemeClr val="tx1"/>
                    </a:solidFill>
                  </a:rPr>
                  <a:t>Primární cívka</a:t>
                </a:r>
                <a:endParaRPr lang="cs-CZ" sz="16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6" name="Obdélník 5"/>
              <p:cNvSpPr/>
              <p:nvPr/>
            </p:nvSpPr>
            <p:spPr>
              <a:xfrm>
                <a:off x="3431425" y="5229200"/>
                <a:ext cx="1104571" cy="100811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3">
                <a:schemeClr val="accent6"/>
              </a:fillRef>
              <a:effectRef idx="2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400" dirty="0" smtClean="0">
                    <a:solidFill>
                      <a:schemeClr val="tx1"/>
                    </a:solidFill>
                  </a:rPr>
                  <a:t>Sekundární cívka</a:t>
                </a:r>
                <a:endParaRPr lang="cs-CZ" sz="1400" dirty="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9" name="Volný tvar 8"/>
            <p:cNvSpPr/>
            <p:nvPr/>
          </p:nvSpPr>
          <p:spPr>
            <a:xfrm>
              <a:off x="1319349" y="5381897"/>
              <a:ext cx="1449977" cy="770709"/>
            </a:xfrm>
            <a:custGeom>
              <a:avLst/>
              <a:gdLst>
                <a:gd name="connsiteX0" fmla="*/ 1449977 w 1449977"/>
                <a:gd name="connsiteY0" fmla="*/ 679269 h 770709"/>
                <a:gd name="connsiteX1" fmla="*/ 1436914 w 1449977"/>
                <a:gd name="connsiteY1" fmla="*/ 744583 h 770709"/>
                <a:gd name="connsiteX2" fmla="*/ 1358537 w 1449977"/>
                <a:gd name="connsiteY2" fmla="*/ 770709 h 770709"/>
                <a:gd name="connsiteX3" fmla="*/ 1045028 w 1449977"/>
                <a:gd name="connsiteY3" fmla="*/ 757646 h 770709"/>
                <a:gd name="connsiteX4" fmla="*/ 1031965 w 1449977"/>
                <a:gd name="connsiteY4" fmla="*/ 718457 h 770709"/>
                <a:gd name="connsiteX5" fmla="*/ 966651 w 1449977"/>
                <a:gd name="connsiteY5" fmla="*/ 640080 h 770709"/>
                <a:gd name="connsiteX6" fmla="*/ 927462 w 1449977"/>
                <a:gd name="connsiteY6" fmla="*/ 509452 h 770709"/>
                <a:gd name="connsiteX7" fmla="*/ 914400 w 1449977"/>
                <a:gd name="connsiteY7" fmla="*/ 470263 h 770709"/>
                <a:gd name="connsiteX8" fmla="*/ 888274 w 1449977"/>
                <a:gd name="connsiteY8" fmla="*/ 418012 h 770709"/>
                <a:gd name="connsiteX9" fmla="*/ 849085 w 1449977"/>
                <a:gd name="connsiteY9" fmla="*/ 287383 h 770709"/>
                <a:gd name="connsiteX10" fmla="*/ 796834 w 1449977"/>
                <a:gd name="connsiteY10" fmla="*/ 209006 h 770709"/>
                <a:gd name="connsiteX11" fmla="*/ 744582 w 1449977"/>
                <a:gd name="connsiteY11" fmla="*/ 143692 h 770709"/>
                <a:gd name="connsiteX12" fmla="*/ 731520 w 1449977"/>
                <a:gd name="connsiteY12" fmla="*/ 104503 h 770709"/>
                <a:gd name="connsiteX13" fmla="*/ 692331 w 1449977"/>
                <a:gd name="connsiteY13" fmla="*/ 91440 h 770709"/>
                <a:gd name="connsiteX14" fmla="*/ 653142 w 1449977"/>
                <a:gd name="connsiteY14" fmla="*/ 65314 h 770709"/>
                <a:gd name="connsiteX15" fmla="*/ 561702 w 1449977"/>
                <a:gd name="connsiteY15" fmla="*/ 39189 h 770709"/>
                <a:gd name="connsiteX16" fmla="*/ 522514 w 1449977"/>
                <a:gd name="connsiteY16" fmla="*/ 26126 h 770709"/>
                <a:gd name="connsiteX17" fmla="*/ 431074 w 1449977"/>
                <a:gd name="connsiteY17" fmla="*/ 0 h 770709"/>
                <a:gd name="connsiteX18" fmla="*/ 91440 w 1449977"/>
                <a:gd name="connsiteY18" fmla="*/ 13063 h 770709"/>
                <a:gd name="connsiteX19" fmla="*/ 0 w 1449977"/>
                <a:gd name="connsiteY19" fmla="*/ 65314 h 7707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449977" h="770709">
                  <a:moveTo>
                    <a:pt x="1449977" y="679269"/>
                  </a:moveTo>
                  <a:cubicBezTo>
                    <a:pt x="1445623" y="701040"/>
                    <a:pt x="1452614" y="728883"/>
                    <a:pt x="1436914" y="744583"/>
                  </a:cubicBezTo>
                  <a:cubicBezTo>
                    <a:pt x="1417441" y="764056"/>
                    <a:pt x="1358537" y="770709"/>
                    <a:pt x="1358537" y="770709"/>
                  </a:cubicBezTo>
                  <a:cubicBezTo>
                    <a:pt x="1254034" y="766355"/>
                    <a:pt x="1148308" y="774171"/>
                    <a:pt x="1045028" y="757646"/>
                  </a:cubicBezTo>
                  <a:cubicBezTo>
                    <a:pt x="1031431" y="755471"/>
                    <a:pt x="1038123" y="730773"/>
                    <a:pt x="1031965" y="718457"/>
                  </a:cubicBezTo>
                  <a:cubicBezTo>
                    <a:pt x="1013779" y="682084"/>
                    <a:pt x="995541" y="668970"/>
                    <a:pt x="966651" y="640080"/>
                  </a:cubicBezTo>
                  <a:cubicBezTo>
                    <a:pt x="946907" y="561105"/>
                    <a:pt x="959268" y="604872"/>
                    <a:pt x="927462" y="509452"/>
                  </a:cubicBezTo>
                  <a:cubicBezTo>
                    <a:pt x="923108" y="496389"/>
                    <a:pt x="920558" y="482579"/>
                    <a:pt x="914400" y="470263"/>
                  </a:cubicBezTo>
                  <a:lnTo>
                    <a:pt x="888274" y="418012"/>
                  </a:lnTo>
                  <a:cubicBezTo>
                    <a:pt x="880972" y="388802"/>
                    <a:pt x="861807" y="306466"/>
                    <a:pt x="849085" y="287383"/>
                  </a:cubicBezTo>
                  <a:lnTo>
                    <a:pt x="796834" y="209006"/>
                  </a:lnTo>
                  <a:cubicBezTo>
                    <a:pt x="763999" y="110501"/>
                    <a:pt x="812111" y="228104"/>
                    <a:pt x="744582" y="143692"/>
                  </a:cubicBezTo>
                  <a:cubicBezTo>
                    <a:pt x="735980" y="132940"/>
                    <a:pt x="741256" y="114240"/>
                    <a:pt x="731520" y="104503"/>
                  </a:cubicBezTo>
                  <a:cubicBezTo>
                    <a:pt x="721784" y="94766"/>
                    <a:pt x="704647" y="97598"/>
                    <a:pt x="692331" y="91440"/>
                  </a:cubicBezTo>
                  <a:cubicBezTo>
                    <a:pt x="678289" y="84419"/>
                    <a:pt x="667184" y="72335"/>
                    <a:pt x="653142" y="65314"/>
                  </a:cubicBezTo>
                  <a:cubicBezTo>
                    <a:pt x="632266" y="54876"/>
                    <a:pt x="581228" y="44768"/>
                    <a:pt x="561702" y="39189"/>
                  </a:cubicBezTo>
                  <a:cubicBezTo>
                    <a:pt x="548463" y="35406"/>
                    <a:pt x="535753" y="29909"/>
                    <a:pt x="522514" y="26126"/>
                  </a:cubicBezTo>
                  <a:cubicBezTo>
                    <a:pt x="407697" y="-6679"/>
                    <a:pt x="525033" y="31320"/>
                    <a:pt x="431074" y="0"/>
                  </a:cubicBezTo>
                  <a:cubicBezTo>
                    <a:pt x="317863" y="4354"/>
                    <a:pt x="204240" y="2488"/>
                    <a:pt x="91440" y="13063"/>
                  </a:cubicBezTo>
                  <a:cubicBezTo>
                    <a:pt x="14837" y="20245"/>
                    <a:pt x="21485" y="22343"/>
                    <a:pt x="0" y="65314"/>
                  </a:cubicBezTo>
                </a:path>
              </a:pathLst>
            </a:cu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306286" y="5943600"/>
              <a:ext cx="1568767" cy="391886"/>
            </a:xfrm>
            <a:custGeom>
              <a:avLst/>
              <a:gdLst>
                <a:gd name="connsiteX0" fmla="*/ 1567543 w 1568767"/>
                <a:gd name="connsiteY0" fmla="*/ 130629 h 391886"/>
                <a:gd name="connsiteX1" fmla="*/ 1554480 w 1568767"/>
                <a:gd name="connsiteY1" fmla="*/ 326571 h 391886"/>
                <a:gd name="connsiteX2" fmla="*/ 1436914 w 1568767"/>
                <a:gd name="connsiteY2" fmla="*/ 365760 h 391886"/>
                <a:gd name="connsiteX3" fmla="*/ 1397725 w 1568767"/>
                <a:gd name="connsiteY3" fmla="*/ 378823 h 391886"/>
                <a:gd name="connsiteX4" fmla="*/ 1358537 w 1568767"/>
                <a:gd name="connsiteY4" fmla="*/ 391886 h 391886"/>
                <a:gd name="connsiteX5" fmla="*/ 1031965 w 1568767"/>
                <a:gd name="connsiteY5" fmla="*/ 378823 h 391886"/>
                <a:gd name="connsiteX6" fmla="*/ 992777 w 1568767"/>
                <a:gd name="connsiteY6" fmla="*/ 365760 h 391886"/>
                <a:gd name="connsiteX7" fmla="*/ 849085 w 1568767"/>
                <a:gd name="connsiteY7" fmla="*/ 326571 h 391886"/>
                <a:gd name="connsiteX8" fmla="*/ 809897 w 1568767"/>
                <a:gd name="connsiteY8" fmla="*/ 313509 h 391886"/>
                <a:gd name="connsiteX9" fmla="*/ 770708 w 1568767"/>
                <a:gd name="connsiteY9" fmla="*/ 300446 h 391886"/>
                <a:gd name="connsiteX10" fmla="*/ 692331 w 1568767"/>
                <a:gd name="connsiteY10" fmla="*/ 248194 h 391886"/>
                <a:gd name="connsiteX11" fmla="*/ 666205 w 1568767"/>
                <a:gd name="connsiteY11" fmla="*/ 209006 h 391886"/>
                <a:gd name="connsiteX12" fmla="*/ 627017 w 1568767"/>
                <a:gd name="connsiteY12" fmla="*/ 182880 h 391886"/>
                <a:gd name="connsiteX13" fmla="*/ 509451 w 1568767"/>
                <a:gd name="connsiteY13" fmla="*/ 91440 h 391886"/>
                <a:gd name="connsiteX14" fmla="*/ 431074 w 1568767"/>
                <a:gd name="connsiteY14" fmla="*/ 39189 h 391886"/>
                <a:gd name="connsiteX15" fmla="*/ 391885 w 1568767"/>
                <a:gd name="connsiteY15" fmla="*/ 26126 h 391886"/>
                <a:gd name="connsiteX16" fmla="*/ 300445 w 1568767"/>
                <a:gd name="connsiteY16" fmla="*/ 0 h 391886"/>
                <a:gd name="connsiteX17" fmla="*/ 0 w 1568767"/>
                <a:gd name="connsiteY17" fmla="*/ 13063 h 391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68767" h="391886">
                  <a:moveTo>
                    <a:pt x="1567543" y="130629"/>
                  </a:moveTo>
                  <a:cubicBezTo>
                    <a:pt x="1563189" y="195943"/>
                    <a:pt x="1579404" y="266043"/>
                    <a:pt x="1554480" y="326571"/>
                  </a:cubicBezTo>
                  <a:lnTo>
                    <a:pt x="1436914" y="365760"/>
                  </a:lnTo>
                  <a:lnTo>
                    <a:pt x="1397725" y="378823"/>
                  </a:lnTo>
                  <a:lnTo>
                    <a:pt x="1358537" y="391886"/>
                  </a:lnTo>
                  <a:cubicBezTo>
                    <a:pt x="1249680" y="387532"/>
                    <a:pt x="1140633" y="386585"/>
                    <a:pt x="1031965" y="378823"/>
                  </a:cubicBezTo>
                  <a:cubicBezTo>
                    <a:pt x="1018231" y="377842"/>
                    <a:pt x="1006135" y="369100"/>
                    <a:pt x="992777" y="365760"/>
                  </a:cubicBezTo>
                  <a:cubicBezTo>
                    <a:pt x="845053" y="328828"/>
                    <a:pt x="1017249" y="382625"/>
                    <a:pt x="849085" y="326571"/>
                  </a:cubicBezTo>
                  <a:lnTo>
                    <a:pt x="809897" y="313509"/>
                  </a:lnTo>
                  <a:lnTo>
                    <a:pt x="770708" y="300446"/>
                  </a:lnTo>
                  <a:cubicBezTo>
                    <a:pt x="744582" y="283029"/>
                    <a:pt x="709748" y="274320"/>
                    <a:pt x="692331" y="248194"/>
                  </a:cubicBezTo>
                  <a:cubicBezTo>
                    <a:pt x="683622" y="235131"/>
                    <a:pt x="677306" y="220107"/>
                    <a:pt x="666205" y="209006"/>
                  </a:cubicBezTo>
                  <a:cubicBezTo>
                    <a:pt x="655104" y="197905"/>
                    <a:pt x="639078" y="192931"/>
                    <a:pt x="627017" y="182880"/>
                  </a:cubicBezTo>
                  <a:cubicBezTo>
                    <a:pt x="504238" y="80563"/>
                    <a:pt x="707536" y="223497"/>
                    <a:pt x="509451" y="91440"/>
                  </a:cubicBezTo>
                  <a:lnTo>
                    <a:pt x="431074" y="39189"/>
                  </a:lnTo>
                  <a:cubicBezTo>
                    <a:pt x="418011" y="34835"/>
                    <a:pt x="405125" y="29909"/>
                    <a:pt x="391885" y="26126"/>
                  </a:cubicBezTo>
                  <a:cubicBezTo>
                    <a:pt x="277067" y="-6679"/>
                    <a:pt x="394407" y="31321"/>
                    <a:pt x="300445" y="0"/>
                  </a:cubicBezTo>
                  <a:cubicBezTo>
                    <a:pt x="43576" y="14271"/>
                    <a:pt x="143812" y="13063"/>
                    <a:pt x="0" y="13063"/>
                  </a:cubicBezTo>
                </a:path>
              </a:pathLst>
            </a:cu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5590903" y="5202373"/>
              <a:ext cx="1280160" cy="1015547"/>
            </a:xfrm>
            <a:custGeom>
              <a:avLst/>
              <a:gdLst>
                <a:gd name="connsiteX0" fmla="*/ 0 w 1280160"/>
                <a:gd name="connsiteY0" fmla="*/ 884918 h 1015547"/>
                <a:gd name="connsiteX1" fmla="*/ 39188 w 1280160"/>
                <a:gd name="connsiteY1" fmla="*/ 950233 h 1015547"/>
                <a:gd name="connsiteX2" fmla="*/ 78377 w 1280160"/>
                <a:gd name="connsiteY2" fmla="*/ 963296 h 1015547"/>
                <a:gd name="connsiteX3" fmla="*/ 117566 w 1280160"/>
                <a:gd name="connsiteY3" fmla="*/ 989421 h 1015547"/>
                <a:gd name="connsiteX4" fmla="*/ 209006 w 1280160"/>
                <a:gd name="connsiteY4" fmla="*/ 1015547 h 1015547"/>
                <a:gd name="connsiteX5" fmla="*/ 522514 w 1280160"/>
                <a:gd name="connsiteY5" fmla="*/ 1002484 h 1015547"/>
                <a:gd name="connsiteX6" fmla="*/ 587828 w 1280160"/>
                <a:gd name="connsiteY6" fmla="*/ 897981 h 1015547"/>
                <a:gd name="connsiteX7" fmla="*/ 600891 w 1280160"/>
                <a:gd name="connsiteY7" fmla="*/ 858793 h 1015547"/>
                <a:gd name="connsiteX8" fmla="*/ 640080 w 1280160"/>
                <a:gd name="connsiteY8" fmla="*/ 715101 h 1015547"/>
                <a:gd name="connsiteX9" fmla="*/ 653143 w 1280160"/>
                <a:gd name="connsiteY9" fmla="*/ 362404 h 1015547"/>
                <a:gd name="connsiteX10" fmla="*/ 679268 w 1280160"/>
                <a:gd name="connsiteY10" fmla="*/ 284027 h 1015547"/>
                <a:gd name="connsiteX11" fmla="*/ 705394 w 1280160"/>
                <a:gd name="connsiteY11" fmla="*/ 244838 h 1015547"/>
                <a:gd name="connsiteX12" fmla="*/ 757646 w 1280160"/>
                <a:gd name="connsiteY12" fmla="*/ 166461 h 1015547"/>
                <a:gd name="connsiteX13" fmla="*/ 849086 w 1280160"/>
                <a:gd name="connsiteY13" fmla="*/ 75021 h 1015547"/>
                <a:gd name="connsiteX14" fmla="*/ 888274 w 1280160"/>
                <a:gd name="connsiteY14" fmla="*/ 48896 h 1015547"/>
                <a:gd name="connsiteX15" fmla="*/ 966651 w 1280160"/>
                <a:gd name="connsiteY15" fmla="*/ 22770 h 1015547"/>
                <a:gd name="connsiteX16" fmla="*/ 1280160 w 1280160"/>
                <a:gd name="connsiteY16" fmla="*/ 9707 h 10155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80160" h="1015547">
                  <a:moveTo>
                    <a:pt x="0" y="884918"/>
                  </a:moveTo>
                  <a:cubicBezTo>
                    <a:pt x="13063" y="906690"/>
                    <a:pt x="21235" y="932280"/>
                    <a:pt x="39188" y="950233"/>
                  </a:cubicBezTo>
                  <a:cubicBezTo>
                    <a:pt x="48925" y="959970"/>
                    <a:pt x="66061" y="957138"/>
                    <a:pt x="78377" y="963296"/>
                  </a:cubicBezTo>
                  <a:cubicBezTo>
                    <a:pt x="92419" y="970317"/>
                    <a:pt x="103524" y="982400"/>
                    <a:pt x="117566" y="989421"/>
                  </a:cubicBezTo>
                  <a:cubicBezTo>
                    <a:pt x="136308" y="998792"/>
                    <a:pt x="192262" y="1011361"/>
                    <a:pt x="209006" y="1015547"/>
                  </a:cubicBezTo>
                  <a:cubicBezTo>
                    <a:pt x="313509" y="1011193"/>
                    <a:pt x="418560" y="1014035"/>
                    <a:pt x="522514" y="1002484"/>
                  </a:cubicBezTo>
                  <a:cubicBezTo>
                    <a:pt x="572674" y="996911"/>
                    <a:pt x="577686" y="928406"/>
                    <a:pt x="587828" y="897981"/>
                  </a:cubicBezTo>
                  <a:cubicBezTo>
                    <a:pt x="592182" y="884918"/>
                    <a:pt x="597551" y="872151"/>
                    <a:pt x="600891" y="858793"/>
                  </a:cubicBezTo>
                  <a:cubicBezTo>
                    <a:pt x="630357" y="740932"/>
                    <a:pt x="615662" y="788354"/>
                    <a:pt x="640080" y="715101"/>
                  </a:cubicBezTo>
                  <a:cubicBezTo>
                    <a:pt x="644434" y="597535"/>
                    <a:pt x="642492" y="479567"/>
                    <a:pt x="653143" y="362404"/>
                  </a:cubicBezTo>
                  <a:cubicBezTo>
                    <a:pt x="655636" y="334978"/>
                    <a:pt x="663992" y="306941"/>
                    <a:pt x="679268" y="284027"/>
                  </a:cubicBezTo>
                  <a:cubicBezTo>
                    <a:pt x="687977" y="270964"/>
                    <a:pt x="698373" y="258880"/>
                    <a:pt x="705394" y="244838"/>
                  </a:cubicBezTo>
                  <a:cubicBezTo>
                    <a:pt x="743204" y="169220"/>
                    <a:pt x="683357" y="240750"/>
                    <a:pt x="757646" y="166461"/>
                  </a:cubicBezTo>
                  <a:cubicBezTo>
                    <a:pt x="780637" y="97485"/>
                    <a:pt x="759251" y="134910"/>
                    <a:pt x="849086" y="75021"/>
                  </a:cubicBezTo>
                  <a:cubicBezTo>
                    <a:pt x="862149" y="66313"/>
                    <a:pt x="873380" y="53861"/>
                    <a:pt x="888274" y="48896"/>
                  </a:cubicBezTo>
                  <a:lnTo>
                    <a:pt x="966651" y="22770"/>
                  </a:lnTo>
                  <a:cubicBezTo>
                    <a:pt x="1092587" y="-19209"/>
                    <a:pt x="992078" y="9707"/>
                    <a:pt x="1280160" y="9707"/>
                  </a:cubicBezTo>
                </a:path>
              </a:pathLst>
            </a:cu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5486400" y="5695404"/>
              <a:ext cx="1763486" cy="796836"/>
            </a:xfrm>
            <a:custGeom>
              <a:avLst/>
              <a:gdLst>
                <a:gd name="connsiteX0" fmla="*/ 0 w 1763486"/>
                <a:gd name="connsiteY0" fmla="*/ 391887 h 796836"/>
                <a:gd name="connsiteX1" fmla="*/ 13063 w 1763486"/>
                <a:gd name="connsiteY1" fmla="*/ 470265 h 796836"/>
                <a:gd name="connsiteX2" fmla="*/ 65314 w 1763486"/>
                <a:gd name="connsiteY2" fmla="*/ 548642 h 796836"/>
                <a:gd name="connsiteX3" fmla="*/ 91440 w 1763486"/>
                <a:gd name="connsiteY3" fmla="*/ 587830 h 796836"/>
                <a:gd name="connsiteX4" fmla="*/ 117566 w 1763486"/>
                <a:gd name="connsiteY4" fmla="*/ 627019 h 796836"/>
                <a:gd name="connsiteX5" fmla="*/ 248194 w 1763486"/>
                <a:gd name="connsiteY5" fmla="*/ 705396 h 796836"/>
                <a:gd name="connsiteX6" fmla="*/ 287383 w 1763486"/>
                <a:gd name="connsiteY6" fmla="*/ 731522 h 796836"/>
                <a:gd name="connsiteX7" fmla="*/ 339634 w 1763486"/>
                <a:gd name="connsiteY7" fmla="*/ 744585 h 796836"/>
                <a:gd name="connsiteX8" fmla="*/ 418011 w 1763486"/>
                <a:gd name="connsiteY8" fmla="*/ 770710 h 796836"/>
                <a:gd name="connsiteX9" fmla="*/ 457200 w 1763486"/>
                <a:gd name="connsiteY9" fmla="*/ 783773 h 796836"/>
                <a:gd name="connsiteX10" fmla="*/ 509451 w 1763486"/>
                <a:gd name="connsiteY10" fmla="*/ 796836 h 796836"/>
                <a:gd name="connsiteX11" fmla="*/ 953589 w 1763486"/>
                <a:gd name="connsiteY11" fmla="*/ 783773 h 796836"/>
                <a:gd name="connsiteX12" fmla="*/ 1071154 w 1763486"/>
                <a:gd name="connsiteY12" fmla="*/ 718459 h 796836"/>
                <a:gd name="connsiteX13" fmla="*/ 1110343 w 1763486"/>
                <a:gd name="connsiteY13" fmla="*/ 705396 h 796836"/>
                <a:gd name="connsiteX14" fmla="*/ 1136469 w 1763486"/>
                <a:gd name="connsiteY14" fmla="*/ 666207 h 796836"/>
                <a:gd name="connsiteX15" fmla="*/ 1175657 w 1763486"/>
                <a:gd name="connsiteY15" fmla="*/ 627019 h 796836"/>
                <a:gd name="connsiteX16" fmla="*/ 1201783 w 1763486"/>
                <a:gd name="connsiteY16" fmla="*/ 535579 h 796836"/>
                <a:gd name="connsiteX17" fmla="*/ 1227909 w 1763486"/>
                <a:gd name="connsiteY17" fmla="*/ 496390 h 796836"/>
                <a:gd name="connsiteX18" fmla="*/ 1240971 w 1763486"/>
                <a:gd name="connsiteY18" fmla="*/ 391887 h 796836"/>
                <a:gd name="connsiteX19" fmla="*/ 1254034 w 1763486"/>
                <a:gd name="connsiteY19" fmla="*/ 248196 h 796836"/>
                <a:gd name="connsiteX20" fmla="*/ 1332411 w 1763486"/>
                <a:gd name="connsiteY20" fmla="*/ 91442 h 796836"/>
                <a:gd name="connsiteX21" fmla="*/ 1410789 w 1763486"/>
                <a:gd name="connsiteY21" fmla="*/ 52253 h 796836"/>
                <a:gd name="connsiteX22" fmla="*/ 1489166 w 1763486"/>
                <a:gd name="connsiteY22" fmla="*/ 26127 h 796836"/>
                <a:gd name="connsiteX23" fmla="*/ 1528354 w 1763486"/>
                <a:gd name="connsiteY23" fmla="*/ 13065 h 796836"/>
                <a:gd name="connsiteX24" fmla="*/ 1763486 w 1763486"/>
                <a:gd name="connsiteY24" fmla="*/ 2 h 796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1763486" h="796836">
                  <a:moveTo>
                    <a:pt x="0" y="391887"/>
                  </a:moveTo>
                  <a:cubicBezTo>
                    <a:pt x="4354" y="418013"/>
                    <a:pt x="2876" y="445816"/>
                    <a:pt x="13063" y="470265"/>
                  </a:cubicBezTo>
                  <a:cubicBezTo>
                    <a:pt x="25139" y="499249"/>
                    <a:pt x="47897" y="522516"/>
                    <a:pt x="65314" y="548642"/>
                  </a:cubicBezTo>
                  <a:lnTo>
                    <a:pt x="91440" y="587830"/>
                  </a:lnTo>
                  <a:cubicBezTo>
                    <a:pt x="100149" y="600893"/>
                    <a:pt x="104503" y="618310"/>
                    <a:pt x="117566" y="627019"/>
                  </a:cubicBezTo>
                  <a:cubicBezTo>
                    <a:pt x="309304" y="754844"/>
                    <a:pt x="107604" y="625058"/>
                    <a:pt x="248194" y="705396"/>
                  </a:cubicBezTo>
                  <a:cubicBezTo>
                    <a:pt x="261825" y="713185"/>
                    <a:pt x="272953" y="725337"/>
                    <a:pt x="287383" y="731522"/>
                  </a:cubicBezTo>
                  <a:cubicBezTo>
                    <a:pt x="303884" y="738594"/>
                    <a:pt x="322438" y="739426"/>
                    <a:pt x="339634" y="744585"/>
                  </a:cubicBezTo>
                  <a:cubicBezTo>
                    <a:pt x="366011" y="752498"/>
                    <a:pt x="391885" y="762002"/>
                    <a:pt x="418011" y="770710"/>
                  </a:cubicBezTo>
                  <a:cubicBezTo>
                    <a:pt x="431074" y="775064"/>
                    <a:pt x="443842" y="780433"/>
                    <a:pt x="457200" y="783773"/>
                  </a:cubicBezTo>
                  <a:lnTo>
                    <a:pt x="509451" y="796836"/>
                  </a:lnTo>
                  <a:cubicBezTo>
                    <a:pt x="657497" y="792482"/>
                    <a:pt x="805695" y="791767"/>
                    <a:pt x="953589" y="783773"/>
                  </a:cubicBezTo>
                  <a:cubicBezTo>
                    <a:pt x="1000606" y="781232"/>
                    <a:pt x="1031395" y="731712"/>
                    <a:pt x="1071154" y="718459"/>
                  </a:cubicBezTo>
                  <a:lnTo>
                    <a:pt x="1110343" y="705396"/>
                  </a:lnTo>
                  <a:cubicBezTo>
                    <a:pt x="1119052" y="692333"/>
                    <a:pt x="1126418" y="678268"/>
                    <a:pt x="1136469" y="666207"/>
                  </a:cubicBezTo>
                  <a:cubicBezTo>
                    <a:pt x="1148295" y="652015"/>
                    <a:pt x="1165410" y="642390"/>
                    <a:pt x="1175657" y="627019"/>
                  </a:cubicBezTo>
                  <a:cubicBezTo>
                    <a:pt x="1185825" y="611767"/>
                    <a:pt x="1196557" y="547773"/>
                    <a:pt x="1201783" y="535579"/>
                  </a:cubicBezTo>
                  <a:cubicBezTo>
                    <a:pt x="1207968" y="521149"/>
                    <a:pt x="1219200" y="509453"/>
                    <a:pt x="1227909" y="496390"/>
                  </a:cubicBezTo>
                  <a:cubicBezTo>
                    <a:pt x="1232263" y="461556"/>
                    <a:pt x="1237296" y="426800"/>
                    <a:pt x="1240971" y="391887"/>
                  </a:cubicBezTo>
                  <a:cubicBezTo>
                    <a:pt x="1246006" y="344057"/>
                    <a:pt x="1245676" y="295559"/>
                    <a:pt x="1254034" y="248196"/>
                  </a:cubicBezTo>
                  <a:cubicBezTo>
                    <a:pt x="1259106" y="219456"/>
                    <a:pt x="1300211" y="102175"/>
                    <a:pt x="1332411" y="91442"/>
                  </a:cubicBezTo>
                  <a:cubicBezTo>
                    <a:pt x="1475329" y="43803"/>
                    <a:pt x="1258856" y="119779"/>
                    <a:pt x="1410789" y="52253"/>
                  </a:cubicBezTo>
                  <a:cubicBezTo>
                    <a:pt x="1435954" y="41068"/>
                    <a:pt x="1463040" y="34835"/>
                    <a:pt x="1489166" y="26127"/>
                  </a:cubicBezTo>
                  <a:cubicBezTo>
                    <a:pt x="1502229" y="21773"/>
                    <a:pt x="1514612" y="13924"/>
                    <a:pt x="1528354" y="13065"/>
                  </a:cubicBezTo>
                  <a:cubicBezTo>
                    <a:pt x="1746052" y="-541"/>
                    <a:pt x="1667555" y="2"/>
                    <a:pt x="1763486" y="2"/>
                  </a:cubicBezTo>
                </a:path>
              </a:pathLst>
            </a:cu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51521" y="5248481"/>
              <a:ext cx="1133144" cy="1015663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Vstupní napětí</a:t>
              </a:r>
            </a:p>
            <a:p>
              <a:pPr algn="ctr"/>
              <a:r>
                <a:rPr lang="cs-CZ" sz="2000" dirty="0" smtClean="0"/>
                <a:t>U</a:t>
              </a:r>
              <a:r>
                <a:rPr lang="cs-CZ" sz="2000" baseline="-25000" dirty="0" smtClean="0"/>
                <a:t>1</a:t>
              </a:r>
              <a:endParaRPr lang="cs-CZ" sz="2000" baseline="-250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871063" y="4933858"/>
              <a:ext cx="1133144" cy="1015663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Výstupní napětí</a:t>
              </a:r>
            </a:p>
            <a:p>
              <a:pPr algn="ctr"/>
              <a:r>
                <a:rPr lang="cs-CZ" sz="2000" dirty="0" smtClean="0"/>
                <a:t>U</a:t>
              </a:r>
              <a:r>
                <a:rPr lang="cs-CZ" sz="2000" baseline="-25000" dirty="0" smtClean="0"/>
                <a:t>2</a:t>
              </a:r>
              <a:endParaRPr lang="cs-CZ" sz="2000" baseline="-250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287606" y="4649784"/>
              <a:ext cx="184225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Společné jádro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971599" y="2413829"/>
            <a:ext cx="2520280" cy="1850912"/>
            <a:chOff x="5493176" y="4210787"/>
            <a:chExt cx="2520280" cy="1850912"/>
          </a:xfrm>
        </p:grpSpPr>
        <p:pic>
          <p:nvPicPr>
            <p:cNvPr id="1027" name="Picture 3" descr="C:\Users\uzivatel\AppData\Local\Microsoft\Windows\Temporary Internet Files\Content.IE5\ZOW1DX4L\MC900434799[1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176" y="4867419"/>
              <a:ext cx="1194280" cy="11942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>
              <a:hlinkClick r:id="rId2"/>
            </p:cNvPr>
            <p:cNvSpPr txBox="1"/>
            <p:nvPr/>
          </p:nvSpPr>
          <p:spPr>
            <a:xfrm>
              <a:off x="5493176" y="4210787"/>
              <a:ext cx="2520280" cy="584775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Funkce transformátoru</a:t>
              </a:r>
            </a:p>
            <a:p>
              <a:pPr algn="ctr"/>
              <a:r>
                <a:rPr lang="cs-CZ" sz="1400" i="1" dirty="0" smtClean="0"/>
                <a:t>Video cca 1,5 min</a:t>
              </a:r>
              <a:endParaRPr lang="cs-CZ" sz="1400" i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602160" y="2513807"/>
            <a:ext cx="2386081" cy="1750934"/>
            <a:chOff x="457727" y="3301810"/>
            <a:chExt cx="2386081" cy="1750934"/>
          </a:xfrm>
        </p:grpSpPr>
        <p:pic>
          <p:nvPicPr>
            <p:cNvPr id="1026" name="Picture 2" descr="C:\Users\uzivatel\AppData\Local\Microsoft\Windows\Temporary Internet Files\Content.IE5\ZOW1DX4L\MC900434799[1].pn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8809" y="3868828"/>
              <a:ext cx="1183916" cy="11839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>
              <a:hlinkClick r:id="rId4"/>
            </p:cNvPr>
            <p:cNvSpPr txBox="1"/>
            <p:nvPr/>
          </p:nvSpPr>
          <p:spPr>
            <a:xfrm>
              <a:off x="457727" y="3301810"/>
              <a:ext cx="2386081" cy="553998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Funkce transformátoru</a:t>
              </a:r>
            </a:p>
            <a:p>
              <a:pPr algn="ctr"/>
              <a:r>
                <a:rPr lang="cs-CZ" sz="1200" i="1" dirty="0" smtClean="0"/>
                <a:t>Video cca 2 min</a:t>
              </a:r>
              <a:endParaRPr lang="cs-CZ" sz="1200" i="1" dirty="0"/>
            </a:p>
          </p:txBody>
        </p:sp>
      </p:grpSp>
      <p:sp>
        <p:nvSpPr>
          <p:cNvPr id="6" name="Nadpis 2"/>
          <p:cNvSpPr txBox="1">
            <a:spLocks/>
          </p:cNvSpPr>
          <p:nvPr/>
        </p:nvSpPr>
        <p:spPr>
          <a:xfrm>
            <a:off x="437119" y="243157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Transformátor a jeho funkce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05166" y="1628800"/>
            <a:ext cx="472635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Transformovat lze jen střídavý proud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67500" y="4166285"/>
            <a:ext cx="1928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i s výkladem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56642" y="4254484"/>
            <a:ext cx="327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Pouze názorné video bez výkladu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4905" y="4797152"/>
            <a:ext cx="5683734" cy="1631216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Značení používaných veličin u transformátoru:</a:t>
            </a:r>
          </a:p>
          <a:p>
            <a:r>
              <a:rPr lang="cs-CZ" sz="2000" dirty="0" smtClean="0">
                <a:latin typeface="Baskerville Old Face" pitchFamily="18" charset="0"/>
              </a:rPr>
              <a:t>U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, </a:t>
            </a:r>
            <a:r>
              <a:rPr lang="cs-CZ" sz="2000" dirty="0" smtClean="0">
                <a:latin typeface="Baskerville Old Face" pitchFamily="18" charset="0"/>
              </a:rPr>
              <a:t>I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– vstupní napětí a proud</a:t>
            </a:r>
          </a:p>
          <a:p>
            <a:r>
              <a:rPr lang="cs-CZ" sz="2000" dirty="0" smtClean="0">
                <a:latin typeface="Baskerville Old Face" pitchFamily="18" charset="0"/>
              </a:rPr>
              <a:t>U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, </a:t>
            </a:r>
            <a:r>
              <a:rPr lang="cs-CZ" sz="2000" dirty="0" smtClean="0">
                <a:latin typeface="Baskerville Old Face" pitchFamily="18" charset="0"/>
              </a:rPr>
              <a:t>I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– výstupní napětí a proud</a:t>
            </a:r>
          </a:p>
          <a:p>
            <a:r>
              <a:rPr lang="cs-CZ" sz="2000" dirty="0" smtClean="0">
                <a:latin typeface="Baskerville Old Face" pitchFamily="18" charset="0"/>
              </a:rPr>
              <a:t>N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 – počet závitů na primární (vstupní) cívce</a:t>
            </a:r>
          </a:p>
          <a:p>
            <a:r>
              <a:rPr lang="cs-CZ" sz="2000" dirty="0" smtClean="0">
                <a:latin typeface="Baskerville Old Face" pitchFamily="18" charset="0"/>
              </a:rPr>
              <a:t>N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– počet závitů na sekundární (výstupní) cívce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589519" y="395557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Transformační poměry podle počtu závitů</a:t>
            </a:r>
            <a:endParaRPr lang="cs-CZ" sz="3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75601" y="2233074"/>
            <a:ext cx="1104571" cy="3240360"/>
            <a:chOff x="719571" y="2852936"/>
            <a:chExt cx="1104571" cy="3240360"/>
          </a:xfrm>
        </p:grpSpPr>
        <p:sp>
          <p:nvSpPr>
            <p:cNvPr id="5" name="Obdélník 4"/>
            <p:cNvSpPr/>
            <p:nvPr/>
          </p:nvSpPr>
          <p:spPr>
            <a:xfrm>
              <a:off x="983825" y="2852936"/>
              <a:ext cx="576064" cy="3240360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836476" y="3159913"/>
              <a:ext cx="936104" cy="100811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600" dirty="0" smtClean="0">
                  <a:solidFill>
                    <a:schemeClr val="tx1"/>
                  </a:solidFill>
                </a:rPr>
                <a:t>Primární cívka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719571" y="4725144"/>
              <a:ext cx="1104571" cy="100811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400" dirty="0" smtClean="0">
                  <a:solidFill>
                    <a:schemeClr val="tx1"/>
                  </a:solidFill>
                </a:rPr>
                <a:t>Sekundární cívka</a:t>
              </a:r>
              <a:endParaRPr lang="cs-CZ" sz="1400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601429" y="1756020"/>
            <a:ext cx="1763861" cy="95410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Vstupní </a:t>
            </a:r>
          </a:p>
          <a:p>
            <a:r>
              <a:rPr lang="cs-CZ" dirty="0"/>
              <a:t>N</a:t>
            </a:r>
            <a:r>
              <a:rPr lang="cs-CZ" dirty="0" smtClean="0"/>
              <a:t>apětí </a:t>
            </a:r>
            <a:r>
              <a:rPr lang="cs-CZ" dirty="0">
                <a:latin typeface="Baskerville Old Face" pitchFamily="18" charset="0"/>
              </a:rPr>
              <a:t>U</a:t>
            </a:r>
            <a:r>
              <a:rPr lang="cs-CZ" baseline="-25000" dirty="0"/>
              <a:t>1</a:t>
            </a:r>
            <a:r>
              <a:rPr lang="cs-CZ" dirty="0" smtClean="0"/>
              <a:t> = 20 V</a:t>
            </a:r>
          </a:p>
          <a:p>
            <a:r>
              <a:rPr lang="cs-CZ" dirty="0" smtClean="0"/>
              <a:t>Proud </a:t>
            </a:r>
            <a:r>
              <a:rPr lang="cs-CZ" dirty="0" smtClean="0">
                <a:latin typeface="Baskerville Old Face" pitchFamily="18" charset="0"/>
              </a:rPr>
              <a:t>I</a:t>
            </a:r>
            <a:r>
              <a:rPr lang="cs-CZ" baseline="-25000" dirty="0" smtClean="0">
                <a:latin typeface="Baskerville Old Face" pitchFamily="18" charset="0"/>
              </a:rPr>
              <a:t>1</a:t>
            </a:r>
            <a:r>
              <a:rPr lang="cs-CZ" dirty="0" smtClean="0">
                <a:latin typeface="Baskerville Old Face" pitchFamily="18" charset="0"/>
              </a:rPr>
              <a:t> = 1 A</a:t>
            </a:r>
            <a:endParaRPr lang="cs-CZ" baseline="-25000" dirty="0">
              <a:latin typeface="Baskerville Old Fac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01429" y="2901832"/>
            <a:ext cx="1312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Počet závitů</a:t>
            </a:r>
          </a:p>
          <a:p>
            <a:r>
              <a:rPr lang="cs-CZ" dirty="0" smtClean="0">
                <a:latin typeface="Baskerville Old Face" pitchFamily="18" charset="0"/>
              </a:rPr>
              <a:t>N</a:t>
            </a:r>
            <a:r>
              <a:rPr lang="cs-CZ" baseline="-25000" dirty="0" smtClean="0"/>
              <a:t>1 </a:t>
            </a:r>
            <a:r>
              <a:rPr lang="cs-CZ" dirty="0" smtClean="0"/>
              <a:t> = 100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5542" y="4241040"/>
            <a:ext cx="1312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Počet závitů</a:t>
            </a:r>
          </a:p>
          <a:p>
            <a:r>
              <a:rPr lang="cs-CZ" dirty="0" smtClean="0">
                <a:latin typeface="Baskerville Old Face" pitchFamily="18" charset="0"/>
              </a:rPr>
              <a:t>N</a:t>
            </a:r>
            <a:r>
              <a:rPr lang="cs-CZ" baseline="-25000" dirty="0" smtClean="0"/>
              <a:t>2 </a:t>
            </a:r>
            <a:r>
              <a:rPr lang="cs-CZ" dirty="0" smtClean="0"/>
              <a:t> = 100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3360" y="5625833"/>
            <a:ext cx="1785118" cy="95410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Výstupní </a:t>
            </a:r>
          </a:p>
          <a:p>
            <a:r>
              <a:rPr lang="cs-CZ" dirty="0"/>
              <a:t>N</a:t>
            </a:r>
            <a:r>
              <a:rPr lang="cs-CZ" dirty="0" smtClean="0"/>
              <a:t>apětí </a:t>
            </a:r>
            <a:r>
              <a:rPr lang="cs-CZ" dirty="0">
                <a:latin typeface="Baskerville Old Face" pitchFamily="18" charset="0"/>
              </a:rPr>
              <a:t>U</a:t>
            </a:r>
            <a:r>
              <a:rPr lang="cs-CZ" baseline="-25000" dirty="0"/>
              <a:t>1</a:t>
            </a:r>
            <a:r>
              <a:rPr lang="cs-CZ" dirty="0" smtClean="0"/>
              <a:t> = 20 V</a:t>
            </a:r>
          </a:p>
          <a:p>
            <a:r>
              <a:rPr lang="cs-CZ" dirty="0" smtClean="0"/>
              <a:t>Proud </a:t>
            </a:r>
            <a:r>
              <a:rPr lang="cs-CZ" dirty="0" smtClean="0">
                <a:latin typeface="Baskerville Old Face" pitchFamily="18" charset="0"/>
              </a:rPr>
              <a:t>I</a:t>
            </a:r>
            <a:r>
              <a:rPr lang="cs-CZ" baseline="-25000" dirty="0" smtClean="0">
                <a:latin typeface="Baskerville Old Face" pitchFamily="18" charset="0"/>
              </a:rPr>
              <a:t>1</a:t>
            </a:r>
            <a:r>
              <a:rPr lang="cs-CZ" dirty="0" smtClean="0">
                <a:latin typeface="Baskerville Old Face" pitchFamily="18" charset="0"/>
              </a:rPr>
              <a:t> = 1 A</a:t>
            </a:r>
            <a:endParaRPr lang="cs-CZ" baseline="-25000" dirty="0">
              <a:latin typeface="Baskerville Old Fac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0374" y="3668588"/>
            <a:ext cx="67502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 : 1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4636140" y="2233074"/>
            <a:ext cx="1104571" cy="3240360"/>
            <a:chOff x="719571" y="2852936"/>
            <a:chExt cx="1104571" cy="3240360"/>
          </a:xfrm>
        </p:grpSpPr>
        <p:sp>
          <p:nvSpPr>
            <p:cNvPr id="13" name="Obdélník 12"/>
            <p:cNvSpPr/>
            <p:nvPr/>
          </p:nvSpPr>
          <p:spPr>
            <a:xfrm>
              <a:off x="983825" y="2852936"/>
              <a:ext cx="576064" cy="3240360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836476" y="3159913"/>
              <a:ext cx="936104" cy="100811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600" dirty="0" smtClean="0">
                  <a:solidFill>
                    <a:schemeClr val="tx1"/>
                  </a:solidFill>
                </a:rPr>
                <a:t>Primární cívka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719571" y="4725144"/>
              <a:ext cx="1104571" cy="100811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400" dirty="0" smtClean="0">
                  <a:solidFill>
                    <a:schemeClr val="tx1"/>
                  </a:solidFill>
                </a:rPr>
                <a:t>Sekundární cívka</a:t>
              </a:r>
              <a:endParaRPr lang="cs-CZ" sz="1400" dirty="0">
                <a:solidFill>
                  <a:schemeClr val="tx1"/>
                </a:solidFill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5868144" y="1704279"/>
            <a:ext cx="1763861" cy="95410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Vstupní </a:t>
            </a:r>
          </a:p>
          <a:p>
            <a:r>
              <a:rPr lang="cs-CZ" dirty="0" smtClean="0"/>
              <a:t>napětí </a:t>
            </a:r>
            <a:r>
              <a:rPr lang="cs-CZ" dirty="0">
                <a:latin typeface="Baskerville Old Face" pitchFamily="18" charset="0"/>
              </a:rPr>
              <a:t>U</a:t>
            </a:r>
            <a:r>
              <a:rPr lang="cs-CZ" baseline="-25000" dirty="0"/>
              <a:t>1</a:t>
            </a:r>
            <a:r>
              <a:rPr lang="cs-CZ" dirty="0" smtClean="0"/>
              <a:t> = 20 V</a:t>
            </a:r>
          </a:p>
          <a:p>
            <a:r>
              <a:rPr lang="cs-CZ" dirty="0" smtClean="0"/>
              <a:t>Proud </a:t>
            </a:r>
            <a:r>
              <a:rPr lang="cs-CZ" dirty="0" smtClean="0">
                <a:latin typeface="Baskerville Old Face" pitchFamily="18" charset="0"/>
              </a:rPr>
              <a:t>I</a:t>
            </a:r>
            <a:r>
              <a:rPr lang="cs-CZ" baseline="-25000" dirty="0" smtClean="0">
                <a:latin typeface="Baskerville Old Face" pitchFamily="18" charset="0"/>
              </a:rPr>
              <a:t>1</a:t>
            </a:r>
            <a:r>
              <a:rPr lang="cs-CZ" dirty="0" smtClean="0">
                <a:latin typeface="Baskerville Old Face" pitchFamily="18" charset="0"/>
              </a:rPr>
              <a:t> = 1 A</a:t>
            </a:r>
            <a:endParaRPr lang="cs-CZ" baseline="-25000" dirty="0">
              <a:latin typeface="Baskerville Old Face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95867" y="5625832"/>
            <a:ext cx="1785118" cy="95410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Výstupní </a:t>
            </a:r>
          </a:p>
          <a:p>
            <a:r>
              <a:rPr lang="cs-CZ" dirty="0"/>
              <a:t>N</a:t>
            </a:r>
            <a:r>
              <a:rPr lang="cs-CZ" dirty="0" smtClean="0"/>
              <a:t>apětí </a:t>
            </a:r>
            <a:r>
              <a:rPr lang="cs-CZ" dirty="0">
                <a:latin typeface="Baskerville Old Face" pitchFamily="18" charset="0"/>
              </a:rPr>
              <a:t>U</a:t>
            </a:r>
            <a:r>
              <a:rPr lang="cs-CZ" baseline="-25000" dirty="0"/>
              <a:t>1</a:t>
            </a:r>
            <a:r>
              <a:rPr lang="cs-CZ" dirty="0" smtClean="0"/>
              <a:t> = 40 V</a:t>
            </a:r>
          </a:p>
          <a:p>
            <a:r>
              <a:rPr lang="cs-CZ" dirty="0" smtClean="0"/>
              <a:t>Proud </a:t>
            </a:r>
            <a:r>
              <a:rPr lang="cs-CZ" dirty="0" smtClean="0">
                <a:latin typeface="Baskerville Old Face" pitchFamily="18" charset="0"/>
              </a:rPr>
              <a:t>I</a:t>
            </a:r>
            <a:r>
              <a:rPr lang="cs-CZ" baseline="-25000" dirty="0" smtClean="0">
                <a:latin typeface="Baskerville Old Face" pitchFamily="18" charset="0"/>
              </a:rPr>
              <a:t>1</a:t>
            </a:r>
            <a:r>
              <a:rPr lang="cs-CZ" dirty="0" smtClean="0">
                <a:latin typeface="Baskerville Old Face" pitchFamily="18" charset="0"/>
              </a:rPr>
              <a:t> = 0,5 A</a:t>
            </a:r>
            <a:endParaRPr lang="cs-CZ" baseline="-25000" dirty="0">
              <a:latin typeface="Baskerville Old Face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69031" y="3054232"/>
            <a:ext cx="1312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Počet závitů</a:t>
            </a:r>
          </a:p>
          <a:p>
            <a:r>
              <a:rPr lang="cs-CZ" dirty="0" smtClean="0">
                <a:latin typeface="Baskerville Old Face" pitchFamily="18" charset="0"/>
              </a:rPr>
              <a:t>N</a:t>
            </a:r>
            <a:r>
              <a:rPr lang="cs-CZ" baseline="-25000" dirty="0" smtClean="0"/>
              <a:t>1 </a:t>
            </a:r>
            <a:r>
              <a:rPr lang="cs-CZ" dirty="0" smtClean="0"/>
              <a:t> = 100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05654" y="4467063"/>
            <a:ext cx="1312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Počet závitů</a:t>
            </a:r>
          </a:p>
          <a:p>
            <a:r>
              <a:rPr lang="cs-CZ" dirty="0" smtClean="0">
                <a:latin typeface="Baskerville Old Face" pitchFamily="18" charset="0"/>
              </a:rPr>
              <a:t>N</a:t>
            </a:r>
            <a:r>
              <a:rPr lang="cs-CZ" baseline="-25000" dirty="0" smtClean="0"/>
              <a:t>2 </a:t>
            </a:r>
            <a:r>
              <a:rPr lang="cs-CZ" dirty="0" smtClean="0"/>
              <a:t> = 200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50913" y="3655236"/>
            <a:ext cx="67502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 : 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22639" y="5473434"/>
            <a:ext cx="2618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Pamatuj: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Kolikrát má jedna cívka více závitů, tolikrát na ní naměříme větší napětí.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991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589519" y="395557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Transformační poměry podle počtu závitů</a:t>
            </a:r>
            <a:endParaRPr lang="cs-CZ" sz="36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75601" y="2233074"/>
            <a:ext cx="1104571" cy="3240360"/>
            <a:chOff x="719571" y="2852936"/>
            <a:chExt cx="1104571" cy="3240360"/>
          </a:xfrm>
        </p:grpSpPr>
        <p:sp>
          <p:nvSpPr>
            <p:cNvPr id="5" name="Obdélník 4"/>
            <p:cNvSpPr/>
            <p:nvPr/>
          </p:nvSpPr>
          <p:spPr>
            <a:xfrm>
              <a:off x="983825" y="2852936"/>
              <a:ext cx="576064" cy="3240360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836476" y="3159913"/>
              <a:ext cx="936104" cy="100811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600" dirty="0" smtClean="0">
                  <a:solidFill>
                    <a:schemeClr val="tx1"/>
                  </a:solidFill>
                </a:rPr>
                <a:t>Primární cívka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719571" y="4725144"/>
              <a:ext cx="1104571" cy="100811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400" dirty="0" smtClean="0">
                  <a:solidFill>
                    <a:schemeClr val="tx1"/>
                  </a:solidFill>
                </a:rPr>
                <a:t>Sekundární cívka</a:t>
              </a:r>
              <a:endParaRPr lang="cs-CZ" sz="1400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601429" y="1756020"/>
            <a:ext cx="1763861" cy="95410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Vstupní </a:t>
            </a:r>
          </a:p>
          <a:p>
            <a:r>
              <a:rPr lang="cs-CZ" dirty="0"/>
              <a:t>N</a:t>
            </a:r>
            <a:r>
              <a:rPr lang="cs-CZ" dirty="0" smtClean="0"/>
              <a:t>apětí </a:t>
            </a:r>
            <a:r>
              <a:rPr lang="cs-CZ" dirty="0">
                <a:latin typeface="Baskerville Old Face" pitchFamily="18" charset="0"/>
              </a:rPr>
              <a:t>U</a:t>
            </a:r>
            <a:r>
              <a:rPr lang="cs-CZ" baseline="-25000" dirty="0"/>
              <a:t>1</a:t>
            </a:r>
            <a:r>
              <a:rPr lang="cs-CZ" dirty="0" smtClean="0"/>
              <a:t> = 20 V</a:t>
            </a:r>
          </a:p>
          <a:p>
            <a:r>
              <a:rPr lang="cs-CZ" dirty="0" smtClean="0"/>
              <a:t>Proud </a:t>
            </a:r>
            <a:r>
              <a:rPr lang="cs-CZ" dirty="0" smtClean="0">
                <a:latin typeface="Baskerville Old Face" pitchFamily="18" charset="0"/>
              </a:rPr>
              <a:t>I</a:t>
            </a:r>
            <a:r>
              <a:rPr lang="cs-CZ" baseline="-25000" dirty="0" smtClean="0">
                <a:latin typeface="Baskerville Old Face" pitchFamily="18" charset="0"/>
              </a:rPr>
              <a:t>1</a:t>
            </a:r>
            <a:r>
              <a:rPr lang="cs-CZ" dirty="0" smtClean="0">
                <a:latin typeface="Baskerville Old Face" pitchFamily="18" charset="0"/>
              </a:rPr>
              <a:t> = 1 A</a:t>
            </a:r>
            <a:endParaRPr lang="cs-CZ" baseline="-25000" dirty="0">
              <a:latin typeface="Baskerville Old Fac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01429" y="2901832"/>
            <a:ext cx="1312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Počet závitů</a:t>
            </a:r>
          </a:p>
          <a:p>
            <a:r>
              <a:rPr lang="cs-CZ" dirty="0" smtClean="0">
                <a:latin typeface="Baskerville Old Face" pitchFamily="18" charset="0"/>
              </a:rPr>
              <a:t>N</a:t>
            </a:r>
            <a:r>
              <a:rPr lang="cs-CZ" baseline="-25000" dirty="0" smtClean="0"/>
              <a:t>1 </a:t>
            </a:r>
            <a:r>
              <a:rPr lang="cs-CZ" dirty="0" smtClean="0"/>
              <a:t> = 200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5542" y="4241040"/>
            <a:ext cx="1312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Počet závitů</a:t>
            </a:r>
          </a:p>
          <a:p>
            <a:r>
              <a:rPr lang="cs-CZ" dirty="0" smtClean="0">
                <a:latin typeface="Baskerville Old Face" pitchFamily="18" charset="0"/>
              </a:rPr>
              <a:t>N</a:t>
            </a:r>
            <a:r>
              <a:rPr lang="cs-CZ" baseline="-25000" dirty="0" smtClean="0"/>
              <a:t>2 </a:t>
            </a:r>
            <a:r>
              <a:rPr lang="cs-CZ" dirty="0" smtClean="0"/>
              <a:t> = 100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8432" y="5587576"/>
            <a:ext cx="1785118" cy="95410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Výstupní </a:t>
            </a:r>
          </a:p>
          <a:p>
            <a:r>
              <a:rPr lang="cs-CZ" dirty="0"/>
              <a:t>N</a:t>
            </a:r>
            <a:r>
              <a:rPr lang="cs-CZ" dirty="0" smtClean="0"/>
              <a:t>apětí </a:t>
            </a:r>
            <a:r>
              <a:rPr lang="cs-CZ" dirty="0">
                <a:latin typeface="Baskerville Old Face" pitchFamily="18" charset="0"/>
              </a:rPr>
              <a:t>U</a:t>
            </a:r>
            <a:r>
              <a:rPr lang="cs-CZ" baseline="-25000" dirty="0"/>
              <a:t>1</a:t>
            </a:r>
            <a:r>
              <a:rPr lang="cs-CZ" dirty="0" smtClean="0"/>
              <a:t> = 10 V</a:t>
            </a:r>
          </a:p>
          <a:p>
            <a:r>
              <a:rPr lang="cs-CZ" dirty="0" smtClean="0"/>
              <a:t>Proud </a:t>
            </a:r>
            <a:r>
              <a:rPr lang="cs-CZ" dirty="0" smtClean="0">
                <a:latin typeface="Baskerville Old Face" pitchFamily="18" charset="0"/>
              </a:rPr>
              <a:t>I</a:t>
            </a:r>
            <a:r>
              <a:rPr lang="cs-CZ" baseline="-25000" dirty="0" smtClean="0">
                <a:latin typeface="Baskerville Old Face" pitchFamily="18" charset="0"/>
              </a:rPr>
              <a:t>1</a:t>
            </a:r>
            <a:r>
              <a:rPr lang="cs-CZ" dirty="0" smtClean="0">
                <a:latin typeface="Baskerville Old Face" pitchFamily="18" charset="0"/>
              </a:rPr>
              <a:t> = 2 A</a:t>
            </a:r>
            <a:endParaRPr lang="cs-CZ" baseline="-25000" dirty="0">
              <a:latin typeface="Baskerville Old Fac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0374" y="3668588"/>
            <a:ext cx="67502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 : 1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4168088" y="2219722"/>
            <a:ext cx="1104571" cy="3240360"/>
            <a:chOff x="719571" y="2852936"/>
            <a:chExt cx="1104571" cy="3240360"/>
          </a:xfrm>
        </p:grpSpPr>
        <p:sp>
          <p:nvSpPr>
            <p:cNvPr id="13" name="Obdélník 12"/>
            <p:cNvSpPr/>
            <p:nvPr/>
          </p:nvSpPr>
          <p:spPr>
            <a:xfrm>
              <a:off x="983825" y="2852936"/>
              <a:ext cx="576064" cy="3240360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836476" y="3159913"/>
              <a:ext cx="936104" cy="100811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600" dirty="0" smtClean="0">
                  <a:solidFill>
                    <a:schemeClr val="tx1"/>
                  </a:solidFill>
                </a:rPr>
                <a:t>Primární cívka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719571" y="4725144"/>
              <a:ext cx="1104571" cy="100811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400" dirty="0" smtClean="0">
                  <a:solidFill>
                    <a:schemeClr val="tx1"/>
                  </a:solidFill>
                </a:rPr>
                <a:t>Sekundární cívka</a:t>
              </a:r>
              <a:endParaRPr lang="cs-CZ" sz="1400" dirty="0">
                <a:solidFill>
                  <a:schemeClr val="tx1"/>
                </a:solidFill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5390343" y="1684261"/>
            <a:ext cx="1763861" cy="95410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Vstupní </a:t>
            </a:r>
          </a:p>
          <a:p>
            <a:r>
              <a:rPr lang="cs-CZ" dirty="0" smtClean="0"/>
              <a:t>napětí </a:t>
            </a:r>
            <a:r>
              <a:rPr lang="cs-CZ" dirty="0">
                <a:latin typeface="Baskerville Old Face" pitchFamily="18" charset="0"/>
              </a:rPr>
              <a:t>U</a:t>
            </a:r>
            <a:r>
              <a:rPr lang="cs-CZ" baseline="-25000" dirty="0"/>
              <a:t>1</a:t>
            </a:r>
            <a:r>
              <a:rPr lang="cs-CZ" dirty="0" smtClean="0"/>
              <a:t> = 20 V</a:t>
            </a:r>
          </a:p>
          <a:p>
            <a:r>
              <a:rPr lang="cs-CZ" dirty="0" smtClean="0"/>
              <a:t>Proud </a:t>
            </a:r>
            <a:r>
              <a:rPr lang="cs-CZ" dirty="0" smtClean="0">
                <a:latin typeface="Baskerville Old Face" pitchFamily="18" charset="0"/>
              </a:rPr>
              <a:t>I</a:t>
            </a:r>
            <a:r>
              <a:rPr lang="cs-CZ" baseline="-25000" dirty="0" smtClean="0">
                <a:latin typeface="Baskerville Old Face" pitchFamily="18" charset="0"/>
              </a:rPr>
              <a:t>1</a:t>
            </a:r>
            <a:r>
              <a:rPr lang="cs-CZ" dirty="0" smtClean="0">
                <a:latin typeface="Baskerville Old Face" pitchFamily="18" charset="0"/>
              </a:rPr>
              <a:t> = 1 A</a:t>
            </a:r>
            <a:endParaRPr lang="cs-CZ" baseline="-25000" dirty="0">
              <a:latin typeface="Baskerville Old Face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60486" y="5589239"/>
            <a:ext cx="2007658" cy="9233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Výstupní </a:t>
            </a:r>
          </a:p>
          <a:p>
            <a:r>
              <a:rPr lang="cs-CZ" dirty="0"/>
              <a:t>N</a:t>
            </a:r>
            <a:r>
              <a:rPr lang="cs-CZ" dirty="0" smtClean="0"/>
              <a:t>apětí </a:t>
            </a:r>
            <a:r>
              <a:rPr lang="cs-CZ" dirty="0">
                <a:latin typeface="Baskerville Old Face" pitchFamily="18" charset="0"/>
              </a:rPr>
              <a:t>U</a:t>
            </a:r>
            <a:r>
              <a:rPr lang="cs-CZ" baseline="-25000" dirty="0"/>
              <a:t>1</a:t>
            </a:r>
            <a:r>
              <a:rPr lang="cs-CZ" dirty="0" smtClean="0"/>
              <a:t> = ……...V</a:t>
            </a:r>
          </a:p>
          <a:p>
            <a:r>
              <a:rPr lang="cs-CZ" dirty="0" smtClean="0"/>
              <a:t>Proud </a:t>
            </a:r>
            <a:r>
              <a:rPr lang="cs-CZ" dirty="0" smtClean="0">
                <a:latin typeface="Baskerville Old Face" pitchFamily="18" charset="0"/>
              </a:rPr>
              <a:t>I</a:t>
            </a:r>
            <a:r>
              <a:rPr lang="cs-CZ" baseline="-25000" dirty="0" smtClean="0">
                <a:latin typeface="Baskerville Old Face" pitchFamily="18" charset="0"/>
              </a:rPr>
              <a:t>1</a:t>
            </a:r>
            <a:r>
              <a:rPr lang="cs-CZ" dirty="0" smtClean="0">
                <a:latin typeface="Baskerville Old Face" pitchFamily="18" charset="0"/>
              </a:rPr>
              <a:t> = ……… A</a:t>
            </a:r>
            <a:endParaRPr lang="cs-CZ" baseline="-25000" dirty="0">
              <a:latin typeface="Baskerville Old Face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0343" y="2901832"/>
            <a:ext cx="1312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Počet závitů</a:t>
            </a:r>
          </a:p>
          <a:p>
            <a:r>
              <a:rPr lang="cs-CZ" dirty="0" smtClean="0">
                <a:latin typeface="Baskerville Old Face" pitchFamily="18" charset="0"/>
              </a:rPr>
              <a:t>N</a:t>
            </a:r>
            <a:r>
              <a:rPr lang="cs-CZ" baseline="-25000" dirty="0" smtClean="0"/>
              <a:t>1 </a:t>
            </a:r>
            <a:r>
              <a:rPr lang="cs-CZ" dirty="0" smtClean="0"/>
              <a:t> = 100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90343" y="4203571"/>
            <a:ext cx="1393330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Počet závitů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Baskerville Old Face" pitchFamily="18" charset="0"/>
              </a:rPr>
              <a:t>N</a:t>
            </a:r>
            <a:r>
              <a:rPr lang="cs-CZ" baseline="-25000" dirty="0" smtClean="0"/>
              <a:t>2 </a:t>
            </a:r>
            <a:r>
              <a:rPr lang="cs-CZ" dirty="0" smtClean="0"/>
              <a:t> = ………..?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66807" y="3633174"/>
            <a:ext cx="67502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 : 4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46579" y="5341353"/>
            <a:ext cx="29179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Pamatuj: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Když transformátor zvětšuje napětí, tak stejným poměrem zmenšuje proud.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Sedmiúhelník 21"/>
          <p:cNvSpPr/>
          <p:nvPr/>
        </p:nvSpPr>
        <p:spPr>
          <a:xfrm>
            <a:off x="7188444" y="3030755"/>
            <a:ext cx="1584176" cy="1453590"/>
          </a:xfrm>
          <a:prstGeom prst="heptagon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Doplň chybějící údaje.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5892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539552" y="243157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Transformátor a jeho využití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1537" y="1721259"/>
            <a:ext cx="1800200" cy="584775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Svařování</a:t>
            </a:r>
          </a:p>
          <a:p>
            <a:pPr algn="ctr"/>
            <a:r>
              <a:rPr lang="cs-CZ" sz="1400" dirty="0" smtClean="0"/>
              <a:t>(potřeba velký proud)</a:t>
            </a:r>
            <a:endParaRPr lang="cs-CZ" sz="1400" dirty="0"/>
          </a:p>
        </p:txBody>
      </p:sp>
      <p:pic>
        <p:nvPicPr>
          <p:cNvPr id="2051" name="Picture 3" descr="C:\Users\uzivatel\AppData\Local\Microsoft\Windows\Temporary Internet Files\Content.IE5\PVDUFBUN\MP9003169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48" y="2410901"/>
            <a:ext cx="2868106" cy="1831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HXF7LY24\MP90040244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953"/>
          <a:stretch/>
        </p:blipFill>
        <p:spPr bwMode="auto">
          <a:xfrm>
            <a:off x="6311122" y="2403720"/>
            <a:ext cx="2520950" cy="2186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04248" y="1721258"/>
            <a:ext cx="1800200" cy="584775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Nabíječka </a:t>
            </a:r>
          </a:p>
          <a:p>
            <a:pPr algn="ctr"/>
            <a:r>
              <a:rPr lang="cs-CZ" sz="1400" dirty="0" smtClean="0"/>
              <a:t>(potřeba malé napětí)</a:t>
            </a:r>
            <a:endParaRPr lang="cs-CZ" sz="1400" dirty="0"/>
          </a:p>
        </p:txBody>
      </p:sp>
      <p:pic>
        <p:nvPicPr>
          <p:cNvPr id="2053" name="Picture 5" descr="C:\Users\uzivatel\AppData\Local\Microsoft\Windows\Temporary Internet Files\Content.IE5\8YKHHWPL\MM90033644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15769"/>
            <a:ext cx="1418744" cy="162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052487" y="1724419"/>
            <a:ext cx="1800200" cy="584775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El. zvonek</a:t>
            </a:r>
          </a:p>
          <a:p>
            <a:pPr algn="ctr"/>
            <a:r>
              <a:rPr lang="cs-CZ" sz="1400" dirty="0" smtClean="0"/>
              <a:t>(potřeba malé napětí)</a:t>
            </a:r>
            <a:endParaRPr lang="cs-CZ" sz="1400" dirty="0"/>
          </a:p>
        </p:txBody>
      </p:sp>
      <p:pic>
        <p:nvPicPr>
          <p:cNvPr id="2054" name="Picture 6" descr="C:\Users\uzivatel\AppData\Local\Microsoft\Windows\Temporary Internet Files\Content.IE5\PVDUFBUN\MC9000130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537" y="4869160"/>
            <a:ext cx="1492093" cy="1627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7" y="4576772"/>
            <a:ext cx="1928759" cy="584775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Televizor</a:t>
            </a:r>
          </a:p>
          <a:p>
            <a:pPr algn="ctr"/>
            <a:r>
              <a:rPr lang="cs-CZ" sz="1400" dirty="0" smtClean="0"/>
              <a:t>(potřebuje velké napětí)</a:t>
            </a:r>
            <a:endParaRPr lang="cs-CZ" sz="1400" dirty="0"/>
          </a:p>
        </p:txBody>
      </p:sp>
      <p:pic>
        <p:nvPicPr>
          <p:cNvPr id="2055" name="Picture 7" descr="C:\Users\uzivatel\AppData\Local\Microsoft\Windows\Temporary Internet Files\Content.IE5\GFHMNZ7G\MC9004241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324" y="5013175"/>
            <a:ext cx="1709245" cy="1404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148007" y="5013175"/>
            <a:ext cx="2071047" cy="584775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Notebook - adaptér</a:t>
            </a:r>
          </a:p>
          <a:p>
            <a:pPr algn="ctr"/>
            <a:r>
              <a:rPr lang="cs-CZ" sz="1400" dirty="0" smtClean="0"/>
              <a:t>(potřeba malé napětí)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5996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3954" y="390179"/>
            <a:ext cx="8568952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Zakroužkuj věci </a:t>
            </a:r>
            <a:r>
              <a:rPr lang="cs-CZ" sz="2000" dirty="0" smtClean="0"/>
              <a:t>(pomocí skrytého pera), </a:t>
            </a:r>
            <a:r>
              <a:rPr lang="cs-CZ" sz="2400" dirty="0" smtClean="0"/>
              <a:t>které ke svému provozu potřebují transformátor </a:t>
            </a:r>
            <a:r>
              <a:rPr lang="cs-CZ" sz="2000" dirty="0" smtClean="0"/>
              <a:t>(adaptér)</a:t>
            </a:r>
            <a:r>
              <a:rPr lang="cs-CZ" sz="2400" dirty="0" smtClean="0"/>
              <a:t>, ostatní škrtni.</a:t>
            </a:r>
            <a:endParaRPr lang="cs-CZ" sz="2400" dirty="0"/>
          </a:p>
        </p:txBody>
      </p:sp>
      <p:pic>
        <p:nvPicPr>
          <p:cNvPr id="3075" name="Picture 3" descr="C:\Users\uzivatel\AppData\Local\Microsoft\Windows\Temporary Internet Files\Content.IE5\PVDUFBUN\MP9003851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1797586" cy="1283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16UXLQ8S\MC9003976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04864"/>
            <a:ext cx="1560189" cy="1283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AppData\Local\Microsoft\Windows\Temporary Internet Files\Content.IE5\16UXLQ8S\MP9003879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680451"/>
            <a:ext cx="2016224" cy="143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zivatel\AppData\Local\Microsoft\Windows\Temporary Internet Files\Content.IE5\16UXLQ8S\MC9003569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253" y="1970287"/>
            <a:ext cx="1304000" cy="178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ivatel\AppData\Local\Microsoft\Windows\Temporary Internet Files\Content.IE5\8YKHHWPL\MC9002902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3927" y="4365104"/>
            <a:ext cx="1440160" cy="1574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zivatel\AppData\Local\Microsoft\Windows\Temporary Internet Files\Content.IE5\ZOW1DX4L\MM900336964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566245"/>
            <a:ext cx="1296962" cy="1296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31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6409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u="sng" dirty="0" smtClean="0">
                <a:solidFill>
                  <a:srgbClr val="FF0000"/>
                </a:solidFill>
              </a:rPr>
              <a:t>Pamatuj si: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cs-CZ" sz="2000" dirty="0" smtClean="0"/>
              <a:t>Transformátor zvětšuje nebo zmenšuje napětí i proud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cs-CZ" sz="2000" dirty="0" smtClean="0"/>
              <a:t>Transformátor se skládá ze dvou cívek, vzájemně spojených kovovým jádrem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cs-CZ" sz="2000" dirty="0" smtClean="0"/>
              <a:t>Vstupní (první) cívka se jmenuje primární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cs-CZ" sz="2000" dirty="0" smtClean="0"/>
              <a:t>Výstupní (druhá) cívka se jmenuje sekundární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cs-CZ" sz="2000" dirty="0" smtClean="0"/>
              <a:t>Transformovat lze jen střídavý proud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cs-CZ" sz="2000" dirty="0" smtClean="0"/>
              <a:t>Kolikrát je na cívce více závitů, tak tolikrát je na ní větší napětí</a:t>
            </a: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ü"/>
            </a:pPr>
            <a:r>
              <a:rPr lang="cs-CZ" sz="2000" dirty="0" smtClean="0"/>
              <a:t>Kolikrát bude na sekundární cívce větší napětí, tolikrát na ní bude menší proud</a:t>
            </a:r>
          </a:p>
        </p:txBody>
      </p:sp>
      <p:grpSp>
        <p:nvGrpSpPr>
          <p:cNvPr id="3" name="Skupina 2"/>
          <p:cNvGrpSpPr/>
          <p:nvPr/>
        </p:nvGrpSpPr>
        <p:grpSpPr>
          <a:xfrm rot="5400000">
            <a:off x="6359976" y="-685440"/>
            <a:ext cx="1104571" cy="3240360"/>
            <a:chOff x="733365" y="2852936"/>
            <a:chExt cx="1104571" cy="3240360"/>
          </a:xfrm>
        </p:grpSpPr>
        <p:sp>
          <p:nvSpPr>
            <p:cNvPr id="4" name="Obdélník 3"/>
            <p:cNvSpPr/>
            <p:nvPr/>
          </p:nvSpPr>
          <p:spPr>
            <a:xfrm>
              <a:off x="983825" y="2852936"/>
              <a:ext cx="576064" cy="3240360"/>
            </a:xfrm>
            <a:prstGeom prst="rect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817598" y="4725145"/>
              <a:ext cx="936104" cy="100811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cs-CZ" sz="1600" dirty="0" smtClean="0">
                  <a:solidFill>
                    <a:schemeClr val="tx1"/>
                  </a:solidFill>
                </a:rPr>
                <a:t>Primární cívka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733365" y="3284986"/>
              <a:ext cx="1104571" cy="1008112"/>
            </a:xfrm>
            <a:prstGeom prst="rect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cs-CZ" sz="1400" dirty="0" smtClean="0">
                  <a:solidFill>
                    <a:schemeClr val="tx1"/>
                  </a:solidFill>
                </a:rPr>
                <a:t>Sekundární cívka</a:t>
              </a:r>
              <a:endParaRPr lang="cs-CZ" sz="1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1338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836712"/>
            <a:ext cx="8280920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ZDROJE A CITACE</a:t>
            </a:r>
          </a:p>
          <a:p>
            <a:r>
              <a:rPr lang="cs-CZ" dirty="0"/>
              <a:t>O</a:t>
            </a:r>
            <a:r>
              <a:rPr lang="cs-CZ" dirty="0" smtClean="0"/>
              <a:t>brázky </a:t>
            </a:r>
            <a:r>
              <a:rPr lang="cs-CZ" dirty="0"/>
              <a:t>a fotografie, pokud není uvedeno jinak, jsou použity z galerie klipart</a:t>
            </a:r>
          </a:p>
          <a:p>
            <a:r>
              <a:rPr lang="cs-CZ" dirty="0">
                <a:hlinkClick r:id="rId2"/>
              </a:rPr>
              <a:t>http://office.microsoft.com/klipart</a:t>
            </a:r>
            <a:endParaRPr lang="cs-CZ" dirty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756</Words>
  <Application>Microsoft Office PowerPoint</Application>
  <PresentationFormat>Předvádění na obrazovce (4:3)</PresentationFormat>
  <Paragraphs>144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Transformátor VY_32_INOVACE_2A_16 Číslo projektu: CZ.1.07/1.4.00/21.1101</vt:lpstr>
      <vt:lpstr>Prezentace aplikace PowerPoint</vt:lpstr>
      <vt:lpstr>Transformátor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2013-01-27T18:17:06Z</dcterms:modified>
</cp:coreProperties>
</file>