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2" r:id="rId1"/>
  </p:sldMasterIdLst>
  <p:sldIdLst>
    <p:sldId id="262" r:id="rId2"/>
    <p:sldId id="263" r:id="rId3"/>
    <p:sldId id="257" r:id="rId4"/>
    <p:sldId id="260" r:id="rId5"/>
    <p:sldId id="268" r:id="rId6"/>
    <p:sldId id="264" r:id="rId7"/>
    <p:sldId id="269" r:id="rId8"/>
    <p:sldId id="265" r:id="rId9"/>
    <p:sldId id="270" r:id="rId10"/>
    <p:sldId id="274" r:id="rId11"/>
    <p:sldId id="267" r:id="rId12"/>
    <p:sldId id="275" r:id="rId13"/>
    <p:sldId id="266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7570257-4F4D-4D0D-9CC2-8540EDDB9F6C}">
          <p14:sldIdLst>
            <p14:sldId id="262"/>
            <p14:sldId id="263"/>
            <p14:sldId id="257"/>
            <p14:sldId id="260"/>
            <p14:sldId id="268"/>
            <p14:sldId id="264"/>
            <p14:sldId id="269"/>
            <p14:sldId id="265"/>
            <p14:sldId id="270"/>
            <p14:sldId id="274"/>
            <p14:sldId id="267"/>
            <p14:sldId id="275"/>
            <p14:sldId id="266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12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04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806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056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184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534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254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768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099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270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257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140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8000"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53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998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Vodn%C3%AD_elektr%C3%A1rna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cs.wikipedia.org/wiki/%C4%8Cesle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gif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V%C4%9Btrn%C3%A1_elektr%C3%A1rna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hyperlink" Target="http://www.cez.cz/cs/vyroba-elektriny/obnovitelne-zdroje/vitr/flash-model-jak-funguje-vetrna-elektrarna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energyweb.cz/web/schemata/tepelna/index.htm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youtube.com/watch?v=M9Mt04IZB_c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energyweb.cz/web/schemata/jaderna/index.htm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energyweb.cz/web/schemata/slunecni/index.htm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youtube.com/watch?v=JfRcr8SoTQM&amp;feature=relate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sse-najizdarne.cz/fotogalerie/vyroba_el_en/geot_el.gif" TargetMode="Externa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Elektrárny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VY_32_INOVACE_2A_17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1335760"/>
              </p:ext>
            </p:extLst>
          </p:nvPr>
        </p:nvGraphicFramePr>
        <p:xfrm>
          <a:off x="518161" y="1052736"/>
          <a:ext cx="8280920" cy="5257439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81631"/>
                <a:gridCol w="6099289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Prezentace je doplněna o celou řadu internetových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odkazů a především hlavně o odkazy na krátká videa a animace, které usnadňují pochopení funkce jednotlivých elektráren. Odkazy jsou zobrazeny klasickým modrým zvýrazněním textu, či jako obrázek kamery. U videí je dopsán v prezentaci krátký obsah, o čem je to které video a kantor se již sám rozhoduje, zda informace ve videu jsou pro něj využitelné, či nikoliv. Prezentace je využitelná i pro rodiče žáků, kteří si ji mohou najít v prostředí třídy na webu Dumy.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cz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Červenec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009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Fyzika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získají přehled typech elektráren a naučí se z jakých zdrojů se elektřina vyrábí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15. let, 8.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Elektrárny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3" y="1692043"/>
            <a:ext cx="3441135" cy="502105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Vyrábí elektrickou energii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Rozlišujeme elektrárny: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VODNÍ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VĚTRNÉ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TEPELNÉ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JADERNÉ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SOLÁRNÍ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PŘÍBOJOVÉ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GEOTERMÁLNÍ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uzivatel\AppData\Local\Microsoft\Windows\Temporary Internet Files\Content.IE5\8YKHHWPL\MP9004019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3076" y="1700808"/>
            <a:ext cx="3240360" cy="21593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HXF7LY24\MP9004032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137" y="4007399"/>
            <a:ext cx="1553020" cy="23289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AppData\Local\Microsoft\Windows\Temporary Internet Files\Content.IE5\GFHMNZ7G\MP9004372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25168"/>
            <a:ext cx="1550314" cy="23289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alpha val="71000"/>
            </a:schemeClr>
          </a:solidFill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scene3d>
            <a:camera prst="orthographicFront"/>
            <a:lightRig rig="contrasting" dir="t"/>
          </a:scene3d>
          <a:sp3d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Vodní elektrárna    </a:t>
            </a:r>
            <a:r>
              <a:rPr lang="cs-CZ" sz="2400" dirty="0" smtClean="0">
                <a:hlinkClick r:id="rId2"/>
              </a:rPr>
              <a:t>(web)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8208913" cy="132343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Staví se tam, kde jsou velké přehrady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Součástí bývá hráz nebo zdymadlo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 pohonu generátorů se využívá vody a její přímé působení na lopatky turbíny</a:t>
            </a:r>
            <a:endParaRPr lang="cs-CZ" sz="20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4048611" y="3016010"/>
            <a:ext cx="4855520" cy="3293310"/>
            <a:chOff x="4048611" y="3016010"/>
            <a:chExt cx="4855520" cy="3293310"/>
          </a:xfrm>
        </p:grpSpPr>
        <p:pic>
          <p:nvPicPr>
            <p:cNvPr id="1026" name="Picture 2" descr="Soubor:Hydroelectric dam-letters.sv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48611" y="3016010"/>
              <a:ext cx="4855520" cy="329331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4" name="TextovéPole 3"/>
            <p:cNvSpPr txBox="1"/>
            <p:nvPr/>
          </p:nvSpPr>
          <p:spPr>
            <a:xfrm>
              <a:off x="6084168" y="3126648"/>
              <a:ext cx="269772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Obr.: Průřez </a:t>
              </a:r>
              <a:r>
                <a:rPr lang="cs-CZ" sz="1600" dirty="0"/>
                <a:t>vodní elektrárnou</a:t>
              </a: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467544" y="3078482"/>
            <a:ext cx="3240360" cy="30777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/>
              <a:t>Popis </a:t>
            </a:r>
            <a:r>
              <a:rPr lang="cs-CZ" sz="1600" dirty="0" smtClean="0"/>
              <a:t>obrázku</a:t>
            </a:r>
          </a:p>
          <a:p>
            <a:r>
              <a:rPr lang="cs-CZ" sz="1600" dirty="0" smtClean="0"/>
              <a:t>A </a:t>
            </a:r>
            <a:r>
              <a:rPr lang="cs-CZ" sz="1600" dirty="0"/>
              <a:t>- hladina přehradní nádrže</a:t>
            </a:r>
          </a:p>
          <a:p>
            <a:r>
              <a:rPr lang="cs-CZ" sz="1600" dirty="0"/>
              <a:t>B - </a:t>
            </a:r>
            <a:r>
              <a:rPr lang="cs-CZ" sz="1600" dirty="0" smtClean="0"/>
              <a:t>budova </a:t>
            </a:r>
            <a:r>
              <a:rPr lang="cs-CZ" sz="1600" dirty="0"/>
              <a:t>elektrárny</a:t>
            </a:r>
          </a:p>
          <a:p>
            <a:r>
              <a:rPr lang="cs-CZ" sz="1600" dirty="0"/>
              <a:t>C - turbína, kolem ní rozváděcí kolo a pod ní odtokový kanál</a:t>
            </a:r>
          </a:p>
          <a:p>
            <a:r>
              <a:rPr lang="cs-CZ" sz="1600" dirty="0"/>
              <a:t>D - generátor na společné ose s turbínou</a:t>
            </a:r>
          </a:p>
          <a:p>
            <a:r>
              <a:rPr lang="cs-CZ" sz="1600" dirty="0"/>
              <a:t>E - </a:t>
            </a:r>
            <a:r>
              <a:rPr lang="cs-CZ" sz="1600" dirty="0">
                <a:hlinkClick r:id="rId4" tooltip="Česle"/>
              </a:rPr>
              <a:t>česle</a:t>
            </a:r>
            <a:r>
              <a:rPr lang="cs-CZ" sz="1600" dirty="0"/>
              <a:t> a uzávěr</a:t>
            </a:r>
          </a:p>
          <a:p>
            <a:r>
              <a:rPr lang="cs-CZ" sz="1600" dirty="0"/>
              <a:t>F - přívodní kanál</a:t>
            </a:r>
          </a:p>
          <a:p>
            <a:r>
              <a:rPr lang="cs-CZ" sz="1600" dirty="0"/>
              <a:t>G - transformátor, napojující elektrárnu do rozvodné sítě</a:t>
            </a:r>
          </a:p>
          <a:p>
            <a:r>
              <a:rPr lang="cs-CZ" sz="1600" dirty="0"/>
              <a:t>H - </a:t>
            </a:r>
            <a:r>
              <a:rPr lang="cs-CZ" sz="1600" dirty="0" smtClean="0"/>
              <a:t>odtok</a:t>
            </a:r>
            <a:endParaRPr lang="cs-CZ" sz="1600" dirty="0"/>
          </a:p>
        </p:txBody>
      </p:sp>
      <p:sp>
        <p:nvSpPr>
          <p:cNvPr id="9" name="TextovéPole 8">
            <a:hlinkClick r:id="rId2"/>
          </p:cNvPr>
          <p:cNvSpPr txBox="1"/>
          <p:nvPr/>
        </p:nvSpPr>
        <p:spPr>
          <a:xfrm>
            <a:off x="323527" y="6445161"/>
            <a:ext cx="4437177" cy="27699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i="1" dirty="0"/>
              <a:t>Zdroj: http://</a:t>
            </a:r>
            <a:r>
              <a:rPr lang="cs-CZ" sz="1200" i="1" dirty="0" smtClean="0"/>
              <a:t>cs.wikipedia.org/wiki/Vodn%C3%AD_elektr%C3%A1rna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alpha val="71000"/>
            </a:schemeClr>
          </a:solidFill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scene3d>
            <a:camera prst="orthographicFront"/>
            <a:lightRig rig="contrasting" dir="t"/>
          </a:scene3d>
          <a:sp3d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Vodní elektrárna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546041"/>
            <a:ext cx="8297017" cy="332398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Její provoz je relativně šetrný k životnímu prostředí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Neznečišťuje ovzduší</a:t>
            </a:r>
          </a:p>
          <a:p>
            <a:pPr marL="352425">
              <a:lnSpc>
                <a:spcPct val="150000"/>
              </a:lnSpc>
            </a:pPr>
            <a:r>
              <a:rPr lang="cs-CZ" sz="2000" dirty="0" smtClean="0"/>
              <a:t>Jedná se o obnovitelný zdroj, neboť k výrobě elektřiny potřebuje jen dostatek vody k pohánění generátoru</a:t>
            </a:r>
          </a:p>
          <a:p>
            <a:pPr marL="352425">
              <a:lnSpc>
                <a:spcPct val="150000"/>
              </a:lnSpc>
            </a:pPr>
            <a:r>
              <a:rPr lang="cs-CZ" sz="2000" dirty="0" smtClean="0"/>
              <a:t>Při stavbě hrází dochází k následnému zatopení velkých ploch, někdy i celých vesnic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Velký rozdíl hladin brání rybám v přirozené migraci v době tření</a:t>
            </a:r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467544" y="2667974"/>
            <a:ext cx="360040" cy="3600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11" name="Ovál 10"/>
          <p:cNvSpPr/>
          <p:nvPr/>
        </p:nvSpPr>
        <p:spPr>
          <a:xfrm>
            <a:off x="467544" y="2129365"/>
            <a:ext cx="360040" cy="3600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12" name="Ovál 11"/>
          <p:cNvSpPr/>
          <p:nvPr/>
        </p:nvSpPr>
        <p:spPr>
          <a:xfrm>
            <a:off x="467544" y="1662511"/>
            <a:ext cx="360040" cy="3600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14" name="Ovál 13"/>
          <p:cNvSpPr/>
          <p:nvPr/>
        </p:nvSpPr>
        <p:spPr>
          <a:xfrm>
            <a:off x="467544" y="4393339"/>
            <a:ext cx="360040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67544" y="3628290"/>
            <a:ext cx="360040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uzivatel\AppData\Local\Microsoft\Windows\Temporary Internet Files\Content.IE5\HXF7LY24\MP9004065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085184"/>
            <a:ext cx="2254591" cy="15024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GFHMNZ7G\MP9004019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135" y="5085184"/>
            <a:ext cx="997079" cy="1494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AppData\Local\Microsoft\Windows\Temporary Internet Files\Content.IE5\8YKHHWPL\MP9001458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118" y="5092770"/>
            <a:ext cx="2264444" cy="1494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\AppData\Local\Microsoft\Windows\Temporary Internet Files\Content.IE5\02KQOVLI\MM90028524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9283" y="5124450"/>
            <a:ext cx="1625787" cy="1463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6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alpha val="71000"/>
            </a:schemeClr>
          </a:solidFill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scene3d>
            <a:camera prst="orthographicFront"/>
            <a:lightRig rig="contrasting" dir="t"/>
          </a:scene3d>
          <a:sp3d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Větrná elektrárna      </a:t>
            </a:r>
            <a:r>
              <a:rPr lang="cs-CZ" sz="2400" dirty="0">
                <a:hlinkClick r:id="rId2"/>
              </a:rPr>
              <a:t>(web)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572167"/>
            <a:ext cx="8208913" cy="132343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Staví se tam, kde je co možná nejstabilnější proudění vzduchu (… tam kde hodně a často fouká)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Lopatky mají poloměr otáčení i několik metrů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 pohonu generátoru se využívá proudění vzduchu a větru</a:t>
            </a:r>
            <a:endParaRPr lang="cs-CZ" sz="2000" dirty="0"/>
          </a:p>
        </p:txBody>
      </p:sp>
      <p:pic>
        <p:nvPicPr>
          <p:cNvPr id="4098" name="Picture 2" descr="C:\Users\uzivatel\AppData\Local\Microsoft\Windows\Temporary Internet Files\Content.IE5\ZOW1DX4L\MP9004371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16" y="3212976"/>
            <a:ext cx="4860541" cy="32403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ivatel\AppData\Local\Microsoft\Windows\Temporary Internet Files\Content.IE5\PVDUFBUN\MP9004373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204619"/>
            <a:ext cx="2129460" cy="32037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1161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alpha val="71000"/>
            </a:schemeClr>
          </a:solidFill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scene3d>
            <a:camera prst="orthographicFront"/>
            <a:lightRig rig="contrasting" dir="t"/>
          </a:scene3d>
          <a:sp3d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Větrná elektrárna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5" y="1546041"/>
            <a:ext cx="8208912" cy="332398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Její provoz je relativně šetrný k životnímu prostředí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Neznečišťuje ovzduší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Jedná se o obnovitelný zdroj, neboť k výrobě elektřiny potřebuje jen dostatek proudícího větru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Jsou často dosti hlučné, proto se většinou staví dál od lidských obydlí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Rotující vrtule zabíjejí ptáky a netopýry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Mají oproti jiným elektrárnám malý výkon, proto se jich musí stavět hodně</a:t>
            </a:r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467545" y="2655857"/>
            <a:ext cx="360040" cy="3600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11" name="Ovál 10"/>
          <p:cNvSpPr/>
          <p:nvPr/>
        </p:nvSpPr>
        <p:spPr>
          <a:xfrm>
            <a:off x="467545" y="1662511"/>
            <a:ext cx="360040" cy="3600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12" name="Ovál 11"/>
          <p:cNvSpPr/>
          <p:nvPr/>
        </p:nvSpPr>
        <p:spPr>
          <a:xfrm>
            <a:off x="467545" y="2132856"/>
            <a:ext cx="360040" cy="3600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14" name="Ovál 13"/>
          <p:cNvSpPr/>
          <p:nvPr/>
        </p:nvSpPr>
        <p:spPr>
          <a:xfrm>
            <a:off x="467545" y="3501008"/>
            <a:ext cx="360040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67545" y="3933056"/>
            <a:ext cx="360040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67545" y="4442278"/>
            <a:ext cx="360040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5123" name="Picture 3" descr="C:\Users\uzivatel\AppData\Local\Microsoft\Windows\Temporary Internet Files\Content.IE5\HXF7LY24\MM90004115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65" y="395967"/>
            <a:ext cx="1520747" cy="1446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zivatel\AppData\Local\Microsoft\Windows\Temporary Internet Files\Content.IE5\8YKHHWPL\MP9004386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159" y="5058788"/>
            <a:ext cx="2470493" cy="16396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uzivatel\AppData\Local\Microsoft\Windows\Temporary Internet Files\Content.IE5\02KQOVLI\MC900434799[2]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397309"/>
            <a:ext cx="1288381" cy="1288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4"/>
          </p:cNvPr>
          <p:cNvSpPr txBox="1"/>
          <p:nvPr/>
        </p:nvSpPr>
        <p:spPr>
          <a:xfrm>
            <a:off x="4283968" y="5053538"/>
            <a:ext cx="3600399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Funkce větrné elektrárny - animace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7518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alpha val="71000"/>
            </a:schemeClr>
          </a:solidFill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scene3d>
            <a:camera prst="orthographicFront"/>
            <a:lightRig rig="contrasting" dir="t"/>
          </a:scene3d>
          <a:sp3d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Tepelná elektrárna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2493" y="1572167"/>
            <a:ext cx="8208913" cy="240065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Jedná se o elektrárny, kterých je v ČR a i jinde ve světě nejvíce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Jsou to také elektrárny, které nám nejvíce znečišťují ovzduší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K pohonu generátoru se využívá pára, která vzniká při ohřívání vody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Jako palivo se může používat: uhlí, ropa, biomasa, plyn, rašelina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Často bývají kombinovány s teplárnami</a:t>
            </a:r>
            <a:endParaRPr lang="cs-CZ" sz="2000" dirty="0"/>
          </a:p>
        </p:txBody>
      </p:sp>
      <p:pic>
        <p:nvPicPr>
          <p:cNvPr id="3078" name="Picture 6" descr="C:\Users\uzivatel\AppData\Local\Microsoft\Windows\Temporary Internet Files\Content.IE5\02KQOVLI\MC900434799[2]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9715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rId2"/>
          </p:cNvPr>
          <p:cNvSpPr txBox="1"/>
          <p:nvPr/>
        </p:nvSpPr>
        <p:spPr>
          <a:xfrm>
            <a:off x="2243909" y="4420922"/>
            <a:ext cx="4377865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tx1"/>
                </a:solidFill>
              </a:rPr>
              <a:t>Odkaz na animaci funkce tepelné elektrárny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4144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alpha val="71000"/>
            </a:schemeClr>
          </a:solidFill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scene3d>
            <a:camera prst="orthographicFront"/>
            <a:lightRig rig="contrasting" dir="t"/>
          </a:scene3d>
          <a:sp3d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Tepelná elektrárna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572167"/>
            <a:ext cx="8208913" cy="28623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Má značný výkon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Spalují hodně fosilních paliv, takže se při těžbě ničí krajina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Znečišťují ovzduší škodlivinami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Teplo, které vyrobí, se dá použít k vytápění měst v okolí elektrárny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000" dirty="0" smtClean="0"/>
              <a:t>Vzhledem ke spalování velkého množství fosilních paliv je drahá na provoz a údržbu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4627035" y="4519219"/>
            <a:ext cx="3276888" cy="2130287"/>
            <a:chOff x="1285161" y="2677469"/>
            <a:chExt cx="3810000" cy="3100042"/>
          </a:xfrm>
        </p:grpSpPr>
        <p:pic>
          <p:nvPicPr>
            <p:cNvPr id="3077" name="Picture 5" descr="Soubor:Elektrarna Prunerov II 20070926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85161" y="3186710"/>
              <a:ext cx="3810000" cy="25908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743262" y="2677469"/>
              <a:ext cx="3351899" cy="537460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/>
                <a:t>Obr. Elektrárna </a:t>
              </a:r>
              <a:r>
                <a:rPr lang="cs-CZ" dirty="0" err="1"/>
                <a:t>Prunéřov</a:t>
              </a:r>
              <a:r>
                <a:rPr lang="cs-CZ" dirty="0"/>
                <a:t> </a:t>
              </a:r>
              <a:r>
                <a:rPr lang="cs-CZ" dirty="0" smtClean="0"/>
                <a:t>II</a:t>
              </a:r>
              <a:endParaRPr lang="cs-CZ" dirty="0"/>
            </a:p>
          </p:txBody>
        </p:sp>
      </p:grpSp>
      <p:sp>
        <p:nvSpPr>
          <p:cNvPr id="7" name="Ovál 6"/>
          <p:cNvSpPr/>
          <p:nvPr/>
        </p:nvSpPr>
        <p:spPr>
          <a:xfrm>
            <a:off x="453157" y="1700808"/>
            <a:ext cx="360040" cy="3600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+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67544" y="2568623"/>
            <a:ext cx="360040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53157" y="2133724"/>
            <a:ext cx="360040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67544" y="3068960"/>
            <a:ext cx="360040" cy="3600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+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67544" y="3573016"/>
            <a:ext cx="360040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833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alpha val="71000"/>
            </a:schemeClr>
          </a:solidFill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scene3d>
            <a:camera prst="orthographicFront"/>
            <a:lightRig rig="contrasting" dir="t"/>
          </a:scene3d>
          <a:sp3d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Jaderná elektrárna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700808"/>
            <a:ext cx="8136904" cy="132343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K výrobě elektrické energie využívá tepla, které vniká při štěpných reakcích atomů Uranu a Plutonia (oba prvky jsou radioaktivní)</a:t>
            </a:r>
          </a:p>
          <a:p>
            <a:r>
              <a:rPr lang="cs-CZ" sz="2000" dirty="0" smtClean="0"/>
              <a:t>Musí být velmi odolná a bezpečná</a:t>
            </a:r>
          </a:p>
          <a:p>
            <a:r>
              <a:rPr lang="cs-CZ" sz="2000" dirty="0" smtClean="0"/>
              <a:t>Vyhořelé palivo je velmi nebezpečné ještě několik tisíc let</a:t>
            </a:r>
          </a:p>
        </p:txBody>
      </p:sp>
      <p:pic>
        <p:nvPicPr>
          <p:cNvPr id="6147" name="Picture 3" descr="C:\Users\uzivatel\AppData\Local\Microsoft\Windows\Temporary Internet Files\Content.IE5\02KQOVLI\MC900434799[2]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607" y="3853557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hlinkClick r:id="rId2"/>
          </p:cNvPr>
          <p:cNvSpPr txBox="1"/>
          <p:nvPr/>
        </p:nvSpPr>
        <p:spPr>
          <a:xfrm>
            <a:off x="3739486" y="3265065"/>
            <a:ext cx="4104456" cy="40011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Ilustrační video o jaderné energetice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3746620"/>
            <a:ext cx="1235698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ca 7 min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3955122"/>
            <a:ext cx="1080120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OBSAH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79632" y="4468979"/>
            <a:ext cx="3589252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Uran</a:t>
            </a:r>
          </a:p>
          <a:p>
            <a:r>
              <a:rPr lang="cs-CZ" dirty="0" smtClean="0"/>
              <a:t>Štěpná reakce</a:t>
            </a:r>
          </a:p>
          <a:p>
            <a:r>
              <a:rPr lang="cs-CZ" dirty="0" smtClean="0"/>
              <a:t>Princip fungování jaderné elektrárny</a:t>
            </a:r>
          </a:p>
          <a:p>
            <a:r>
              <a:rPr lang="cs-CZ" dirty="0" smtClean="0"/>
              <a:t>Bezpečnost</a:t>
            </a:r>
          </a:p>
        </p:txBody>
      </p:sp>
    </p:spTree>
    <p:extLst>
      <p:ext uri="{BB962C8B-B14F-4D97-AF65-F5344CB8AC3E}">
        <p14:creationId xmlns:p14="http://schemas.microsoft.com/office/powerpoint/2010/main" val="1259303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alpha val="71000"/>
            </a:schemeClr>
          </a:solidFill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scene3d>
            <a:camera prst="orthographicFront"/>
            <a:lightRig rig="contrasting" dir="t"/>
          </a:scene3d>
          <a:sp3d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Jaderná elektrárna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8424936" cy="240065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44500">
              <a:lnSpc>
                <a:spcPct val="150000"/>
              </a:lnSpc>
            </a:pPr>
            <a:r>
              <a:rPr lang="cs-CZ" sz="2000" dirty="0" smtClean="0"/>
              <a:t>Dokáže vyrobit velké množství elektrické energie</a:t>
            </a:r>
          </a:p>
          <a:p>
            <a:pPr marL="444500">
              <a:lnSpc>
                <a:spcPct val="150000"/>
              </a:lnSpc>
            </a:pPr>
            <a:r>
              <a:rPr lang="cs-CZ" sz="2000" dirty="0" smtClean="0"/>
              <a:t>Neznečišťuje ovzduší škodlivinami</a:t>
            </a:r>
          </a:p>
          <a:p>
            <a:pPr marL="901700">
              <a:lnSpc>
                <a:spcPct val="150000"/>
              </a:lnSpc>
            </a:pPr>
            <a:r>
              <a:rPr lang="cs-CZ" sz="2000" dirty="0" smtClean="0"/>
              <a:t>Staví se v blízkosti velkých řek a přehrad a ovlivňuje vodní živočichy</a:t>
            </a:r>
          </a:p>
          <a:p>
            <a:pPr marL="444500">
              <a:lnSpc>
                <a:spcPct val="150000"/>
              </a:lnSpc>
            </a:pPr>
            <a:r>
              <a:rPr lang="cs-CZ" sz="2000" dirty="0" smtClean="0"/>
              <a:t>Vyhořelé palivo je radioaktivní</a:t>
            </a:r>
          </a:p>
          <a:p>
            <a:pPr marL="444500">
              <a:lnSpc>
                <a:spcPct val="150000"/>
              </a:lnSpc>
            </a:pPr>
            <a:r>
              <a:rPr lang="cs-CZ" sz="2000" dirty="0" smtClean="0"/>
              <a:t>Může dojít k úniku radioaktivity v důsledky přírodních katastrof</a:t>
            </a:r>
            <a:endParaRPr lang="cs-CZ" sz="20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2335999" y="4437112"/>
            <a:ext cx="4392741" cy="1919104"/>
            <a:chOff x="2316242" y="3820630"/>
            <a:chExt cx="4392741" cy="1919104"/>
          </a:xfrm>
        </p:grpSpPr>
        <p:pic>
          <p:nvPicPr>
            <p:cNvPr id="5" name="Picture 2" descr="C:\Users\uzivatel\AppData\Local\Microsoft\Windows\Temporary Internet Files\Content.IE5\02KQOVLI\MC900434799[2]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0300" y="4189962"/>
              <a:ext cx="1549772" cy="15497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>
              <a:hlinkClick r:id="rId2"/>
            </p:cNvPr>
            <p:cNvSpPr txBox="1"/>
            <p:nvPr/>
          </p:nvSpPr>
          <p:spPr>
            <a:xfrm>
              <a:off x="2316242" y="3820630"/>
              <a:ext cx="4392741" cy="369332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 rtlCol="0">
              <a:spAutoFit/>
            </a:bodyPr>
            <a:lstStyle/>
            <a:p>
              <a:r>
                <a:rPr lang="cs-CZ" b="1" i="1" dirty="0" smtClean="0">
                  <a:solidFill>
                    <a:schemeClr val="tx1"/>
                  </a:solidFill>
                </a:rPr>
                <a:t>Odkaz na animaci funkce jaderné elektrárny</a:t>
              </a:r>
              <a:endParaRPr lang="cs-CZ" b="1" i="1" dirty="0">
                <a:solidFill>
                  <a:schemeClr val="tx1"/>
                </a:solidFill>
              </a:endParaRPr>
            </a:p>
          </p:txBody>
        </p:sp>
      </p:grpSp>
      <p:sp>
        <p:nvSpPr>
          <p:cNvPr id="7" name="Ovál 6"/>
          <p:cNvSpPr/>
          <p:nvPr/>
        </p:nvSpPr>
        <p:spPr>
          <a:xfrm>
            <a:off x="550655" y="2220834"/>
            <a:ext cx="360040" cy="3600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+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41837" y="2721116"/>
            <a:ext cx="360040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41837" y="3594315"/>
            <a:ext cx="360040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41837" y="3175769"/>
            <a:ext cx="360040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50655" y="1844824"/>
            <a:ext cx="360040" cy="3600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+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979984" y="2721541"/>
            <a:ext cx="360040" cy="3600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+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26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alpha val="71000"/>
            </a:schemeClr>
          </a:solidFill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scene3d>
            <a:camera prst="orthographicFront"/>
            <a:lightRig rig="contrasting" dir="t"/>
          </a:scene3d>
          <a:sp3d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Solární elektrárna a panely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2742" y="1611680"/>
            <a:ext cx="5643434" cy="286232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44500">
              <a:lnSpc>
                <a:spcPct val="150000"/>
              </a:lnSpc>
            </a:pPr>
            <a:r>
              <a:rPr lang="cs-CZ" sz="2000" dirty="0" smtClean="0"/>
              <a:t>Pracuje jen s malou účinnosti</a:t>
            </a:r>
          </a:p>
          <a:p>
            <a:pPr marL="444500">
              <a:lnSpc>
                <a:spcPct val="150000"/>
              </a:lnSpc>
            </a:pPr>
            <a:r>
              <a:rPr lang="cs-CZ" sz="2000" dirty="0" smtClean="0"/>
              <a:t>Pracuje nejlépe při plném slunečním osvětlení</a:t>
            </a:r>
          </a:p>
          <a:p>
            <a:pPr marL="444500">
              <a:lnSpc>
                <a:spcPct val="150000"/>
              </a:lnSpc>
            </a:pPr>
            <a:r>
              <a:rPr lang="cs-CZ" sz="2000" dirty="0" smtClean="0"/>
              <a:t>Neznečišťuje ovzduší škodlivinami</a:t>
            </a:r>
          </a:p>
          <a:p>
            <a:pPr marL="444500">
              <a:lnSpc>
                <a:spcPct val="150000"/>
              </a:lnSpc>
            </a:pPr>
            <a:r>
              <a:rPr lang="cs-CZ" sz="2000" dirty="0" smtClean="0"/>
              <a:t>Jedná se obnovitelný zdroj energie</a:t>
            </a:r>
          </a:p>
          <a:p>
            <a:pPr marL="444500">
              <a:lnSpc>
                <a:spcPct val="150000"/>
              </a:lnSpc>
            </a:pPr>
            <a:r>
              <a:rPr lang="cs-CZ" sz="2000" dirty="0" smtClean="0"/>
              <a:t>Návratnost nákladů se počítá na několik let</a:t>
            </a:r>
          </a:p>
          <a:p>
            <a:pPr marL="444500">
              <a:lnSpc>
                <a:spcPct val="150000"/>
              </a:lnSpc>
            </a:pPr>
            <a:r>
              <a:rPr lang="cs-CZ" sz="2000" dirty="0" smtClean="0"/>
              <a:t>Dá se využít i v místech, bez el. přípojky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1259632" y="5224710"/>
            <a:ext cx="3411901" cy="1180366"/>
            <a:chOff x="1697421" y="3700987"/>
            <a:chExt cx="3411901" cy="1180366"/>
          </a:xfrm>
        </p:grpSpPr>
        <p:pic>
          <p:nvPicPr>
            <p:cNvPr id="5" name="Picture 2" descr="C:\Users\uzivatel\AppData\Local\Microsoft\Windows\Temporary Internet Files\Content.IE5\02KQOVLI\MC900434799[2]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8956" y="3700987"/>
              <a:ext cx="1180366" cy="11803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>
              <a:hlinkClick r:id="rId2"/>
            </p:cNvPr>
            <p:cNvSpPr txBox="1"/>
            <p:nvPr/>
          </p:nvSpPr>
          <p:spPr>
            <a:xfrm>
              <a:off x="1697421" y="3700987"/>
              <a:ext cx="1928391" cy="92333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b="1" i="1" dirty="0" smtClean="0">
                  <a:solidFill>
                    <a:schemeClr val="tx1"/>
                  </a:solidFill>
                </a:rPr>
                <a:t>Odkaz na animaci - funkce solární elektrárny</a:t>
              </a:r>
              <a:endParaRPr lang="cs-CZ" b="1" i="1" dirty="0">
                <a:solidFill>
                  <a:schemeClr val="tx1"/>
                </a:solidFill>
              </a:endParaRPr>
            </a:p>
          </p:txBody>
        </p:sp>
      </p:grpSp>
      <p:sp>
        <p:nvSpPr>
          <p:cNvPr id="7" name="Ovál 6"/>
          <p:cNvSpPr/>
          <p:nvPr/>
        </p:nvSpPr>
        <p:spPr>
          <a:xfrm>
            <a:off x="569642" y="4062977"/>
            <a:ext cx="360040" cy="3600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+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03952" y="1752573"/>
            <a:ext cx="360040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69642" y="3619643"/>
            <a:ext cx="360040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03952" y="2158065"/>
            <a:ext cx="360040" cy="36004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03952" y="3120725"/>
            <a:ext cx="360040" cy="3600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+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03952" y="2628865"/>
            <a:ext cx="360040" cy="3600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tIns="0"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+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94444" y="3395861"/>
            <a:ext cx="1080120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OBSAH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66316" y="2634716"/>
            <a:ext cx="1044116" cy="30777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400" dirty="0"/>
              <a:t>c</a:t>
            </a:r>
            <a:r>
              <a:rPr lang="cs-CZ" sz="1400" dirty="0" smtClean="0"/>
              <a:t>ca 9 min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51156" y="3981912"/>
            <a:ext cx="2630320" cy="147732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Využívání solární energie, rozlišení statických a pohyblivých panelů, výroba panelů, auta na solární pohon</a:t>
            </a:r>
            <a:endParaRPr lang="cs-CZ" dirty="0"/>
          </a:p>
        </p:txBody>
      </p:sp>
      <p:pic>
        <p:nvPicPr>
          <p:cNvPr id="7170" name="Picture 2" descr="C:\Users\uzivatel\AppData\Local\Microsoft\Windows\Temporary Internet Files\Content.IE5\02KQOVLI\MC900434799[2].png">
            <a:hlinkClick r:id="rId4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104" y="1930104"/>
            <a:ext cx="9144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666316" y="1942551"/>
            <a:ext cx="1044116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Energie paprsků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6398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solidFill>
            <a:schemeClr val="accent1">
              <a:alpha val="71000"/>
            </a:schemeClr>
          </a:solidFill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scene3d>
            <a:camera prst="orthographicFront"/>
            <a:lightRig rig="contrasting" dir="t"/>
          </a:scene3d>
          <a:sp3d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Méně známé elektrárny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988840"/>
            <a:ext cx="7611144" cy="4524315"/>
          </a:xfrm>
          <a:prstGeom prst="rect">
            <a:avLst/>
          </a:prstGeom>
          <a:noFill/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Geotermální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Využívá teploty hluboko v zemi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Neznečišťuje ovzduší</a:t>
            </a:r>
            <a:endParaRPr lang="cs-CZ" sz="2400" dirty="0"/>
          </a:p>
          <a:p>
            <a:r>
              <a:rPr lang="cs-CZ" sz="2400" b="1" dirty="0" smtClean="0"/>
              <a:t>Elektrárny na biomasu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Při výrobě el. energie se spalují rychle rostoucí rostliny, či jiný biologický odpad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Jedná se o typ spalovací elektrárny, tedy i se všemi plusy i mínusy (nemusí se ale nic těžit)</a:t>
            </a:r>
            <a:endParaRPr lang="cs-CZ" sz="2400" dirty="0"/>
          </a:p>
          <a:p>
            <a:r>
              <a:rPr lang="cs-CZ" sz="2400" b="1" dirty="0" smtClean="0"/>
              <a:t>Příbojové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Využívají se tam, kde je moře a tedy příboj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Fungují na podobném principu jako vodní el., ale využívají odliv a příliv</a:t>
            </a:r>
            <a:endParaRPr lang="cs-CZ" sz="2400" dirty="0"/>
          </a:p>
        </p:txBody>
      </p:sp>
      <p:pic>
        <p:nvPicPr>
          <p:cNvPr id="8194" name="Picture 2" descr="C:\Users\uzivatel\AppData\Local\Microsoft\Windows\Temporary Internet Files\Content.IE5\02KQOVLI\MC900434799[2]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802389"/>
            <a:ext cx="914400" cy="91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89513" y="1804174"/>
            <a:ext cx="1707262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Animace funkce</a:t>
            </a:r>
          </a:p>
        </p:txBody>
      </p:sp>
    </p:spTree>
    <p:extLst>
      <p:ext uri="{BB962C8B-B14F-4D97-AF65-F5344CB8AC3E}">
        <p14:creationId xmlns:p14="http://schemas.microsoft.com/office/powerpoint/2010/main" val="1736865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836712"/>
            <a:ext cx="828092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ZDROJE A CITACE</a:t>
            </a:r>
          </a:p>
          <a:p>
            <a:r>
              <a:rPr lang="cs-CZ" dirty="0"/>
              <a:t>O</a:t>
            </a:r>
            <a:r>
              <a:rPr lang="cs-CZ" dirty="0" smtClean="0"/>
              <a:t>brázky </a:t>
            </a:r>
            <a:r>
              <a:rPr lang="cs-CZ" dirty="0"/>
              <a:t>a fotografie, pokud není uvedeno jinak, jsou použity z galerie klipart</a:t>
            </a:r>
          </a:p>
          <a:p>
            <a:r>
              <a:rPr lang="cs-CZ" dirty="0">
                <a:hlinkClick r:id="rId2"/>
              </a:rPr>
              <a:t>http://office.microsoft.com/klipart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Obr</a:t>
            </a:r>
            <a:r>
              <a:rPr lang="cs-CZ" dirty="0"/>
              <a:t>.: Průřez vodní elektrárnou</a:t>
            </a:r>
          </a:p>
          <a:p>
            <a:r>
              <a:rPr lang="cs-CZ" sz="1600" i="1" dirty="0" smtClean="0"/>
              <a:t>TOMIA</a:t>
            </a:r>
            <a:r>
              <a:rPr lang="cs-CZ" sz="1600" i="1" dirty="0"/>
              <a:t>. Wikipedia.org [online]. [cit. </a:t>
            </a:r>
            <a:r>
              <a:rPr lang="cs-CZ" sz="1600" i="1" dirty="0" smtClean="0"/>
              <a:t>24.7.2011]. </a:t>
            </a:r>
            <a:r>
              <a:rPr lang="cs-CZ" sz="1600" i="1" dirty="0"/>
              <a:t>Dostupný na WWW: http://cs.wikipedia.org/wiki/Soubor:Hydroelectric_dam-letters.svg </a:t>
            </a:r>
            <a:endParaRPr lang="cs-CZ" sz="1600" i="1" dirty="0" smtClean="0"/>
          </a:p>
          <a:p>
            <a:endParaRPr lang="cs-CZ" dirty="0" smtClean="0"/>
          </a:p>
          <a:p>
            <a:r>
              <a:rPr lang="cs-CZ" dirty="0" smtClean="0"/>
              <a:t>Obr.: Elektrárna </a:t>
            </a:r>
            <a:r>
              <a:rPr lang="cs-CZ" dirty="0" err="1" smtClean="0"/>
              <a:t>Prunéřov</a:t>
            </a:r>
            <a:r>
              <a:rPr lang="cs-CZ" dirty="0" smtClean="0"/>
              <a:t> II.</a:t>
            </a:r>
          </a:p>
          <a:p>
            <a:r>
              <a:rPr lang="cs-CZ" sz="1600" i="1" dirty="0" smtClean="0"/>
              <a:t>ŠTEFEK</a:t>
            </a:r>
            <a:r>
              <a:rPr lang="cs-CZ" sz="1600" i="1" dirty="0"/>
              <a:t>, Petr. Wikipedia.org [online]. [cit. </a:t>
            </a:r>
            <a:r>
              <a:rPr lang="cs-CZ" sz="1600" i="1" smtClean="0"/>
              <a:t>24.7.2011</a:t>
            </a:r>
            <a:r>
              <a:rPr lang="cs-CZ" sz="1600" i="1" dirty="0" smtClean="0"/>
              <a:t>]. </a:t>
            </a:r>
            <a:r>
              <a:rPr lang="cs-CZ" sz="1600" i="1" dirty="0"/>
              <a:t>Dostupný na WWW: http://cs.wikipedia.org/wiki/Soubor:Elektrarna_Prunerov_II_20070926.jpg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937</Words>
  <Application>Microsoft Office PowerPoint</Application>
  <PresentationFormat>Předvádění na obrazovce (4:3)</PresentationFormat>
  <Paragraphs>164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Elektrárny VY_32_INOVACE_2A_17 Číslo projektu: CZ.1.07/1.4.00/21.1101</vt:lpstr>
      <vt:lpstr>Prezentace aplikace PowerPoint</vt:lpstr>
      <vt:lpstr>Elektrárny</vt:lpstr>
      <vt:lpstr>Vodní elektrárna    (web)</vt:lpstr>
      <vt:lpstr>Vodní elektrárna</vt:lpstr>
      <vt:lpstr>Větrná elektrárna      (web)</vt:lpstr>
      <vt:lpstr>Větrná elektrárna</vt:lpstr>
      <vt:lpstr>Tepelná elektrárna</vt:lpstr>
      <vt:lpstr>Tepelná elektrárna</vt:lpstr>
      <vt:lpstr>Jaderná elektrárna</vt:lpstr>
      <vt:lpstr>Jaderná elektrárna</vt:lpstr>
      <vt:lpstr>Solární elektrárna a panely</vt:lpstr>
      <vt:lpstr>Méně známé elektrárny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2013-02-01T18:01:06Z</dcterms:modified>
</cp:coreProperties>
</file>