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4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88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avn%C3%A1_pojistka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ick%C3%BD_jisti%C4%8D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ick%C3%BD_jisti%C4%8D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ick%C3%BD_jisti%C4%8D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9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Pojistky a jističe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9488901"/>
              </p:ext>
            </p:extLst>
          </p:nvPr>
        </p:nvGraphicFramePr>
        <p:xfrm>
          <a:off x="384840" y="764704"/>
          <a:ext cx="8547561" cy="567462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32248"/>
                <a:gridCol w="6315313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Listy s jednoduchými úkoly jsou popsány na daných stránkách a k jejich splnění je třeba využít možnosti nového softwaru – skrytého pera. Odkazy na encyklopedii slouží spíše pro bystré žáky a jako studijní prostor pro rodiče, kteří se aktivně podílí na přípravě žáků do školy.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369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by měli umět rozlišit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použití pojistky a jističe a měli by znát situace, kdy může dojít k porušení těchto součástek. Dále by měli být schopni namalovat jednoduchý el. obvod s pojistkou, nebo jističem a znát jejich schématické značky.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30130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AppData\Local\Microsoft\Windows\Temporary Internet Files\Content.IE5\8YKHHWPL\MP900316530[1]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13959"/>
            <a:ext cx="3657600" cy="246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Pojistky a jističe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3381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Ochraňují elektrický obvod proti zkratu a přetížení el. soustavy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Zkrat je stav, kdy se vodič jdoucí od plus (+) zdroje setká s vodičem od mínus (–) zdroje, a to bez zátěže a izolace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Tento stav může nastat při poškození kabelů, porušení izolace vodičů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Zkrat je vlastně malý el. výboj, který by za určitých podmínek mohl způsobit i požár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Pojistky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39"/>
            <a:ext cx="8208912" cy="1200329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Pojistky se používají především v automobilech a malých elektrických zařízeních jako ochrana před nežádoucím zkratem a přetížením, který by mohl leckdy drahé zařízení poškodit a zničit.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402" y="3573016"/>
            <a:ext cx="8208912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Pojistky mají v sobě zabudovaný tenký drátek, který je přesně dimenzován na maximální hodnotu procházejícího el. proudu a při jeho překročení se přepálí, čímž dojde k přerušení el. obvodu.</a:t>
            </a:r>
            <a:endParaRPr lang="cs-CZ" sz="24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2375756" y="5314395"/>
            <a:ext cx="3024336" cy="738082"/>
            <a:chOff x="1619672" y="5229195"/>
            <a:chExt cx="3636405" cy="936106"/>
          </a:xfrm>
        </p:grpSpPr>
        <p:sp>
          <p:nvSpPr>
            <p:cNvPr id="11" name="Vývojový diagram: paměť s přímým přístupem 10"/>
            <p:cNvSpPr/>
            <p:nvPr/>
          </p:nvSpPr>
          <p:spPr>
            <a:xfrm rot="10800000">
              <a:off x="4463989" y="5229195"/>
              <a:ext cx="792088" cy="917710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lechovka 5"/>
            <p:cNvSpPr/>
            <p:nvPr/>
          </p:nvSpPr>
          <p:spPr>
            <a:xfrm rot="16200000">
              <a:off x="2951820" y="4401108"/>
              <a:ext cx="792088" cy="2592288"/>
            </a:xfrm>
            <a:prstGeom prst="ca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paměť s přímým přístupem 8"/>
            <p:cNvSpPr/>
            <p:nvPr/>
          </p:nvSpPr>
          <p:spPr>
            <a:xfrm rot="10800000">
              <a:off x="1619672" y="5229196"/>
              <a:ext cx="756084" cy="936105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vert="vert" rtlCol="0" anchor="ctr"/>
            <a:lstStyle/>
            <a:p>
              <a:pPr algn="ctr"/>
              <a:r>
                <a:rPr lang="cs-CZ" sz="1600" dirty="0" smtClean="0"/>
                <a:t>5 A</a:t>
              </a:r>
              <a:endParaRPr lang="cs-CZ" sz="1600" dirty="0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2375756" y="5668474"/>
              <a:ext cx="2268252" cy="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6" name="Zaoblený obdélníkový popisek 15"/>
          <p:cNvSpPr/>
          <p:nvPr/>
        </p:nvSpPr>
        <p:spPr>
          <a:xfrm>
            <a:off x="251520" y="4986581"/>
            <a:ext cx="1188130" cy="890691"/>
          </a:xfrm>
          <a:prstGeom prst="wedgeRoundRectCallout">
            <a:avLst>
              <a:gd name="adj1" fmla="val 153183"/>
              <a:gd name="adj2" fmla="val 1526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1200" dirty="0"/>
              <a:t>Tato pojistka je vyrobena pro </a:t>
            </a:r>
            <a:r>
              <a:rPr lang="cs-CZ" sz="1200" dirty="0" err="1"/>
              <a:t>max</a:t>
            </a:r>
            <a:r>
              <a:rPr lang="cs-CZ" sz="1200" dirty="0"/>
              <a:t> proud 5A</a:t>
            </a:r>
            <a:endParaRPr lang="cs-CZ" sz="1200" dirty="0"/>
          </a:p>
        </p:txBody>
      </p:sp>
      <p:sp>
        <p:nvSpPr>
          <p:cNvPr id="17" name="Obdélník 16"/>
          <p:cNvSpPr/>
          <p:nvPr/>
        </p:nvSpPr>
        <p:spPr>
          <a:xfrm>
            <a:off x="6516216" y="5371173"/>
            <a:ext cx="1872208" cy="6245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>
            <a:off x="6192180" y="5676184"/>
            <a:ext cx="2520280" cy="0"/>
          </a:xfrm>
          <a:prstGeom prst="line">
            <a:avLst/>
          </a:prstGeom>
          <a:effec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022758" y="6052477"/>
            <a:ext cx="2859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Schématická značka pojistky</a:t>
            </a:r>
            <a:endParaRPr lang="cs-CZ" b="1" dirty="0"/>
          </a:p>
        </p:txBody>
      </p:sp>
      <p:pic>
        <p:nvPicPr>
          <p:cNvPr id="22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171" y="188640"/>
            <a:ext cx="1200131" cy="1349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345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Pojistky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278" y="1834722"/>
            <a:ext cx="8208912" cy="830997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Platí, že čím je drátek v pojistce tlustší, tím dokáže odolat většímu proudu a naopak</a:t>
            </a:r>
            <a:endParaRPr lang="cs-CZ" sz="24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740247" y="4118374"/>
            <a:ext cx="2124237" cy="496827"/>
            <a:chOff x="1619672" y="5229195"/>
            <a:chExt cx="3636405" cy="936106"/>
          </a:xfrm>
        </p:grpSpPr>
        <p:sp>
          <p:nvSpPr>
            <p:cNvPr id="11" name="Vývojový diagram: paměť s přímým přístupem 10"/>
            <p:cNvSpPr/>
            <p:nvPr/>
          </p:nvSpPr>
          <p:spPr>
            <a:xfrm rot="10800000">
              <a:off x="4463989" y="5229195"/>
              <a:ext cx="792088" cy="917710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lechovka 5"/>
            <p:cNvSpPr/>
            <p:nvPr/>
          </p:nvSpPr>
          <p:spPr>
            <a:xfrm rot="16200000">
              <a:off x="2951820" y="4401108"/>
              <a:ext cx="792088" cy="2592288"/>
            </a:xfrm>
            <a:prstGeom prst="ca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paměť s přímým přístupem 8"/>
            <p:cNvSpPr/>
            <p:nvPr/>
          </p:nvSpPr>
          <p:spPr>
            <a:xfrm rot="10800000">
              <a:off x="1619672" y="5229196"/>
              <a:ext cx="756084" cy="936105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vert="vert" rtlCol="0" anchor="ctr"/>
            <a:lstStyle/>
            <a:p>
              <a:pPr algn="ctr"/>
              <a:endParaRPr lang="cs-CZ" sz="1600" dirty="0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2375756" y="5668474"/>
              <a:ext cx="2268252" cy="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3581889" y="4103104"/>
            <a:ext cx="2124237" cy="496827"/>
            <a:chOff x="1619672" y="5229195"/>
            <a:chExt cx="3636405" cy="936106"/>
          </a:xfrm>
        </p:grpSpPr>
        <p:sp>
          <p:nvSpPr>
            <p:cNvPr id="15" name="Vývojový diagram: paměť s přímým přístupem 14"/>
            <p:cNvSpPr/>
            <p:nvPr/>
          </p:nvSpPr>
          <p:spPr>
            <a:xfrm rot="10800000">
              <a:off x="4463989" y="5229195"/>
              <a:ext cx="792088" cy="917710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Plechovka 16"/>
            <p:cNvSpPr/>
            <p:nvPr/>
          </p:nvSpPr>
          <p:spPr>
            <a:xfrm rot="16200000">
              <a:off x="2951820" y="4401108"/>
              <a:ext cx="792088" cy="2592288"/>
            </a:xfrm>
            <a:prstGeom prst="ca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ývojový diagram: paměť s přímým přístupem 17"/>
            <p:cNvSpPr/>
            <p:nvPr/>
          </p:nvSpPr>
          <p:spPr>
            <a:xfrm rot="10800000">
              <a:off x="1619672" y="5229196"/>
              <a:ext cx="756084" cy="936105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vert="vert" rtlCol="0" anchor="ctr"/>
            <a:lstStyle/>
            <a:p>
              <a:pPr algn="ctr"/>
              <a:endParaRPr lang="cs-CZ" sz="1600" dirty="0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2375756" y="5668474"/>
              <a:ext cx="2268252" cy="4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6319619" y="4080158"/>
            <a:ext cx="2124237" cy="496827"/>
            <a:chOff x="1619672" y="5229195"/>
            <a:chExt cx="3636405" cy="936106"/>
          </a:xfrm>
        </p:grpSpPr>
        <p:sp>
          <p:nvSpPr>
            <p:cNvPr id="21" name="Vývojový diagram: paměť s přímým přístupem 20"/>
            <p:cNvSpPr/>
            <p:nvPr/>
          </p:nvSpPr>
          <p:spPr>
            <a:xfrm rot="10800000">
              <a:off x="4463989" y="5229195"/>
              <a:ext cx="792088" cy="917710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Plechovka 21"/>
            <p:cNvSpPr/>
            <p:nvPr/>
          </p:nvSpPr>
          <p:spPr>
            <a:xfrm rot="16200000">
              <a:off x="2951820" y="4401108"/>
              <a:ext cx="792088" cy="2592288"/>
            </a:xfrm>
            <a:prstGeom prst="ca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paměť s přímým přístupem 22"/>
            <p:cNvSpPr/>
            <p:nvPr/>
          </p:nvSpPr>
          <p:spPr>
            <a:xfrm rot="10800000">
              <a:off x="1619672" y="5229196"/>
              <a:ext cx="756084" cy="936105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vert="vert" rtlCol="0" anchor="ctr"/>
            <a:lstStyle/>
            <a:p>
              <a:pPr algn="ctr"/>
              <a:endParaRPr lang="cs-CZ" sz="1600" dirty="0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2375756" y="5668474"/>
              <a:ext cx="2268252" cy="4"/>
            </a:xfrm>
            <a:prstGeom prst="line">
              <a:avLst/>
            </a:prstGeom>
            <a:ln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" name="Obdélník 2"/>
          <p:cNvSpPr/>
          <p:nvPr/>
        </p:nvSpPr>
        <p:spPr>
          <a:xfrm>
            <a:off x="1534101" y="4797152"/>
            <a:ext cx="648072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362035" y="4797152"/>
            <a:ext cx="648072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66476" y="4797152"/>
            <a:ext cx="648072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278" y="2996952"/>
            <a:ext cx="8208912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i="1" dirty="0" smtClean="0"/>
              <a:t>ÚKOL:</a:t>
            </a:r>
          </a:p>
          <a:p>
            <a:r>
              <a:rPr lang="cs-CZ" dirty="0" smtClean="0"/>
              <a:t>Napiš pod jednotlivé pojistky čísla od 1 do 3 tak, že 1 bude mít pojistka na nejmenší proud a 3 na největší.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9963" y="5773550"/>
            <a:ext cx="7652215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Spálenou pojistku lze nahradit zase jen pojistkou o stejném jmenovitém napětí a proudu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7677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Pojistky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066261" y="3117812"/>
            <a:ext cx="2124237" cy="496827"/>
            <a:chOff x="1619672" y="5229195"/>
            <a:chExt cx="3636405" cy="936106"/>
          </a:xfrm>
        </p:grpSpPr>
        <p:sp>
          <p:nvSpPr>
            <p:cNvPr id="11" name="Vývojový diagram: paměť s přímým přístupem 10"/>
            <p:cNvSpPr/>
            <p:nvPr/>
          </p:nvSpPr>
          <p:spPr>
            <a:xfrm rot="10800000">
              <a:off x="4463989" y="5229195"/>
              <a:ext cx="792088" cy="917710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lechovka 5"/>
            <p:cNvSpPr/>
            <p:nvPr/>
          </p:nvSpPr>
          <p:spPr>
            <a:xfrm rot="16200000">
              <a:off x="2951820" y="4401108"/>
              <a:ext cx="792088" cy="2592288"/>
            </a:xfrm>
            <a:prstGeom prst="can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paměť s přímým přístupem 8"/>
            <p:cNvSpPr/>
            <p:nvPr/>
          </p:nvSpPr>
          <p:spPr>
            <a:xfrm rot="10800000">
              <a:off x="1619672" y="5229196"/>
              <a:ext cx="756084" cy="936105"/>
            </a:xfrm>
            <a:prstGeom prst="flowChartMagneticDrum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vert="vert" rtlCol="0" anchor="ctr"/>
            <a:lstStyle/>
            <a:p>
              <a:pPr algn="ctr"/>
              <a:endParaRPr lang="cs-CZ" sz="1600" dirty="0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2375756" y="5668474"/>
              <a:ext cx="2268252" cy="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4941590" y="5301833"/>
            <a:ext cx="3059793" cy="1124914"/>
            <a:chOff x="4459173" y="5078573"/>
            <a:chExt cx="3059793" cy="1124914"/>
          </a:xfrm>
        </p:grpSpPr>
        <p:sp>
          <p:nvSpPr>
            <p:cNvPr id="5" name="Vývojový diagram: paměť s přímým přístupem 4"/>
            <p:cNvSpPr/>
            <p:nvPr/>
          </p:nvSpPr>
          <p:spPr>
            <a:xfrm rot="10800000">
              <a:off x="4680011" y="5078573"/>
              <a:ext cx="2230082" cy="1124914"/>
            </a:xfrm>
            <a:prstGeom prst="flowChartMagneticDrum">
              <a:avLst/>
            </a:prstGeom>
            <a:gradFill flip="none" rotWithShape="1">
              <a:gsLst>
                <a:gs pos="0">
                  <a:schemeClr val="lt1">
                    <a:shade val="30000"/>
                    <a:satMod val="115000"/>
                  </a:schemeClr>
                </a:gs>
                <a:gs pos="50000">
                  <a:schemeClr val="lt1">
                    <a:shade val="67500"/>
                    <a:satMod val="115000"/>
                  </a:schemeClr>
                </a:gs>
                <a:gs pos="100000">
                  <a:schemeClr val="lt1"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/>
            <p:cNvSpPr/>
            <p:nvPr/>
          </p:nvSpPr>
          <p:spPr>
            <a:xfrm>
              <a:off x="4917042" y="5262988"/>
              <a:ext cx="381053" cy="756084"/>
            </a:xfrm>
            <a:prstGeom prst="arc">
              <a:avLst>
                <a:gd name="adj1" fmla="val 16200000"/>
                <a:gd name="adj2" fmla="val 5328961"/>
              </a:avLst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4809635" y="5262988"/>
              <a:ext cx="297933" cy="0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4834204" y="6030463"/>
              <a:ext cx="297933" cy="0"/>
            </a:xfrm>
            <a:prstGeom prst="line">
              <a:avLst/>
            </a:prstGeom>
            <a:ln w="28575"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8" name="Prstenec 7"/>
            <p:cNvSpPr/>
            <p:nvPr/>
          </p:nvSpPr>
          <p:spPr>
            <a:xfrm>
              <a:off x="4459173" y="5238375"/>
              <a:ext cx="595867" cy="792088"/>
            </a:xfrm>
            <a:prstGeom prst="donut">
              <a:avLst>
                <a:gd name="adj" fmla="val 38504"/>
              </a:avLst>
            </a:prstGeom>
            <a:ln w="19050"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0" name="Vývojový diagram: spojnice 29"/>
            <p:cNvSpPr/>
            <p:nvPr/>
          </p:nvSpPr>
          <p:spPr>
            <a:xfrm>
              <a:off x="4700556" y="5490403"/>
              <a:ext cx="113100" cy="288032"/>
            </a:xfrm>
            <a:prstGeom prst="flowChartConnector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6906900" y="5477180"/>
              <a:ext cx="612066" cy="288032"/>
              <a:chOff x="2802446" y="4697519"/>
              <a:chExt cx="612066" cy="288032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2805639" y="4697519"/>
                <a:ext cx="536865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2802446" y="4985551"/>
                <a:ext cx="540058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36" name="Oblouk 35"/>
              <p:cNvSpPr/>
              <p:nvPr/>
            </p:nvSpPr>
            <p:spPr>
              <a:xfrm>
                <a:off x="3223985" y="4697519"/>
                <a:ext cx="190527" cy="288032"/>
              </a:xfrm>
              <a:prstGeom prst="arc">
                <a:avLst>
                  <a:gd name="adj1" fmla="val 16200000"/>
                  <a:gd name="adj2" fmla="val 5328961"/>
                </a:avLst>
              </a:prstGeom>
              <a:ln w="28575"/>
              <a:effectLst>
                <a:outerShdw blurRad="38100" dist="50800" dir="10560000" sx="96000" sy="96000" algn="r" rotWithShape="0">
                  <a:schemeClr val="tx2">
                    <a:lumMod val="60000"/>
                    <a:lumOff val="40000"/>
                    <a:alpha val="96000"/>
                  </a:schemeClr>
                </a:outerShdw>
              </a:effectLst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louk 36"/>
              <p:cNvSpPr/>
              <p:nvPr/>
            </p:nvSpPr>
            <p:spPr>
              <a:xfrm>
                <a:off x="3054472" y="4697519"/>
                <a:ext cx="190527" cy="288032"/>
              </a:xfrm>
              <a:prstGeom prst="arc">
                <a:avLst>
                  <a:gd name="adj1" fmla="val 16200000"/>
                  <a:gd name="adj2" fmla="val 5328961"/>
                </a:avLst>
              </a:prstGeom>
              <a:ln w="28575"/>
              <a:effectLst>
                <a:outerShdw blurRad="63500" dist="25400" sx="106000" sy="106000" algn="l" rotWithShape="0">
                  <a:schemeClr val="tx2">
                    <a:lumMod val="60000"/>
                    <a:lumOff val="40000"/>
                  </a:schemeClr>
                </a:outerShdw>
              </a:effectLst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40" name="TextovéPole 39"/>
          <p:cNvSpPr txBox="1"/>
          <p:nvPr/>
        </p:nvSpPr>
        <p:spPr>
          <a:xfrm>
            <a:off x="462327" y="1965724"/>
            <a:ext cx="4202364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Skleněná pojistka používaná v elektrotechnických zařízeních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357389" y="4365104"/>
            <a:ext cx="4202364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Starší typ porcelánové pojistky, pro použití v bytech a bytových rozvodech. 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51878" y="4147671"/>
            <a:ext cx="3744416" cy="230832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Nevýhoda pojistek</a:t>
            </a:r>
            <a:endParaRPr lang="cs-CZ" sz="2400" b="1" u="sng" dirty="0">
              <a:solidFill>
                <a:srgbClr val="FF0000"/>
              </a:solidFill>
            </a:endParaRPr>
          </a:p>
          <a:p>
            <a:r>
              <a:rPr lang="cs-CZ" sz="2400" b="1" dirty="0" smtClean="0"/>
              <a:t>Při jejich přepálení se musí vyměnit za zcela novou a stejně dimenzovanou. Proto bychom měli mít nějaké v zásobě…</a:t>
            </a:r>
          </a:p>
        </p:txBody>
      </p:sp>
      <p:pic>
        <p:nvPicPr>
          <p:cNvPr id="1026" name="Picture 2" descr="C:\Users\uzivatel\AppData\Local\Microsoft\Windows\Temporary Internet Files\Content.IE5\HXF7LY24\MP9003165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484" y="2295172"/>
            <a:ext cx="2444052" cy="164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6277468" y="1925840"/>
            <a:ext cx="2334485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Pojistky do automobilů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69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Jističe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9552" y="1556792"/>
            <a:ext cx="8136904" cy="1938992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Výhoda jističů</a:t>
            </a:r>
            <a:endParaRPr lang="cs-CZ" sz="2400" b="1" u="sng" dirty="0">
              <a:solidFill>
                <a:srgbClr val="FF0000"/>
              </a:solidFill>
            </a:endParaRPr>
          </a:p>
          <a:p>
            <a:r>
              <a:rPr lang="cs-CZ" sz="2400" b="1" dirty="0" smtClean="0"/>
              <a:t>Pracují na principu elektromagnetu a nemají v sobě žádné </a:t>
            </a:r>
            <a:r>
              <a:rPr lang="cs-CZ" sz="2400" b="1" dirty="0" err="1" smtClean="0"/>
              <a:t>přepalovací</a:t>
            </a:r>
            <a:r>
              <a:rPr lang="cs-CZ" sz="2400" b="1" dirty="0" smtClean="0"/>
              <a:t> vlákno, ale páčku, která při zvýšeném průchodu el. proudu dokáže takřka okamžitě el. obvod rozpojit.</a:t>
            </a:r>
          </a:p>
          <a:p>
            <a:r>
              <a:rPr lang="cs-CZ" sz="2400" b="1" dirty="0" smtClean="0"/>
              <a:t>Stačí je pak jen nahodit a nemusí se nic vyměňovat</a:t>
            </a:r>
          </a:p>
        </p:txBody>
      </p:sp>
      <p:pic>
        <p:nvPicPr>
          <p:cNvPr id="2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309" y="188639"/>
            <a:ext cx="1383188" cy="155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4289349" y="4150731"/>
            <a:ext cx="3333750" cy="2039202"/>
            <a:chOff x="4099914" y="4123078"/>
            <a:chExt cx="3333750" cy="2039202"/>
          </a:xfrm>
        </p:grpSpPr>
        <p:pic>
          <p:nvPicPr>
            <p:cNvPr id="2050" name="Picture 2" descr="Soubor:Symbol leitungsschutzschalter.sv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99914" y="4123078"/>
              <a:ext cx="3333750" cy="190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4289349" y="5762170"/>
              <a:ext cx="30429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Schématická značka jističe</a:t>
              </a:r>
              <a:endParaRPr lang="cs-CZ" dirty="0"/>
            </a:p>
          </p:txBody>
        </p:sp>
      </p:grpSp>
      <p:pic>
        <p:nvPicPr>
          <p:cNvPr id="2052" name="Picture 4" descr="Soubor:Jtecu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13370"/>
            <a:ext cx="1944216" cy="24098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7675" y="6189933"/>
            <a:ext cx="2279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Obr.: Dvoupólový jistič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77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Jističe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9552" y="1723406"/>
            <a:ext cx="8136904" cy="1569660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u="sng" dirty="0"/>
              <a:t>Jistič poskytuje v elektrickém obvodu tyto základní funkce</a:t>
            </a:r>
            <a:r>
              <a:rPr lang="cs-CZ" sz="2400" dirty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bezpečné automatické vypnutí obvodu při zkratu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bezpečné automatické vypnutí obvodu při nadproudu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ruční </a:t>
            </a:r>
            <a:r>
              <a:rPr lang="cs-CZ" sz="2400" dirty="0" smtClean="0"/>
              <a:t>vypnutí a zapnutí obvodu</a:t>
            </a:r>
            <a:endParaRPr lang="cs-CZ" sz="2400" dirty="0"/>
          </a:p>
        </p:txBody>
      </p:sp>
      <p:pic>
        <p:nvPicPr>
          <p:cNvPr id="2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309" y="188639"/>
            <a:ext cx="1383188" cy="155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uzivatel\AppData\Local\Microsoft\Windows\Temporary Internet Files\Content.IE5\02KQOVLI\MC900212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33" y="4081394"/>
            <a:ext cx="1752325" cy="228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8YKHHWPL\MC900318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796" y="4082821"/>
            <a:ext cx="1931026" cy="234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39115" y="4073071"/>
            <a:ext cx="3240360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Každý, kdo pracuje s elektrickým zařízením musí dbát na bezpečnost při práci.  Aby mohl pracovat, musí mít vypnuté všechny pojistky a jističe.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83763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Jističe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39552" y="1723406"/>
            <a:ext cx="8136904" cy="1569660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u="sng" dirty="0"/>
              <a:t>Jistič poskytuje v elektrickém obvodu tyto základní funkce</a:t>
            </a:r>
            <a:r>
              <a:rPr lang="cs-CZ" sz="2400" dirty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bezpečné automatické vypnutí obvodu při zkratu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bezpečné automatické vypnutí obvodu při nadproudu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ruční </a:t>
            </a:r>
            <a:r>
              <a:rPr lang="cs-CZ" sz="2400" dirty="0" smtClean="0"/>
              <a:t>vypnutí a zapnutí obvodu</a:t>
            </a:r>
            <a:endParaRPr lang="cs-CZ" sz="2400" dirty="0"/>
          </a:p>
        </p:txBody>
      </p:sp>
      <p:pic>
        <p:nvPicPr>
          <p:cNvPr id="25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309" y="188639"/>
            <a:ext cx="1383188" cy="1554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8747" y="3616974"/>
            <a:ext cx="817675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i="1" dirty="0" smtClean="0"/>
              <a:t>Úkol: </a:t>
            </a:r>
            <a:r>
              <a:rPr lang="cs-CZ" sz="2400" dirty="0" smtClean="0"/>
              <a:t>Namaluj schématickou značku pojistky (1) a jističe (2)</a:t>
            </a:r>
            <a:endParaRPr lang="cs-CZ" sz="2400" dirty="0"/>
          </a:p>
        </p:txBody>
      </p:sp>
      <p:sp>
        <p:nvSpPr>
          <p:cNvPr id="3" name="Šipka doleva 2"/>
          <p:cNvSpPr/>
          <p:nvPr/>
        </p:nvSpPr>
        <p:spPr>
          <a:xfrm>
            <a:off x="1403648" y="6390714"/>
            <a:ext cx="2160240" cy="504056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</a:t>
            </a:r>
            <a:endParaRPr lang="cs-CZ" dirty="0"/>
          </a:p>
        </p:txBody>
      </p:sp>
      <p:sp>
        <p:nvSpPr>
          <p:cNvPr id="4" name="Obdélník 3">
            <a:hlinkClick r:id="rId5" action="ppaction://hlinksldjump"/>
          </p:cNvPr>
          <p:cNvSpPr/>
          <p:nvPr/>
        </p:nvSpPr>
        <p:spPr>
          <a:xfrm>
            <a:off x="251520" y="4365104"/>
            <a:ext cx="8640960" cy="20256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9197" y="436719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36719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05324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076" y="404664"/>
            <a:ext cx="8176750" cy="8925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i="1" dirty="0" smtClean="0"/>
              <a:t>Úkol: </a:t>
            </a:r>
            <a:r>
              <a:rPr lang="cs-CZ" sz="2400" dirty="0" smtClean="0"/>
              <a:t>Namaluj jednoduchý el. obvod z těmito součástkami:</a:t>
            </a:r>
          </a:p>
          <a:p>
            <a:r>
              <a:rPr lang="cs-CZ" sz="2800" i="1" u="sng" dirty="0" smtClean="0"/>
              <a:t>Baterie; Vodiče; Žárovka; Pojistka; Vypínač </a:t>
            </a:r>
            <a:endParaRPr lang="cs-CZ" sz="2800" i="1" u="sng" dirty="0"/>
          </a:p>
        </p:txBody>
      </p:sp>
      <p:sp>
        <p:nvSpPr>
          <p:cNvPr id="3" name="Šipka doleva 2"/>
          <p:cNvSpPr/>
          <p:nvPr/>
        </p:nvSpPr>
        <p:spPr>
          <a:xfrm>
            <a:off x="1403648" y="6390714"/>
            <a:ext cx="2160240" cy="504056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</a:t>
            </a: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251520" y="1484784"/>
            <a:ext cx="8640960" cy="49059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35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076" y="404664"/>
            <a:ext cx="534303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i="1" dirty="0" smtClean="0"/>
              <a:t>Úkol: </a:t>
            </a:r>
            <a:r>
              <a:rPr lang="cs-CZ" sz="2400" dirty="0" smtClean="0"/>
              <a:t>Dopiš chybějící informace v textu</a:t>
            </a:r>
            <a:endParaRPr lang="cs-CZ" sz="2800" i="1" u="sng" dirty="0"/>
          </a:p>
        </p:txBody>
      </p:sp>
      <p:sp>
        <p:nvSpPr>
          <p:cNvPr id="3" name="Šipka doleva 2"/>
          <p:cNvSpPr/>
          <p:nvPr/>
        </p:nvSpPr>
        <p:spPr>
          <a:xfrm>
            <a:off x="1403648" y="6390714"/>
            <a:ext cx="2160240" cy="504056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7076" y="1412776"/>
            <a:ext cx="87994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Pojistky jsou zařízení, které nás mají chránit před ………………………...... v elektrickým obvodu.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bytech se místo pojistek už dnes převážně používají ……………………., které mají tu výhodu, že se ………………………………………………………….....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Čím silnější je drátek v pojistce, tím ………………………………proud daná pojistka vydrží.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Čím jiným můžeme nahradit spálenou pojistku v obvodu?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………………………………………………………………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2967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7076" y="404664"/>
            <a:ext cx="167062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i="1" dirty="0" smtClean="0"/>
              <a:t>Pamatuj si!</a:t>
            </a:r>
            <a:endParaRPr lang="cs-CZ" sz="2800" b="1" i="1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7076" y="1268760"/>
            <a:ext cx="8583396" cy="507831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400" dirty="0" smtClean="0"/>
              <a:t>Pojistky jsou jen na jedno použití, po zničení se musí nahradit pojistkou novou.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400" dirty="0" smtClean="0"/>
              <a:t>Jističe jsou na více použití, proto jsou výhodnější.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400" dirty="0" smtClean="0"/>
              <a:t>Spálenou pojistku smíš nahradit jen pojistkou novou, stejně dimenzovanou (pouze v nutném případě ji můžeš na krátký čas nahradit pojistkou, která je dimenzovaná na nižší proud – nikdy ne na vyšší).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400" dirty="0" smtClean="0"/>
              <a:t>Pojistky a jističe nám zajišťují bezpečné používání elektrických spotřebičů a zařízení.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622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294" y="548680"/>
            <a:ext cx="8280920" cy="23391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Obr.: Dvoupólový jistič</a:t>
            </a:r>
          </a:p>
          <a:p>
            <a:r>
              <a:rPr lang="cs-CZ" dirty="0"/>
              <a:t>OWN.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27.7.2011]. </a:t>
            </a:r>
            <a:r>
              <a:rPr lang="cs-CZ" dirty="0"/>
              <a:t>Dostupný na WWW: http://cs.wikipedia.org/wiki/Soubor:Jtecul.jpg 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849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Pojistky a jističe VY_32_INOVACE_2A_18 Číslo projektu: CZ.1.07/1.4.00/21.1101</vt:lpstr>
      <vt:lpstr>Prezentace aplikace PowerPoint</vt:lpstr>
      <vt:lpstr>Pojistky a jističe</vt:lpstr>
      <vt:lpstr>Pojistky</vt:lpstr>
      <vt:lpstr>Pojistky</vt:lpstr>
      <vt:lpstr>Pojistky</vt:lpstr>
      <vt:lpstr>Jističe</vt:lpstr>
      <vt:lpstr>Jističe</vt:lpstr>
      <vt:lpstr>Jističe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2013-01-27T17:29:11Z</dcterms:modified>
</cp:coreProperties>
</file>